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2"/>
  </p:notesMasterIdLst>
  <p:handoutMasterIdLst>
    <p:handoutMasterId r:id="rId123"/>
  </p:handoutMasterIdLst>
  <p:sldIdLst>
    <p:sldId id="2476" r:id="rId2"/>
    <p:sldId id="2468" r:id="rId3"/>
    <p:sldId id="2643" r:id="rId4"/>
    <p:sldId id="2455" r:id="rId5"/>
    <p:sldId id="1072" r:id="rId6"/>
    <p:sldId id="2519" r:id="rId7"/>
    <p:sldId id="2644" r:id="rId8"/>
    <p:sldId id="2564" r:id="rId9"/>
    <p:sldId id="2645" r:id="rId10"/>
    <p:sldId id="2646" r:id="rId11"/>
    <p:sldId id="2647" r:id="rId12"/>
    <p:sldId id="2100" r:id="rId13"/>
    <p:sldId id="2101" r:id="rId14"/>
    <p:sldId id="2648" r:id="rId15"/>
    <p:sldId id="2649" r:id="rId16"/>
    <p:sldId id="2651" r:id="rId17"/>
    <p:sldId id="2650" r:id="rId18"/>
    <p:sldId id="2652" r:id="rId19"/>
    <p:sldId id="2566" r:id="rId20"/>
    <p:sldId id="2567" r:id="rId21"/>
    <p:sldId id="2653" r:id="rId22"/>
    <p:sldId id="2655" r:id="rId23"/>
    <p:sldId id="2656" r:id="rId24"/>
    <p:sldId id="2622" r:id="rId25"/>
    <p:sldId id="2657" r:id="rId26"/>
    <p:sldId id="2658" r:id="rId27"/>
    <p:sldId id="2659" r:id="rId28"/>
    <p:sldId id="2660" r:id="rId29"/>
    <p:sldId id="2623" r:id="rId30"/>
    <p:sldId id="2487" r:id="rId31"/>
    <p:sldId id="2208" r:id="rId32"/>
    <p:sldId id="2661" r:id="rId33"/>
    <p:sldId id="2662" r:id="rId34"/>
    <p:sldId id="2663" r:id="rId35"/>
    <p:sldId id="2572" r:id="rId36"/>
    <p:sldId id="2210" r:id="rId37"/>
    <p:sldId id="2261" r:id="rId38"/>
    <p:sldId id="2664" r:id="rId39"/>
    <p:sldId id="2666" r:id="rId40"/>
    <p:sldId id="2665" r:id="rId41"/>
    <p:sldId id="2573" r:id="rId42"/>
    <p:sldId id="2667" r:id="rId43"/>
    <p:sldId id="2668" r:id="rId44"/>
    <p:sldId id="2669" r:id="rId45"/>
    <p:sldId id="2574" r:id="rId46"/>
    <p:sldId id="2670" r:id="rId47"/>
    <p:sldId id="2672" r:id="rId48"/>
    <p:sldId id="2671" r:id="rId49"/>
    <p:sldId id="2673" r:id="rId50"/>
    <p:sldId id="2674" r:id="rId51"/>
    <p:sldId id="2578" r:id="rId52"/>
    <p:sldId id="2675" r:id="rId53"/>
    <p:sldId id="2677" r:id="rId54"/>
    <p:sldId id="2678" r:id="rId55"/>
    <p:sldId id="2682" r:id="rId56"/>
    <p:sldId id="2679" r:id="rId57"/>
    <p:sldId id="2680" r:id="rId58"/>
    <p:sldId id="2681" r:id="rId59"/>
    <p:sldId id="2683" r:id="rId60"/>
    <p:sldId id="2488" r:id="rId61"/>
    <p:sldId id="2466" r:id="rId62"/>
    <p:sldId id="2245" r:id="rId63"/>
    <p:sldId id="2229" r:id="rId64"/>
    <p:sldId id="2684" r:id="rId65"/>
    <p:sldId id="2685" r:id="rId66"/>
    <p:sldId id="2686" r:id="rId67"/>
    <p:sldId id="2687" r:id="rId68"/>
    <p:sldId id="2227" r:id="rId69"/>
    <p:sldId id="2688" r:id="rId70"/>
    <p:sldId id="2689" r:id="rId71"/>
    <p:sldId id="2690" r:id="rId72"/>
    <p:sldId id="1912" r:id="rId73"/>
    <p:sldId id="2691" r:id="rId74"/>
    <p:sldId id="2694" r:id="rId75"/>
    <p:sldId id="2692" r:id="rId76"/>
    <p:sldId id="2695" r:id="rId77"/>
    <p:sldId id="2693" r:id="rId78"/>
    <p:sldId id="2506" r:id="rId79"/>
    <p:sldId id="1913" r:id="rId80"/>
    <p:sldId id="2507" r:id="rId81"/>
    <p:sldId id="2696" r:id="rId82"/>
    <p:sldId id="2697" r:id="rId83"/>
    <p:sldId id="2698" r:id="rId84"/>
    <p:sldId id="2700" r:id="rId85"/>
    <p:sldId id="2699" r:id="rId86"/>
    <p:sldId id="2701" r:id="rId87"/>
    <p:sldId id="1914" r:id="rId88"/>
    <p:sldId id="2702" r:id="rId89"/>
    <p:sldId id="2703" r:id="rId90"/>
    <p:sldId id="2704" r:id="rId91"/>
    <p:sldId id="2705" r:id="rId92"/>
    <p:sldId id="2588" r:id="rId93"/>
    <p:sldId id="2589" r:id="rId94"/>
    <p:sldId id="2706" r:id="rId95"/>
    <p:sldId id="2590" r:id="rId96"/>
    <p:sldId id="2707" r:id="rId97"/>
    <p:sldId id="2593" r:id="rId98"/>
    <p:sldId id="2708" r:id="rId99"/>
    <p:sldId id="2594" r:id="rId100"/>
    <p:sldId id="2709" r:id="rId101"/>
    <p:sldId id="2711" r:id="rId102"/>
    <p:sldId id="2710" r:id="rId103"/>
    <p:sldId id="2597" r:id="rId104"/>
    <p:sldId id="2712" r:id="rId105"/>
    <p:sldId id="2713" r:id="rId106"/>
    <p:sldId id="2714" r:id="rId107"/>
    <p:sldId id="2598" r:id="rId108"/>
    <p:sldId id="2602" r:id="rId109"/>
    <p:sldId id="2715" r:id="rId110"/>
    <p:sldId id="2716" r:id="rId111"/>
    <p:sldId id="2603" r:id="rId112"/>
    <p:sldId id="2717" r:id="rId113"/>
    <p:sldId id="2639" r:id="rId114"/>
    <p:sldId id="2606" r:id="rId115"/>
    <p:sldId id="2617" r:id="rId116"/>
    <p:sldId id="2718" r:id="rId117"/>
    <p:sldId id="2720" r:id="rId118"/>
    <p:sldId id="2719" r:id="rId119"/>
    <p:sldId id="2721" r:id="rId120"/>
    <p:sldId id="2485" r:id="rId121"/>
  </p:sldIdLst>
  <p:sldSz cx="12190413" cy="6859588"/>
  <p:notesSz cx="6858000" cy="9144000"/>
  <p:custDataLst>
    <p:tags r:id="rId124"/>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8" userDrawn="1">
          <p15:clr>
            <a:srgbClr val="A4A3A4"/>
          </p15:clr>
        </p15:guide>
        <p15:guide id="2" pos="2029" userDrawn="1">
          <p15:clr>
            <a:srgbClr val="A4A3A4"/>
          </p15:clr>
        </p15:guide>
      </p15:sldGuideLst>
    </p:ext>
    <p:ext uri="{2D200454-40CA-4A62-9FC3-DE9A4176ACB9}">
      <p15:notesGuideLst xmlns:p15="http://schemas.microsoft.com/office/powerpoint/2012/main">
        <p15:guide id="1" orient="horz" pos="2800">
          <p15:clr>
            <a:srgbClr val="A4A3A4"/>
          </p15:clr>
        </p15:guide>
        <p15:guide id="2" pos="2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8390AB"/>
    <a:srgbClr val="1F497D"/>
    <a:srgbClr val="FAFAFA"/>
    <a:srgbClr val="C4EAFF"/>
    <a:srgbClr val="B2DFFF"/>
    <a:srgbClr val="5899F0"/>
    <a:srgbClr val="558ED5"/>
    <a:srgbClr val="215968"/>
    <a:srgbClr val="00A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29" autoAdjust="0"/>
  </p:normalViewPr>
  <p:slideViewPr>
    <p:cSldViewPr showGuides="1">
      <p:cViewPr>
        <p:scale>
          <a:sx n="75" d="100"/>
          <a:sy n="75" d="100"/>
        </p:scale>
        <p:origin x="1872" y="828"/>
      </p:cViewPr>
      <p:guideLst>
        <p:guide orient="horz" pos="1108"/>
        <p:guide pos="2029"/>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00"/>
        <p:guide pos="22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2025/10/8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2025/10/8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626683140"/>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0"/>
            <a:ext cx="12192000" cy="6859588"/>
            <a:chOff x="0" y="0"/>
            <a:chExt cx="12192000" cy="6859588"/>
          </a:xfrm>
        </p:grpSpPr>
        <p:sp>
          <p:nvSpPr>
            <p:cNvPr id="10" name="矩形 9"/>
            <p:cNvSpPr/>
            <p:nvPr/>
          </p:nvSpPr>
          <p:spPr>
            <a:xfrm>
              <a:off x="0" y="0"/>
              <a:ext cx="12189600" cy="6858000"/>
            </a:xfrm>
            <a:prstGeom prst="rect">
              <a:avLst/>
            </a:prstGeom>
            <a:gradFill>
              <a:gsLst>
                <a:gs pos="100000">
                  <a:schemeClr val="bg1"/>
                </a:gs>
                <a:gs pos="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9"/>
            <p:cNvSpPr/>
            <p:nvPr/>
          </p:nvSpPr>
          <p:spPr>
            <a:xfrm>
              <a:off x="0" y="0"/>
              <a:ext cx="8686800" cy="3829653"/>
            </a:xfrm>
            <a:custGeom>
              <a:avLst/>
              <a:gdLst>
                <a:gd name="connsiteX0" fmla="*/ 0 w 7180729"/>
                <a:gd name="connsiteY0" fmla="*/ 0 h 3429000"/>
                <a:gd name="connsiteX1" fmla="*/ 7180729 w 7180729"/>
                <a:gd name="connsiteY1" fmla="*/ 0 h 3429000"/>
                <a:gd name="connsiteX2" fmla="*/ 7180729 w 7180729"/>
                <a:gd name="connsiteY2" fmla="*/ 3429000 h 3429000"/>
                <a:gd name="connsiteX3" fmla="*/ 0 w 7180729"/>
                <a:gd name="connsiteY3" fmla="*/ 3429000 h 3429000"/>
                <a:gd name="connsiteX4" fmla="*/ 0 w 7180729"/>
                <a:gd name="connsiteY4" fmla="*/ 0 h 3429000"/>
                <a:gd name="connsiteX0-1" fmla="*/ 0 w 7180729"/>
                <a:gd name="connsiteY0-2" fmla="*/ 0 h 3429000"/>
                <a:gd name="connsiteX1-3" fmla="*/ 7180729 w 7180729"/>
                <a:gd name="connsiteY1-4" fmla="*/ 0 h 3429000"/>
                <a:gd name="connsiteX2-5" fmla="*/ 0 w 7180729"/>
                <a:gd name="connsiteY2-6" fmla="*/ 3429000 h 3429000"/>
                <a:gd name="connsiteX3-7" fmla="*/ 0 w 7180729"/>
                <a:gd name="connsiteY3-8" fmla="*/ 0 h 3429000"/>
              </a:gdLst>
              <a:ahLst/>
              <a:cxnLst>
                <a:cxn ang="0">
                  <a:pos x="connsiteX0-1" y="connsiteY0-2"/>
                </a:cxn>
                <a:cxn ang="0">
                  <a:pos x="connsiteX1-3" y="connsiteY1-4"/>
                </a:cxn>
                <a:cxn ang="0">
                  <a:pos x="connsiteX2-5" y="connsiteY2-6"/>
                </a:cxn>
                <a:cxn ang="0">
                  <a:pos x="connsiteX3-7" y="connsiteY3-8"/>
                </a:cxn>
              </a:cxnLst>
              <a:rect l="l" t="t" r="r" b="b"/>
              <a:pathLst>
                <a:path w="7180729" h="3429000">
                  <a:moveTo>
                    <a:pt x="0" y="0"/>
                  </a:moveTo>
                  <a:lnTo>
                    <a:pt x="7180729" y="0"/>
                  </a:lnTo>
                  <a:lnTo>
                    <a:pt x="0" y="3429000"/>
                  </a:lnTo>
                  <a:lnTo>
                    <a:pt x="0" y="0"/>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
            <p:cNvSpPr/>
            <p:nvPr/>
          </p:nvSpPr>
          <p:spPr>
            <a:xfrm>
              <a:off x="0" y="595146"/>
              <a:ext cx="12189600" cy="6264442"/>
            </a:xfrm>
            <a:custGeom>
              <a:avLst/>
              <a:gdLst>
                <a:gd name="connsiteX0" fmla="*/ 0 w 12192000"/>
                <a:gd name="connsiteY0" fmla="*/ 0 h 6264442"/>
                <a:gd name="connsiteX1" fmla="*/ 12192000 w 12192000"/>
                <a:gd name="connsiteY1" fmla="*/ 0 h 6264442"/>
                <a:gd name="connsiteX2" fmla="*/ 12192000 w 12192000"/>
                <a:gd name="connsiteY2" fmla="*/ 6264442 h 6264442"/>
                <a:gd name="connsiteX3" fmla="*/ 0 w 12192000"/>
                <a:gd name="connsiteY3" fmla="*/ 6264442 h 6264442"/>
                <a:gd name="connsiteX4" fmla="*/ 0 w 12192000"/>
                <a:gd name="connsiteY4" fmla="*/ 0 h 6264442"/>
                <a:gd name="connsiteX0-1" fmla="*/ 0 w 12208042"/>
                <a:gd name="connsiteY0-2" fmla="*/ 5037221 h 6264442"/>
                <a:gd name="connsiteX1-3" fmla="*/ 12208042 w 12208042"/>
                <a:gd name="connsiteY1-4" fmla="*/ 0 h 6264442"/>
                <a:gd name="connsiteX2-5" fmla="*/ 12208042 w 12208042"/>
                <a:gd name="connsiteY2-6" fmla="*/ 6264442 h 6264442"/>
                <a:gd name="connsiteX3-7" fmla="*/ 16042 w 12208042"/>
                <a:gd name="connsiteY3-8" fmla="*/ 6264442 h 6264442"/>
                <a:gd name="connsiteX4-9" fmla="*/ 0 w 12208042"/>
                <a:gd name="connsiteY4-10" fmla="*/ 5037221 h 62644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8042" h="6264442">
                  <a:moveTo>
                    <a:pt x="0" y="5037221"/>
                  </a:moveTo>
                  <a:lnTo>
                    <a:pt x="12208042" y="0"/>
                  </a:lnTo>
                  <a:lnTo>
                    <a:pt x="12208042" y="6264442"/>
                  </a:lnTo>
                  <a:lnTo>
                    <a:pt x="16042" y="6264442"/>
                  </a:lnTo>
                  <a:lnTo>
                    <a:pt x="0" y="5037221"/>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10479840" y="650915"/>
              <a:ext cx="1712160" cy="633400"/>
            </a:xfrm>
            <a:custGeom>
              <a:avLst/>
              <a:gdLst>
                <a:gd name="connsiteX0" fmla="*/ 0 w 1712160"/>
                <a:gd name="connsiteY0" fmla="*/ 0 h 633400"/>
                <a:gd name="connsiteX1" fmla="*/ 1712160 w 1712160"/>
                <a:gd name="connsiteY1" fmla="*/ 0 h 633400"/>
                <a:gd name="connsiteX2" fmla="*/ 1712160 w 1712160"/>
                <a:gd name="connsiteY2" fmla="*/ 633400 h 633400"/>
                <a:gd name="connsiteX3" fmla="*/ 0 w 1712160"/>
                <a:gd name="connsiteY3" fmla="*/ 633400 h 633400"/>
                <a:gd name="connsiteX4" fmla="*/ 0 w 1712160"/>
                <a:gd name="connsiteY4" fmla="*/ 0 h 633400"/>
                <a:gd name="connsiteX0-1" fmla="*/ 0 w 1712160"/>
                <a:gd name="connsiteY0-2" fmla="*/ 633400 h 633400"/>
                <a:gd name="connsiteX1-3" fmla="*/ 1712160 w 1712160"/>
                <a:gd name="connsiteY1-4" fmla="*/ 0 h 633400"/>
                <a:gd name="connsiteX2-5" fmla="*/ 1712160 w 1712160"/>
                <a:gd name="connsiteY2-6" fmla="*/ 633400 h 633400"/>
                <a:gd name="connsiteX3-7" fmla="*/ 0 w 1712160"/>
                <a:gd name="connsiteY3-8" fmla="*/ 633400 h 633400"/>
              </a:gdLst>
              <a:ahLst/>
              <a:cxnLst>
                <a:cxn ang="0">
                  <a:pos x="connsiteX0-1" y="connsiteY0-2"/>
                </a:cxn>
                <a:cxn ang="0">
                  <a:pos x="connsiteX1-3" y="connsiteY1-4"/>
                </a:cxn>
                <a:cxn ang="0">
                  <a:pos x="connsiteX2-5" y="connsiteY2-6"/>
                </a:cxn>
                <a:cxn ang="0">
                  <a:pos x="connsiteX3-7" y="connsiteY3-8"/>
                </a:cxn>
              </a:cxnLst>
              <a:rect l="l" t="t" r="r" b="b"/>
              <a:pathLst>
                <a:path w="1712160" h="633400">
                  <a:moveTo>
                    <a:pt x="0" y="633400"/>
                  </a:moveTo>
                  <a:lnTo>
                    <a:pt x="1712160" y="0"/>
                  </a:lnTo>
                  <a:lnTo>
                    <a:pt x="1712160" y="633400"/>
                  </a:lnTo>
                  <a:lnTo>
                    <a:pt x="0" y="633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30">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97.xml"/><Relationship Id="rId7" Type="http://schemas.openxmlformats.org/officeDocument/2006/relationships/image" Target="../media/image100.png"/><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s>
</file>

<file path=ppt/slides/_rels/slide101.xml.rels><?xml version="1.0" encoding="UTF-8" standalone="yes"?>
<Relationships xmlns="http://schemas.openxmlformats.org/package/2006/relationships"><Relationship Id="rId3" Type="http://schemas.openxmlformats.org/officeDocument/2006/relationships/slide" Target="slide97.xml"/><Relationship Id="rId7" Type="http://schemas.openxmlformats.org/officeDocument/2006/relationships/slide" Target="slide93.xml"/><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s>
</file>

<file path=ppt/slides/_rels/slide102.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97.xml"/><Relationship Id="rId7" Type="http://schemas.openxmlformats.org/officeDocument/2006/relationships/image" Target="../media/image100.png"/><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s>
</file>

<file path=ppt/slides/_rels/slide103.xml.rels><?xml version="1.0" encoding="UTF-8" standalone="yes"?>
<Relationships xmlns="http://schemas.openxmlformats.org/package/2006/relationships"><Relationship Id="rId3" Type="http://schemas.openxmlformats.org/officeDocument/2006/relationships/slide" Target="slide97.xml"/><Relationship Id="rId7" Type="http://schemas.openxmlformats.org/officeDocument/2006/relationships/image" Target="../media/image102.png"/><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10" Type="http://schemas.openxmlformats.org/officeDocument/2006/relationships/slide" Target="slide93.xml"/><Relationship Id="rId4" Type="http://schemas.openxmlformats.org/officeDocument/2006/relationships/slide" Target="slide103.xml"/><Relationship Id="rId9" Type="http://schemas.openxmlformats.org/officeDocument/2006/relationships/image" Target="../media/image104.png"/></Relationships>
</file>

<file path=ppt/slides/_rels/slide104.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97.xml"/><Relationship Id="rId7" Type="http://schemas.openxmlformats.org/officeDocument/2006/relationships/image" Target="../media/image102.png"/><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s>
</file>

<file path=ppt/slides/_rels/slide10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slide" Target="slide97.xml"/><Relationship Id="rId12" Type="http://schemas.openxmlformats.org/officeDocument/2006/relationships/slide" Target="slide93.xml"/><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11" Type="http://schemas.openxmlformats.org/officeDocument/2006/relationships/image" Target="../media/image107.png"/><Relationship Id="rId5" Type="http://schemas.openxmlformats.org/officeDocument/2006/relationships/slide" Target="slide108.xml"/><Relationship Id="rId10" Type="http://schemas.openxmlformats.org/officeDocument/2006/relationships/image" Target="../media/image106.png"/><Relationship Id="rId4" Type="http://schemas.openxmlformats.org/officeDocument/2006/relationships/slide" Target="slide103.xml"/><Relationship Id="rId9" Type="http://schemas.openxmlformats.org/officeDocument/2006/relationships/image" Target="../media/image102.png"/></Relationships>
</file>

<file path=ppt/slides/_rels/slide10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slide" Target="slide97.xml"/><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10" Type="http://schemas.openxmlformats.org/officeDocument/2006/relationships/slide" Target="slide93.xml"/><Relationship Id="rId4" Type="http://schemas.openxmlformats.org/officeDocument/2006/relationships/slide" Target="slide103.xml"/><Relationship Id="rId9" Type="http://schemas.openxmlformats.org/officeDocument/2006/relationships/image" Target="../media/image102.png"/></Relationships>
</file>

<file path=ppt/slides/_rels/slide10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slide" Target="slide97.xml"/><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 Id="rId9" Type="http://schemas.openxmlformats.org/officeDocument/2006/relationships/slide" Target="slide93.xml"/></Relationships>
</file>

<file path=ppt/slides/_rels/slide108.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97.xml"/><Relationship Id="rId7" Type="http://schemas.openxmlformats.org/officeDocument/2006/relationships/image" Target="../media/image103.png"/><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s>
</file>

<file path=ppt/slides/_rels/slide109.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97.xml"/><Relationship Id="rId7" Type="http://schemas.openxmlformats.org/officeDocument/2006/relationships/image" Target="../media/image103.png"/><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slide" Target="slide97.xml"/><Relationship Id="rId7" Type="http://schemas.openxmlformats.org/officeDocument/2006/relationships/image" Target="../media/image103.png"/><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10" Type="http://schemas.openxmlformats.org/officeDocument/2006/relationships/slide" Target="slide93.xml"/><Relationship Id="rId4" Type="http://schemas.openxmlformats.org/officeDocument/2006/relationships/slide" Target="slide103.xml"/><Relationship Id="rId9" Type="http://schemas.openxmlformats.org/officeDocument/2006/relationships/image" Target="../media/image111.png"/></Relationships>
</file>

<file path=ppt/slides/_rels/slide111.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95.xml"/><Relationship Id="rId7" Type="http://schemas.openxmlformats.org/officeDocument/2006/relationships/slide" Target="slide114.xml"/><Relationship Id="rId2" Type="http://schemas.openxmlformats.org/officeDocument/2006/relationships/image" Target="../media/image112.png"/><Relationship Id="rId1" Type="http://schemas.openxmlformats.org/officeDocument/2006/relationships/slideLayout" Target="../slideLayouts/slideLayout1.xml"/><Relationship Id="rId6" Type="http://schemas.openxmlformats.org/officeDocument/2006/relationships/slide" Target="slide108.xml"/><Relationship Id="rId5" Type="http://schemas.openxmlformats.org/officeDocument/2006/relationships/slide" Target="slide103.xml"/><Relationship Id="rId4" Type="http://schemas.openxmlformats.org/officeDocument/2006/relationships/slide" Target="slide97.xml"/></Relationships>
</file>

<file path=ppt/slides/_rels/slide112.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97.xml"/><Relationship Id="rId7" Type="http://schemas.openxmlformats.org/officeDocument/2006/relationships/image" Target="../media/image103.png"/><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s>
</file>

<file path=ppt/slides/_rels/slide113.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slide" Target="slide97.xml"/><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10" Type="http://schemas.openxmlformats.org/officeDocument/2006/relationships/slide" Target="slide93.xml"/><Relationship Id="rId4" Type="http://schemas.openxmlformats.org/officeDocument/2006/relationships/slide" Target="slide103.xml"/><Relationship Id="rId9" Type="http://schemas.openxmlformats.org/officeDocument/2006/relationships/image" Target="../media/image110.png"/></Relationships>
</file>

<file path=ppt/slides/_rels/slide114.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97.xml"/><Relationship Id="rId7" Type="http://schemas.openxmlformats.org/officeDocument/2006/relationships/image" Target="../media/image114.png"/><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s>
</file>

<file path=ppt/slides/_rels/slide115.xml.rels><?xml version="1.0" encoding="UTF-8" standalone="yes"?>
<Relationships xmlns="http://schemas.openxmlformats.org/package/2006/relationships"><Relationship Id="rId3" Type="http://schemas.openxmlformats.org/officeDocument/2006/relationships/slide" Target="slide97.xml"/><Relationship Id="rId7" Type="http://schemas.openxmlformats.org/officeDocument/2006/relationships/slide" Target="slide93.xml"/><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s>
</file>

<file path=ppt/slides/_rels/slide116.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slide" Target="slide97.xml"/><Relationship Id="rId7" Type="http://schemas.openxmlformats.org/officeDocument/2006/relationships/image" Target="../media/image114.png"/><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 Id="rId9" Type="http://schemas.openxmlformats.org/officeDocument/2006/relationships/slide" Target="slide93.xml"/></Relationships>
</file>

<file path=ppt/slides/_rels/slide117.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slide" Target="slide97.xml"/><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 Id="rId9" Type="http://schemas.openxmlformats.org/officeDocument/2006/relationships/slide" Target="slide93.xml"/></Relationships>
</file>

<file path=ppt/slides/_rels/slide118.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97.xml"/><Relationship Id="rId7" Type="http://schemas.openxmlformats.org/officeDocument/2006/relationships/image" Target="../media/image116.png"/><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s>
</file>

<file path=ppt/slides/_rels/slide119.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slide" Target="slide97.xml"/><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10" Type="http://schemas.openxmlformats.org/officeDocument/2006/relationships/slide" Target="slide93.xml"/><Relationship Id="rId4" Type="http://schemas.openxmlformats.org/officeDocument/2006/relationships/slide" Target="slide103.xml"/><Relationship Id="rId9" Type="http://schemas.openxmlformats.org/officeDocument/2006/relationships/slide" Target="slide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60.xml"/><Relationship Id="rId1" Type="http://schemas.openxmlformats.org/officeDocument/2006/relationships/slideLayout" Target="../slideLayouts/slideLayout2.xml"/><Relationship Id="rId5" Type="http://schemas.openxmlformats.org/officeDocument/2006/relationships/slide" Target="slide92.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 Id="rId14" Type="http://schemas.openxmlformats.org/officeDocument/2006/relationships/image" Target="../media/image66.png"/></Relationships>
</file>

<file path=ppt/slides/_rels/slide6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63.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6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6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15" Type="http://schemas.openxmlformats.org/officeDocument/2006/relationships/image" Target="../media/image68.png"/><Relationship Id="rId4" Type="http://schemas.openxmlformats.org/officeDocument/2006/relationships/slide" Target="slide72.xml"/></Relationships>
</file>

<file path=ppt/slides/_rels/slide6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 Id="rId9" Type="http://schemas.openxmlformats.org/officeDocument/2006/relationships/image" Target="../media/image67.png"/></Relationships>
</file>

<file path=ppt/slides/_rels/slide67.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 Id="rId14" Type="http://schemas.openxmlformats.org/officeDocument/2006/relationships/image" Target="../media/image72.png"/></Relationships>
</file>

<file path=ppt/slides/_rels/slide6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69.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image" Target="../media/image71.png"/><Relationship Id="rId7" Type="http://schemas.openxmlformats.org/officeDocument/2006/relationships/slide" Target="slide79.xml"/><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slide" Target="slide68.xml"/><Relationship Id="rId4" Type="http://schemas.openxmlformats.org/officeDocument/2006/relationships/slide" Target="slide62.xml"/><Relationship Id="rId9" Type="http://schemas.openxmlformats.org/officeDocument/2006/relationships/slide" Target="slide6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image" Target="../media/image73.png"/><Relationship Id="rId7" Type="http://schemas.openxmlformats.org/officeDocument/2006/relationships/slide" Target="slide72.xml"/><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2.xml"/><Relationship Id="rId10" Type="http://schemas.openxmlformats.org/officeDocument/2006/relationships/slide" Target="slide61.xml"/><Relationship Id="rId4" Type="http://schemas.openxmlformats.org/officeDocument/2006/relationships/image" Target="../media/image74.png"/><Relationship Id="rId9" Type="http://schemas.openxmlformats.org/officeDocument/2006/relationships/slide" Target="slide87.xml"/></Relationships>
</file>

<file path=ppt/slides/_rels/slide71.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image" Target="../media/image75.png"/><Relationship Id="rId7" Type="http://schemas.openxmlformats.org/officeDocument/2006/relationships/slide" Target="slide79.xml"/><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slide" Target="slide68.xml"/><Relationship Id="rId4" Type="http://schemas.openxmlformats.org/officeDocument/2006/relationships/slide" Target="slide62.xml"/><Relationship Id="rId9" Type="http://schemas.openxmlformats.org/officeDocument/2006/relationships/slide" Target="slide61.xml"/></Relationships>
</file>

<file path=ppt/slides/_rels/slide7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7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74.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7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76.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7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7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7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8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 Id="rId9" Type="http://schemas.openxmlformats.org/officeDocument/2006/relationships/image" Target="../media/image81.png"/></Relationships>
</file>

<file path=ppt/slides/_rels/slide82.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62.xml"/><Relationship Id="rId7" Type="http://schemas.openxmlformats.org/officeDocument/2006/relationships/slide" Target="slide87.xml"/><Relationship Id="rId2" Type="http://schemas.openxmlformats.org/officeDocument/2006/relationships/image" Target="../media/image82.png"/><Relationship Id="rId1" Type="http://schemas.openxmlformats.org/officeDocument/2006/relationships/slideLayout" Target="../slideLayouts/slideLayout1.xml"/><Relationship Id="rId6" Type="http://schemas.openxmlformats.org/officeDocument/2006/relationships/slide" Target="slide79.xml"/><Relationship Id="rId5" Type="http://schemas.openxmlformats.org/officeDocument/2006/relationships/slide" Target="slide72.xml"/><Relationship Id="rId10" Type="http://schemas.openxmlformats.org/officeDocument/2006/relationships/image" Target="../media/image84.png"/><Relationship Id="rId4" Type="http://schemas.openxmlformats.org/officeDocument/2006/relationships/slide" Target="slide68.xml"/><Relationship Id="rId9" Type="http://schemas.openxmlformats.org/officeDocument/2006/relationships/image" Target="../media/image83.png"/></Relationships>
</file>

<file path=ppt/slides/_rels/slide8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84.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85.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62.xml"/><Relationship Id="rId7" Type="http://schemas.openxmlformats.org/officeDocument/2006/relationships/slide" Target="slide87.xml"/><Relationship Id="rId2"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slide" Target="slide79.xml"/><Relationship Id="rId5" Type="http://schemas.openxmlformats.org/officeDocument/2006/relationships/slide" Target="slide72.xml"/><Relationship Id="rId10" Type="http://schemas.openxmlformats.org/officeDocument/2006/relationships/image" Target="../media/image87.png"/><Relationship Id="rId4" Type="http://schemas.openxmlformats.org/officeDocument/2006/relationships/slide" Target="slide68.xml"/><Relationship Id="rId9" Type="http://schemas.openxmlformats.org/officeDocument/2006/relationships/image" Target="../media/image79.png"/></Relationships>
</file>

<file path=ppt/slides/_rels/slide8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8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s>
</file>

<file path=ppt/slides/_rels/slide8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 Id="rId9" Type="http://schemas.openxmlformats.org/officeDocument/2006/relationships/image" Target="../media/image90.png"/></Relationships>
</file>

<file path=ppt/slides/_rels/slide8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11" Type="http://schemas.openxmlformats.org/officeDocument/2006/relationships/image" Target="../media/image93.png"/><Relationship Id="rId5" Type="http://schemas.openxmlformats.org/officeDocument/2006/relationships/slide" Target="slide79.xml"/><Relationship Id="rId10" Type="http://schemas.openxmlformats.org/officeDocument/2006/relationships/image" Target="../media/image92.png"/><Relationship Id="rId4" Type="http://schemas.openxmlformats.org/officeDocument/2006/relationships/slide" Target="slide72.xml"/><Relationship Id="rId9" Type="http://schemas.openxmlformats.org/officeDocument/2006/relationships/image" Target="../media/image9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62.xml"/><Relationship Id="rId7" Type="http://schemas.openxmlformats.org/officeDocument/2006/relationships/slide" Target="slide87.xml"/><Relationship Id="rId2" Type="http://schemas.openxmlformats.org/officeDocument/2006/relationships/image" Target="../media/image94.png"/><Relationship Id="rId1" Type="http://schemas.openxmlformats.org/officeDocument/2006/relationships/slideLayout" Target="../slideLayouts/slideLayout1.xml"/><Relationship Id="rId6" Type="http://schemas.openxmlformats.org/officeDocument/2006/relationships/slide" Target="slide79.xml"/><Relationship Id="rId5" Type="http://schemas.openxmlformats.org/officeDocument/2006/relationships/slide" Target="slide72.xml"/><Relationship Id="rId4" Type="http://schemas.openxmlformats.org/officeDocument/2006/relationships/slide" Target="slide68.xml"/></Relationships>
</file>

<file path=ppt/slides/_rels/slide9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slide" Target="slide68.xml"/><Relationship Id="rId7" Type="http://schemas.openxmlformats.org/officeDocument/2006/relationships/slide" Target="slide61.xml"/><Relationship Id="rId2"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79.xml"/><Relationship Id="rId4" Type="http://schemas.openxmlformats.org/officeDocument/2006/relationships/slide" Target="slide72.xml"/><Relationship Id="rId9" Type="http://schemas.openxmlformats.org/officeDocument/2006/relationships/slide" Target="slide4.xml"/></Relationships>
</file>

<file path=ppt/slides/_rels/slide9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slide" Target="slide97.xml"/><Relationship Id="rId7" Type="http://schemas.openxmlformats.org/officeDocument/2006/relationships/slide" Target="slide114.xml"/><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93.xml"/><Relationship Id="rId5" Type="http://schemas.openxmlformats.org/officeDocument/2006/relationships/slide" Target="slide108.xml"/><Relationship Id="rId4" Type="http://schemas.openxmlformats.org/officeDocument/2006/relationships/slide" Target="slide103.xml"/></Relationships>
</file>

<file path=ppt/slides/_rels/slide94.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95.xml"/><Relationship Id="rId7" Type="http://schemas.openxmlformats.org/officeDocument/2006/relationships/slide" Target="slide114.xml"/><Relationship Id="rId2" Type="http://schemas.openxmlformats.org/officeDocument/2006/relationships/image" Target="../media/image96.png"/><Relationship Id="rId1" Type="http://schemas.openxmlformats.org/officeDocument/2006/relationships/slideLayout" Target="../slideLayouts/slideLayout1.xml"/><Relationship Id="rId6" Type="http://schemas.openxmlformats.org/officeDocument/2006/relationships/slide" Target="slide108.xml"/><Relationship Id="rId5" Type="http://schemas.openxmlformats.org/officeDocument/2006/relationships/slide" Target="slide103.xml"/><Relationship Id="rId4" Type="http://schemas.openxmlformats.org/officeDocument/2006/relationships/slide" Target="slide97.xml"/></Relationships>
</file>

<file path=ppt/slides/_rels/slide9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slide" Target="slide95.xml"/><Relationship Id="rId7" Type="http://schemas.openxmlformats.org/officeDocument/2006/relationships/slide" Target="slide114.xml"/><Relationship Id="rId2" Type="http://schemas.openxmlformats.org/officeDocument/2006/relationships/slide" Target="slide93.xml"/><Relationship Id="rId1" Type="http://schemas.openxmlformats.org/officeDocument/2006/relationships/slideLayout" Target="../slideLayouts/slideLayout1.xml"/><Relationship Id="rId6" Type="http://schemas.openxmlformats.org/officeDocument/2006/relationships/slide" Target="slide108.xml"/><Relationship Id="rId5" Type="http://schemas.openxmlformats.org/officeDocument/2006/relationships/slide" Target="slide103.xml"/><Relationship Id="rId4" Type="http://schemas.openxmlformats.org/officeDocument/2006/relationships/slide" Target="slide97.xml"/></Relationships>
</file>

<file path=ppt/slides/_rels/slide9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slide" Target="slide97.xml"/><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10" Type="http://schemas.openxmlformats.org/officeDocument/2006/relationships/slide" Target="slide93.xml"/><Relationship Id="rId4" Type="http://schemas.openxmlformats.org/officeDocument/2006/relationships/slide" Target="slide103.xml"/><Relationship Id="rId9" Type="http://schemas.openxmlformats.org/officeDocument/2006/relationships/image" Target="../media/image98.png"/></Relationships>
</file>

<file path=ppt/slides/_rels/slide97.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97.xml"/><Relationship Id="rId7" Type="http://schemas.openxmlformats.org/officeDocument/2006/relationships/image" Target="../media/image100.png"/><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s>
</file>

<file path=ppt/slides/_rels/slide98.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97.xml"/><Relationship Id="rId7" Type="http://schemas.openxmlformats.org/officeDocument/2006/relationships/image" Target="../media/image100.png"/><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s>
</file>

<file path=ppt/slides/_rels/slide99.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97.xml"/><Relationship Id="rId7" Type="http://schemas.openxmlformats.org/officeDocument/2006/relationships/image" Target="../media/image101.png"/><Relationship Id="rId2"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slide" Target="slide108.xml"/><Relationship Id="rId4" Type="http://schemas.openxmlformats.org/officeDocument/2006/relationships/slide" Target="slide10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图片 2"/>
          <p:cNvPicPr>
            <a:picLocks/>
          </p:cNvPicPr>
          <p:nvPr/>
        </p:nvPicPr>
        <p:blipFill rotWithShape="1">
          <a:blip r:embed="rId4" cstate="print">
            <a:extLst>
              <a:ext uri="{28A0092B-C50C-407E-A947-70E740481C1C}">
                <a14:useLocalDpi xmlns:a14="http://schemas.microsoft.com/office/drawing/2010/main" val="0"/>
              </a:ext>
            </a:extLst>
          </a:blip>
          <a:srcRect b="11289"/>
          <a:stretch/>
        </p:blipFill>
        <p:spPr>
          <a:xfrm>
            <a:off x="406" y="794"/>
            <a:ext cx="12189600" cy="6858000"/>
          </a:xfrm>
          <a:prstGeom prst="rect">
            <a:avLst/>
          </a:prstGeom>
        </p:spPr>
      </p:pic>
      <p:sp>
        <p:nvSpPr>
          <p:cNvPr id="14" name="矩形 13"/>
          <p:cNvSpPr/>
          <p:nvPr/>
        </p:nvSpPr>
        <p:spPr>
          <a:xfrm>
            <a:off x="647700" y="838200"/>
            <a:ext cx="10871200" cy="4895850"/>
          </a:xfrm>
          <a:prstGeom prst="rect">
            <a:avLst/>
          </a:prstGeom>
          <a:gradFill>
            <a:gsLst>
              <a:gs pos="0">
                <a:schemeClr val="bg1">
                  <a:alpha val="40000"/>
                </a:schemeClr>
              </a:gs>
              <a:gs pos="66000">
                <a:srgbClr val="FFFFFF">
                  <a:alpha val="100000"/>
                </a:srgbClr>
              </a:gs>
              <a:gs pos="39000">
                <a:schemeClr val="bg1">
                  <a:alpha val="80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15"/>
          <p:cNvSpPr/>
          <p:nvPr/>
        </p:nvSpPr>
        <p:spPr>
          <a:xfrm>
            <a:off x="641350" y="5680075"/>
            <a:ext cx="10877550" cy="187325"/>
          </a:xfrm>
          <a:prstGeom prst="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dirty="0"/>
          </a:p>
        </p:txBody>
      </p:sp>
      <p:sp>
        <p:nvSpPr>
          <p:cNvPr id="18" name="矩形 17"/>
          <p:cNvSpPr/>
          <p:nvPr/>
        </p:nvSpPr>
        <p:spPr>
          <a:xfrm>
            <a:off x="514350" y="652463"/>
            <a:ext cx="11137900" cy="5214937"/>
          </a:xfrm>
          <a:prstGeom prst="rect">
            <a:avLst/>
          </a:prstGeom>
          <a:noFill/>
          <a:ln w="12700" cmpd="sng">
            <a:solidFill>
              <a:schemeClr val="tx2">
                <a:lumMod val="20000"/>
                <a:lumOff val="80000"/>
              </a:schemeClr>
            </a:solidFill>
            <a:prstDash val="solid"/>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9" name="矩形 18"/>
          <p:cNvSpPr/>
          <p:nvPr/>
        </p:nvSpPr>
        <p:spPr>
          <a:xfrm>
            <a:off x="10199688" y="1011238"/>
            <a:ext cx="1395412" cy="276225"/>
          </a:xfrm>
          <a:prstGeom prst="rect">
            <a:avLst/>
          </a:prstGeom>
        </p:spPr>
        <p:txBody>
          <a:bodyPr>
            <a:spAutoFit/>
          </a:bodyPr>
          <a:lstStyle/>
          <a:p>
            <a:pPr algn="ctr" defTabSz="1218565" eaLnBrk="1" fontAlgn="auto" hangingPunct="1">
              <a:spcBef>
                <a:spcPts val="0"/>
              </a:spcBef>
              <a:spcAft>
                <a:spcPts val="0"/>
              </a:spcAft>
              <a:defRPr/>
            </a:pPr>
            <a:r>
              <a:rPr lang="zh-CN" altLang="en-US" sz="1200" kern="1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大二轮专题复习</a:t>
            </a:r>
          </a:p>
        </p:txBody>
      </p:sp>
      <p:sp>
        <p:nvSpPr>
          <p:cNvPr id="20" name="矩形 19"/>
          <p:cNvSpPr/>
          <p:nvPr/>
        </p:nvSpPr>
        <p:spPr>
          <a:xfrm>
            <a:off x="1216694" y="2308225"/>
            <a:ext cx="6750720" cy="369332"/>
          </a:xfrm>
          <a:prstGeom prst="rect">
            <a:avLst/>
          </a:prstGeom>
        </p:spPr>
        <p:txBody>
          <a:bodyPr wrap="square">
            <a:spAutoFit/>
          </a:bodyPr>
          <a:lstStyle/>
          <a:p>
            <a:pPr>
              <a:defRPr/>
            </a:pPr>
            <a:r>
              <a:rPr lang="zh-CN" altLang="en-US" sz="1800" kern="100" smtClean="0">
                <a:solidFill>
                  <a:schemeClr val="tx1">
                    <a:lumMod val="65000"/>
                    <a:lumOff val="35000"/>
                  </a:schemeClr>
                </a:solidFill>
                <a:latin typeface="+mj-ea"/>
                <a:ea typeface="+mj-ea"/>
                <a:cs typeface="Times New Roman" panose="02020603050405020304" pitchFamily="18" charset="0"/>
              </a:rPr>
              <a:t>专题</a:t>
            </a:r>
            <a:r>
              <a:rPr lang="zh-CN" altLang="en-US" sz="1800" kern="100">
                <a:solidFill>
                  <a:schemeClr val="tx1">
                    <a:lumMod val="65000"/>
                    <a:lumOff val="35000"/>
                  </a:schemeClr>
                </a:solidFill>
                <a:latin typeface="+mj-ea"/>
                <a:ea typeface="+mj-ea"/>
                <a:cs typeface="Times New Roman" panose="02020603050405020304" pitchFamily="18" charset="0"/>
              </a:rPr>
              <a:t>六　</a:t>
            </a:r>
            <a:r>
              <a:rPr lang="zh-CN" altLang="en-US" sz="1800" kern="100" smtClean="0">
                <a:solidFill>
                  <a:schemeClr val="tx1">
                    <a:lumMod val="65000"/>
                    <a:lumOff val="35000"/>
                  </a:schemeClr>
                </a:solidFill>
                <a:latin typeface="+mj-ea"/>
                <a:ea typeface="+mj-ea"/>
                <a:cs typeface="Times New Roman" panose="02020603050405020304" pitchFamily="18" charset="0"/>
              </a:rPr>
              <a:t>实验</a:t>
            </a:r>
            <a:endParaRPr lang="zh-CN" altLang="en-US" sz="1800" kern="100" dirty="0">
              <a:solidFill>
                <a:schemeClr val="tx1">
                  <a:lumMod val="65000"/>
                  <a:lumOff val="35000"/>
                </a:schemeClr>
              </a:solidFill>
              <a:latin typeface="+mj-ea"/>
              <a:ea typeface="+mj-ea"/>
              <a:cs typeface="Times New Roman" panose="02020603050405020304" pitchFamily="18" charset="0"/>
            </a:endParaRPr>
          </a:p>
        </p:txBody>
      </p:sp>
      <p:sp>
        <p:nvSpPr>
          <p:cNvPr id="21" name="任意多边形 3"/>
          <p:cNvSpPr/>
          <p:nvPr>
            <p:custDataLst>
              <p:tags r:id="rId1"/>
            </p:custDataLst>
          </p:nvPr>
        </p:nvSpPr>
        <p:spPr>
          <a:xfrm>
            <a:off x="10669588" y="266700"/>
            <a:ext cx="661987"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8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22" name="任意多边形 3"/>
          <p:cNvSpPr/>
          <p:nvPr>
            <p:custDataLst>
              <p:tags r:id="rId2"/>
            </p:custDataLst>
          </p:nvPr>
        </p:nvSpPr>
        <p:spPr>
          <a:xfrm>
            <a:off x="10690225" y="261938"/>
            <a:ext cx="661988"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1F497D"/>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23" name="矩形 12"/>
          <p:cNvSpPr>
            <a:spLocks noChangeArrowheads="1"/>
          </p:cNvSpPr>
          <p:nvPr/>
        </p:nvSpPr>
        <p:spPr bwMode="auto">
          <a:xfrm>
            <a:off x="1174750" y="2867025"/>
            <a:ext cx="98171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r>
              <a:rPr lang="zh-CN" altLang="en-US" sz="5400" b="1">
                <a:solidFill>
                  <a:srgbClr val="000000"/>
                </a:solidFill>
                <a:latin typeface="微软雅黑" panose="020B0503020204020204" pitchFamily="34" charset="-122"/>
                <a:ea typeface="微软雅黑" panose="020B0503020204020204" pitchFamily="34" charset="-122"/>
                <a:sym typeface="+mn-ea"/>
              </a:rPr>
              <a:t>第</a:t>
            </a:r>
            <a:r>
              <a:rPr lang="en-US" altLang="zh-CN" sz="5400" b="1">
                <a:solidFill>
                  <a:srgbClr val="000000"/>
                </a:solidFill>
                <a:latin typeface="微软雅黑" panose="020B0503020204020204" pitchFamily="34" charset="-122"/>
                <a:ea typeface="微软雅黑" panose="020B0503020204020204" pitchFamily="34" charset="-122"/>
                <a:sym typeface="+mn-ea"/>
              </a:rPr>
              <a:t>15</a:t>
            </a:r>
            <a:r>
              <a:rPr lang="zh-CN" altLang="en-US" sz="5400" b="1">
                <a:solidFill>
                  <a:srgbClr val="000000"/>
                </a:solidFill>
                <a:latin typeface="微软雅黑" panose="020B0503020204020204" pitchFamily="34" charset="-122"/>
                <a:ea typeface="微软雅黑" panose="020B0503020204020204" pitchFamily="34" charset="-122"/>
                <a:sym typeface="+mn-ea"/>
              </a:rPr>
              <a:t>讲　力学实验</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2066143499"/>
                  </p:ext>
                </p:extLst>
              </p:nvPr>
            </p:nvGraphicFramePr>
            <p:xfrm>
              <a:off x="406574" y="653131"/>
              <a:ext cx="11449272" cy="5305961"/>
            </p:xfrm>
            <a:graphic>
              <a:graphicData uri="http://schemas.openxmlformats.org/drawingml/2006/table">
                <a:tbl>
                  <a:tblPr firstRow="1" firstCol="1" bandRow="1"/>
                  <a:tblGrid>
                    <a:gridCol w="1351859"/>
                    <a:gridCol w="2896613"/>
                    <a:gridCol w="2592288"/>
                    <a:gridCol w="4608512"/>
                  </a:tblGrid>
                  <a:tr h="633110">
                    <a:tc>
                      <a:txBody>
                        <a:bodyPr/>
                        <a:lstStyle/>
                        <a:p>
                          <a:pPr algn="ctr">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相关</a:t>
                          </a:r>
                          <a:endParaRPr lang="en-US" altLang="zh-CN"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实验</a:t>
                          </a:r>
                          <a:endParaRPr lang="zh-CN" sz="2800">
                            <a:effectLst/>
                            <a:latin typeface="Times New Roman" panose="02020603050405020304" pitchFamily="18" charset="0"/>
                            <a:ea typeface="宋体" panose="02010600030101010101" pitchFamily="2" charset="-122"/>
                          </a:endParaRPr>
                        </a:p>
                      </a:txBody>
                      <a:tcPr marL="4944" marR="4944"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装置图</a:t>
                          </a:r>
                        </a:p>
                      </a:txBody>
                      <a:tcPr marL="4944" marR="4944"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操作及注意</a:t>
                          </a:r>
                        </a:p>
                      </a:txBody>
                      <a:tcPr marL="4944" marR="4944"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数据处理</a:t>
                          </a:r>
                        </a:p>
                      </a:txBody>
                      <a:tcPr marL="4944" marR="4944"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3353">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验证机械能守恒定律</a:t>
                          </a:r>
                        </a:p>
                      </a:txBody>
                      <a:tcPr marL="9027" marR="9027"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4944" marR="4944"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竖直安装打点计时器，以减小摩擦阻力</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选用质量大、体积小、密度大的材料</a:t>
                          </a:r>
                        </a:p>
                      </a:txBody>
                      <a:tcPr marL="9027" marR="9027"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应用</a:t>
                          </a:r>
                          <a:r>
                            <a:rPr lang="en-US" sz="2800" i="1">
                              <a:effectLst/>
                              <a:latin typeface="Times New Roman" panose="02020603050405020304" pitchFamily="18" charset="0"/>
                              <a:ea typeface="宋体" panose="02010600030101010101" pitchFamily="2" charset="-122"/>
                            </a:rPr>
                            <a:t>v</a:t>
                          </a:r>
                          <a:r>
                            <a:rPr lang="en-US" sz="2800" i="1" baseline="-25000">
                              <a:effectLst/>
                              <a:latin typeface="Times New Roman" panose="02020603050405020304" pitchFamily="18" charset="0"/>
                              <a:ea typeface="宋体" panose="02010600030101010101" pitchFamily="2" charset="-122"/>
                            </a:rPr>
                            <a:t>n</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h</m:t>
                                      </m:r>
                                    </m:e>
                                    <m:sub>
                                      <m:r>
                                        <a:rPr lang="en-US" sz="2800" i="1">
                                          <a:effectLst/>
                                          <a:latin typeface="Cambria Math" panose="02040503050406030204" pitchFamily="18" charset="0"/>
                                          <a:ea typeface="宋体" panose="02010600030101010101" pitchFamily="2" charset="-122"/>
                                        </a:rPr>
                                        <m:t>𝑛</m:t>
                                      </m:r>
                                      <m:r>
                                        <a:rPr lang="en-US" sz="2800">
                                          <a:effectLst/>
                                          <a:latin typeface="Cambria Math" panose="02040503050406030204" pitchFamily="18" charset="0"/>
                                          <a:ea typeface="宋体" panose="02010600030101010101" pitchFamily="2" charset="-122"/>
                                        </a:rPr>
                                        <m:t>+1</m:t>
                                      </m:r>
                                    </m:sub>
                                  </m:sSub>
                                  <m:r>
                                    <a:rPr lang="en-US" sz="2800" i="1">
                                      <a:effectLst/>
                                      <a:latin typeface="Cambria Math" panose="02040503050406030204" pitchFamily="18" charset="0"/>
                                      <a:ea typeface="宋体" panose="02010600030101010101" pitchFamily="2" charset="-122"/>
                                    </a:rPr>
                                    <m:t>−</m:t>
                                  </m:r>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h</m:t>
                                      </m:r>
                                    </m:e>
                                    <m:sub>
                                      <m:r>
                                        <a:rPr lang="en-US" sz="2800" i="1">
                                          <a:effectLst/>
                                          <a:latin typeface="Cambria Math" panose="02040503050406030204" pitchFamily="18" charset="0"/>
                                          <a:ea typeface="宋体" panose="02010600030101010101" pitchFamily="2" charset="-122"/>
                                        </a:rPr>
                                        <m:t>𝑛</m:t>
                                      </m:r>
                                      <m:r>
                                        <a:rPr lang="en-US" sz="2800" i="1">
                                          <a:effectLst/>
                                          <a:latin typeface="Cambria Math" panose="02040503050406030204" pitchFamily="18" charset="0"/>
                                          <a:ea typeface="宋体" panose="02010600030101010101" pitchFamily="2" charset="-122"/>
                                        </a:rPr>
                                        <m:t>−</m:t>
                                      </m:r>
                                      <m:r>
                                        <a:rPr lang="en-US" sz="2800">
                                          <a:effectLst/>
                                          <a:latin typeface="Cambria Math" panose="02040503050406030204" pitchFamily="18" charset="0"/>
                                          <a:ea typeface="宋体" panose="02010600030101010101" pitchFamily="2" charset="-122"/>
                                        </a:rPr>
                                        <m:t>1</m:t>
                                      </m:r>
                                    </m:sub>
                                  </m:sSub>
                                </m:num>
                                <m:den>
                                  <m:r>
                                    <a:rPr lang="en-US" sz="2800">
                                      <a:effectLst/>
                                      <a:latin typeface="Cambria Math" panose="02040503050406030204" pitchFamily="18" charset="0"/>
                                      <a:ea typeface="宋体" panose="02010600030101010101" pitchFamily="2" charset="-122"/>
                                    </a:rPr>
                                    <m:t>2</m:t>
                                  </m:r>
                                  <m:r>
                                    <a:rPr lang="en-US" sz="2800" i="1">
                                      <a:effectLst/>
                                      <a:latin typeface="Cambria Math" panose="02040503050406030204" pitchFamily="18" charset="0"/>
                                      <a:ea typeface="宋体" panose="02010600030101010101" pitchFamily="2" charset="-122"/>
                                    </a:rPr>
                                    <m:t>𝑇</m:t>
                                  </m:r>
                                </m:den>
                              </m:f>
                            </m:oMath>
                          </a14:m>
                          <a:r>
                            <a:rPr lang="zh-CN" sz="2800">
                              <a:effectLst/>
                              <a:latin typeface="Times New Roman" panose="02020603050405020304" pitchFamily="18" charset="0"/>
                              <a:ea typeface="宋体" panose="02010600030101010101" pitchFamily="2" charset="-122"/>
                            </a:rPr>
                            <a:t>计算某时刻的瞬时速度</a:t>
                          </a:r>
                        </a:p>
                        <a:p>
                          <a:pPr marL="72000" algn="l">
                            <a:lnSpc>
                              <a:spcPct val="150000"/>
                            </a:lnSpc>
                            <a:spcAft>
                              <a:spcPts val="0"/>
                            </a:spcAft>
                            <a:tabLst>
                              <a:tab pos="2340610" algn="l"/>
                              <a:tab pos="2790825" algn="l"/>
                              <a:tab pos="4231005" algn="l"/>
                            </a:tabLst>
                          </a:pPr>
                          <a:r>
                            <a:rPr lang="en-US" sz="2800" spc="-100">
                              <a:effectLst/>
                              <a:latin typeface="Times New Roman" panose="02020603050405020304" pitchFamily="18" charset="0"/>
                              <a:ea typeface="宋体" panose="02010600030101010101" pitchFamily="2" charset="-122"/>
                            </a:rPr>
                            <a:t>2.</a:t>
                          </a:r>
                          <a:r>
                            <a:rPr lang="zh-CN" sz="2800" spc="-100">
                              <a:effectLst/>
                              <a:latin typeface="Times New Roman" panose="02020603050405020304" pitchFamily="18" charset="0"/>
                              <a:ea typeface="宋体" panose="02010600030101010101" pitchFamily="2" charset="-122"/>
                            </a:rPr>
                            <a:t>判断</a:t>
                          </a:r>
                          <a:r>
                            <a:rPr lang="en-US" sz="2800" i="1" spc="-100">
                              <a:effectLst/>
                              <a:latin typeface="Times New Roman" panose="02020603050405020304" pitchFamily="18" charset="0"/>
                              <a:ea typeface="宋体" panose="02010600030101010101" pitchFamily="2" charset="-122"/>
                            </a:rPr>
                            <a:t>mgh</a:t>
                          </a:r>
                          <a:r>
                            <a:rPr lang="en-US" sz="2800" i="1" spc="-100" baseline="-25000">
                              <a:effectLst/>
                              <a:latin typeface="Times New Roman" panose="02020603050405020304" pitchFamily="18" charset="0"/>
                              <a:ea typeface="宋体" panose="02010600030101010101" pitchFamily="2" charset="-122"/>
                            </a:rPr>
                            <a:t>AB</a:t>
                          </a:r>
                          <a:r>
                            <a:rPr lang="zh-CN" sz="2800" spc="-100">
                              <a:effectLst/>
                              <a:latin typeface="Times New Roman" panose="02020603050405020304" pitchFamily="18" charset="0"/>
                              <a:ea typeface="宋体" panose="02010600030101010101" pitchFamily="2" charset="-122"/>
                            </a:rPr>
                            <a:t>与</a:t>
                          </a:r>
                          <a14:m>
                            <m:oMath xmlns:m="http://schemas.openxmlformats.org/officeDocument/2006/math">
                              <m:f>
                                <m:fPr>
                                  <m:ctrlPr>
                                    <a:rPr lang="zh-CN" sz="2800" i="1" spc="-100">
                                      <a:effectLst/>
                                      <a:latin typeface="Cambria Math" panose="02040503050406030204" pitchFamily="18" charset="0"/>
                                      <a:ea typeface="Cambria Math" panose="02040503050406030204" pitchFamily="18" charset="0"/>
                                    </a:rPr>
                                  </m:ctrlPr>
                                </m:fPr>
                                <m:num>
                                  <m:r>
                                    <a:rPr lang="en-US" sz="2800" spc="-100">
                                      <a:effectLst/>
                                      <a:latin typeface="Cambria Math" panose="02040503050406030204" pitchFamily="18" charset="0"/>
                                      <a:ea typeface="宋体" panose="02010600030101010101" pitchFamily="2" charset="-122"/>
                                    </a:rPr>
                                    <m:t>1</m:t>
                                  </m:r>
                                </m:num>
                                <m:den>
                                  <m:r>
                                    <a:rPr lang="en-US" sz="2800" spc="-100">
                                      <a:effectLst/>
                                      <a:latin typeface="Cambria Math" panose="02040503050406030204" pitchFamily="18" charset="0"/>
                                      <a:ea typeface="宋体" panose="02010600030101010101" pitchFamily="2" charset="-122"/>
                                    </a:rPr>
                                    <m:t>2</m:t>
                                  </m:r>
                                </m:den>
                              </m:f>
                            </m:oMath>
                          </a14:m>
                          <a:r>
                            <a:rPr lang="en-US" sz="2800" i="1" spc="-100">
                              <a:effectLst/>
                              <a:latin typeface="Times New Roman" panose="02020603050405020304" pitchFamily="18" charset="0"/>
                              <a:ea typeface="宋体" panose="02010600030101010101" pitchFamily="2" charset="-122"/>
                            </a:rPr>
                            <a:t>m</a:t>
                          </a:r>
                          <a14:m>
                            <m:oMath xmlns:m="http://schemas.openxmlformats.org/officeDocument/2006/math">
                              <m:sSup>
                                <m:sSupPr>
                                  <m:ctrlPr>
                                    <a:rPr lang="zh-CN" sz="2800" i="1" spc="-100">
                                      <a:effectLst/>
                                      <a:latin typeface="Cambria Math" panose="02040503050406030204" pitchFamily="18" charset="0"/>
                                      <a:ea typeface="Cambria Math" panose="02040503050406030204" pitchFamily="18" charset="0"/>
                                    </a:rPr>
                                  </m:ctrlPr>
                                </m:sSupPr>
                                <m:e>
                                  <m:sSub>
                                    <m:sSubPr>
                                      <m:ctrlPr>
                                        <a:rPr lang="zh-CN" sz="2800" i="1" spc="-100">
                                          <a:effectLst/>
                                          <a:latin typeface="Cambria Math" panose="02040503050406030204" pitchFamily="18" charset="0"/>
                                          <a:ea typeface="Cambria Math" panose="02040503050406030204" pitchFamily="18" charset="0"/>
                                        </a:rPr>
                                      </m:ctrlPr>
                                    </m:sSubPr>
                                    <m:e>
                                      <m:r>
                                        <a:rPr lang="en-US" sz="2800" i="1" spc="-100">
                                          <a:effectLst/>
                                          <a:latin typeface="Cambria Math" panose="02040503050406030204" pitchFamily="18" charset="0"/>
                                          <a:ea typeface="宋体" panose="02010600030101010101" pitchFamily="2" charset="-122"/>
                                        </a:rPr>
                                        <m:t>𝑣</m:t>
                                      </m:r>
                                    </m:e>
                                    <m:sub>
                                      <m:r>
                                        <a:rPr lang="en-US" sz="2800" i="1" spc="-100">
                                          <a:effectLst/>
                                          <a:latin typeface="Cambria Math" panose="02040503050406030204" pitchFamily="18" charset="0"/>
                                          <a:ea typeface="宋体" panose="02010600030101010101" pitchFamily="2" charset="-122"/>
                                        </a:rPr>
                                        <m:t>𝐵</m:t>
                                      </m:r>
                                    </m:sub>
                                  </m:sSub>
                                </m:e>
                                <m:sup>
                                  <m:r>
                                    <a:rPr lang="en-US" sz="2800" spc="-100">
                                      <a:effectLst/>
                                      <a:latin typeface="Cambria Math" panose="02040503050406030204" pitchFamily="18" charset="0"/>
                                      <a:ea typeface="宋体" panose="02010600030101010101" pitchFamily="2" charset="-122"/>
                                    </a:rPr>
                                    <m:t>2</m:t>
                                  </m:r>
                                </m:sup>
                              </m:sSup>
                            </m:oMath>
                          </a14:m>
                          <a:r>
                            <a:rPr lang="en-US" sz="2800" spc="-1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spc="-100">
                                      <a:effectLst/>
                                      <a:latin typeface="Cambria Math" panose="02040503050406030204" pitchFamily="18" charset="0"/>
                                      <a:ea typeface="Cambria Math" panose="02040503050406030204" pitchFamily="18" charset="0"/>
                                    </a:rPr>
                                  </m:ctrlPr>
                                </m:fPr>
                                <m:num>
                                  <m:r>
                                    <a:rPr lang="en-US" sz="2800" spc="-100">
                                      <a:effectLst/>
                                      <a:latin typeface="Cambria Math" panose="02040503050406030204" pitchFamily="18" charset="0"/>
                                      <a:ea typeface="宋体" panose="02010600030101010101" pitchFamily="2" charset="-122"/>
                                    </a:rPr>
                                    <m:t>1</m:t>
                                  </m:r>
                                </m:num>
                                <m:den>
                                  <m:r>
                                    <a:rPr lang="en-US" sz="2800" spc="-100">
                                      <a:effectLst/>
                                      <a:latin typeface="Cambria Math" panose="02040503050406030204" pitchFamily="18" charset="0"/>
                                      <a:ea typeface="宋体" panose="02010600030101010101" pitchFamily="2" charset="-122"/>
                                    </a:rPr>
                                    <m:t>2</m:t>
                                  </m:r>
                                </m:den>
                              </m:f>
                            </m:oMath>
                          </a14:m>
                          <a:r>
                            <a:rPr lang="en-US" sz="2800" i="1" spc="-100">
                              <a:effectLst/>
                              <a:latin typeface="Times New Roman" panose="02020603050405020304" pitchFamily="18" charset="0"/>
                              <a:ea typeface="宋体" panose="02010600030101010101" pitchFamily="2" charset="-122"/>
                            </a:rPr>
                            <a:t>m</a:t>
                          </a:r>
                          <a14:m>
                            <m:oMath xmlns:m="http://schemas.openxmlformats.org/officeDocument/2006/math">
                              <m:sSup>
                                <m:sSupPr>
                                  <m:ctrlPr>
                                    <a:rPr lang="zh-CN" sz="2800" i="1" spc="-100">
                                      <a:effectLst/>
                                      <a:latin typeface="Cambria Math" panose="02040503050406030204" pitchFamily="18" charset="0"/>
                                      <a:ea typeface="Cambria Math" panose="02040503050406030204" pitchFamily="18" charset="0"/>
                                    </a:rPr>
                                  </m:ctrlPr>
                                </m:sSupPr>
                                <m:e>
                                  <m:sSub>
                                    <m:sSubPr>
                                      <m:ctrlPr>
                                        <a:rPr lang="zh-CN" sz="2800" i="1" spc="-100">
                                          <a:effectLst/>
                                          <a:latin typeface="Cambria Math" panose="02040503050406030204" pitchFamily="18" charset="0"/>
                                          <a:ea typeface="Cambria Math" panose="02040503050406030204" pitchFamily="18" charset="0"/>
                                        </a:rPr>
                                      </m:ctrlPr>
                                    </m:sSubPr>
                                    <m:e>
                                      <m:r>
                                        <a:rPr lang="en-US" sz="2800" i="1" spc="-100">
                                          <a:effectLst/>
                                          <a:latin typeface="Cambria Math" panose="02040503050406030204" pitchFamily="18" charset="0"/>
                                          <a:ea typeface="宋体" panose="02010600030101010101" pitchFamily="2" charset="-122"/>
                                        </a:rPr>
                                        <m:t>𝑣</m:t>
                                      </m:r>
                                    </m:e>
                                    <m:sub>
                                      <m:r>
                                        <a:rPr lang="en-US" sz="2800" i="1" spc="-100">
                                          <a:effectLst/>
                                          <a:latin typeface="Cambria Math" panose="02040503050406030204" pitchFamily="18" charset="0"/>
                                          <a:ea typeface="宋体" panose="02010600030101010101" pitchFamily="2" charset="-122"/>
                                        </a:rPr>
                                        <m:t>𝐴</m:t>
                                      </m:r>
                                    </m:sub>
                                  </m:sSub>
                                </m:e>
                                <m:sup>
                                  <m:r>
                                    <a:rPr lang="en-US" sz="2800" spc="-100">
                                      <a:effectLst/>
                                      <a:latin typeface="Cambria Math" panose="02040503050406030204" pitchFamily="18" charset="0"/>
                                      <a:ea typeface="宋体" panose="02010600030101010101" pitchFamily="2" charset="-122"/>
                                    </a:rPr>
                                    <m:t>2</m:t>
                                  </m:r>
                                </m:sup>
                              </m:sSup>
                            </m:oMath>
                          </a14:m>
                          <a:r>
                            <a:rPr lang="zh-CN" sz="2800" spc="-100">
                              <a:effectLst/>
                              <a:latin typeface="Times New Roman" panose="02020603050405020304" pitchFamily="18" charset="0"/>
                              <a:ea typeface="宋体" panose="02010600030101010101" pitchFamily="2" charset="-122"/>
                            </a:rPr>
                            <a:t>是否在误差允许的范围内相等</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作出</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a:effectLst/>
                                      <a:latin typeface="Cambria Math" panose="02040503050406030204" pitchFamily="18" charset="0"/>
                                      <a:ea typeface="宋体" panose="02010600030101010101" pitchFamily="2" charset="-122"/>
                                    </a:rPr>
                                    <m:t>1</m:t>
                                  </m:r>
                                </m:num>
                                <m:den>
                                  <m:r>
                                    <a:rPr lang="en-US" sz="2800">
                                      <a:effectLst/>
                                      <a:latin typeface="Cambria Math" panose="02040503050406030204" pitchFamily="18" charset="0"/>
                                      <a:ea typeface="宋体" panose="02010600030101010101" pitchFamily="2" charset="-122"/>
                                    </a:rPr>
                                    <m:t>2</m:t>
                                  </m:r>
                                </m:den>
                              </m:f>
                            </m:oMath>
                          </a14:m>
                          <a:r>
                            <a:rPr lang="en-US" sz="2800" i="1">
                              <a:effectLst/>
                              <a:latin typeface="Times New Roman" panose="02020603050405020304" pitchFamily="18" charset="0"/>
                              <a:ea typeface="宋体" panose="02010600030101010101" pitchFamily="2" charset="-122"/>
                            </a:rPr>
                            <a:t>v</a:t>
                          </a:r>
                          <a:r>
                            <a:rPr lang="en-US" sz="2800" baseline="30000">
                              <a:effectLst/>
                              <a:latin typeface="Times New Roman" panose="02020603050405020304" pitchFamily="18" charset="0"/>
                              <a:ea typeface="宋体" panose="02010600030101010101" pitchFamily="2" charset="-122"/>
                            </a:rPr>
                            <a:t>2</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h</a:t>
                          </a:r>
                          <a:r>
                            <a:rPr lang="zh-CN" sz="2800">
                              <a:effectLst/>
                              <a:latin typeface="Times New Roman" panose="02020603050405020304" pitchFamily="18" charset="0"/>
                              <a:ea typeface="宋体" panose="02010600030101010101" pitchFamily="2" charset="-122"/>
                            </a:rPr>
                            <a:t>图像，求</a:t>
                          </a:r>
                          <a:r>
                            <a:rPr lang="en-US" sz="2800" i="1">
                              <a:effectLst/>
                              <a:latin typeface="Times New Roman" panose="02020603050405020304" pitchFamily="18" charset="0"/>
                              <a:ea typeface="宋体" panose="02010600030101010101" pitchFamily="2" charset="-122"/>
                            </a:rPr>
                            <a:t>g</a:t>
                          </a:r>
                          <a:r>
                            <a:rPr lang="zh-CN" sz="2800">
                              <a:effectLst/>
                              <a:latin typeface="Times New Roman" panose="02020603050405020304" pitchFamily="18" charset="0"/>
                              <a:ea typeface="宋体" panose="02010600030101010101" pitchFamily="2" charset="-122"/>
                            </a:rPr>
                            <a:t>的大小</a:t>
                          </a:r>
                        </a:p>
                      </a:txBody>
                      <a:tcPr marL="9027" marR="9027"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2066143499"/>
                  </p:ext>
                </p:extLst>
              </p:nvPr>
            </p:nvGraphicFramePr>
            <p:xfrm>
              <a:off x="406574" y="653131"/>
              <a:ext cx="11449272" cy="5224935"/>
            </p:xfrm>
            <a:graphic>
              <a:graphicData uri="http://schemas.openxmlformats.org/drawingml/2006/table">
                <a:tbl>
                  <a:tblPr firstRow="1" firstCol="1" bandRow="1"/>
                  <a:tblGrid>
                    <a:gridCol w="1351859"/>
                    <a:gridCol w="2896613"/>
                    <a:gridCol w="2592288"/>
                    <a:gridCol w="4608512"/>
                  </a:tblGrid>
                  <a:tr h="1209022">
                    <a:tc>
                      <a:txBody>
                        <a:bodyPr/>
                        <a:lstStyle/>
                        <a:p>
                          <a:pPr algn="ctr">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相关</a:t>
                          </a:r>
                          <a:endParaRPr lang="en-US" altLang="zh-CN"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实验</a:t>
                          </a:r>
                          <a:endParaRPr lang="zh-CN" sz="2800">
                            <a:effectLst/>
                            <a:latin typeface="Times New Roman" panose="02020603050405020304" pitchFamily="18" charset="0"/>
                            <a:ea typeface="宋体" panose="02010600030101010101" pitchFamily="2" charset="-122"/>
                          </a:endParaRPr>
                        </a:p>
                      </a:txBody>
                      <a:tcPr marL="4944" marR="4944"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装置图</a:t>
                          </a:r>
                        </a:p>
                      </a:txBody>
                      <a:tcPr marL="4944" marR="4944"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操作及注意</a:t>
                          </a:r>
                        </a:p>
                      </a:txBody>
                      <a:tcPr marL="4944" marR="4944"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数据处理</a:t>
                          </a:r>
                        </a:p>
                      </a:txBody>
                      <a:tcPr marL="4944" marR="4944"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5913">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验证机械能守恒定律</a:t>
                          </a:r>
                        </a:p>
                      </a:txBody>
                      <a:tcPr marL="9027" marR="9027"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4944" marR="4944"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竖直安装打点计时器，以减小摩擦阻力</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选用质量大、体积小、密度大的材料</a:t>
                          </a:r>
                        </a:p>
                      </a:txBody>
                      <a:tcPr marL="9027" marR="9027"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9027" marR="9027" marT="4944" marB="4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48677" t="-30349" r="-265" b="-910"/>
                          </a:stretch>
                        </a:blipFill>
                      </a:tcPr>
                    </a:tc>
                  </a:tr>
                </a:tbl>
              </a:graphicData>
            </a:graphic>
          </p:graphicFrame>
        </mc:Fallback>
      </mc:AlternateContent>
      <p:pic>
        <p:nvPicPr>
          <p:cNvPr id="4" name="image281.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25" y="2453330"/>
            <a:ext cx="2427060" cy="3240360"/>
          </a:xfrm>
          <a:prstGeom prst="rect">
            <a:avLst/>
          </a:prstGeom>
          <a:noFill/>
          <a:ln>
            <a:noFill/>
          </a:ln>
        </p:spPr>
      </p:pic>
    </p:spTree>
    <p:extLst>
      <p:ext uri="{BB962C8B-B14F-4D97-AF65-F5344CB8AC3E}">
        <p14:creationId xmlns:p14="http://schemas.microsoft.com/office/powerpoint/2010/main" val="135862123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664409"/>
            <a:ext cx="6282064" cy="4647402"/>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另一组同学利用同样方法得到的</a:t>
            </a:r>
            <a:r>
              <a:rPr lang="en-US" altLang="zh-CN" sz="2800" i="1">
                <a:latin typeface="Times New Roman" panose="02020603050405020304" pitchFamily="18" charset="0"/>
                <a:ea typeface="宋体" panose="02010600030101010101" pitchFamily="2" charset="-122"/>
              </a:rPr>
              <a:t>x</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图像在后半部分弯曲，下列原因可能的是</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水杯质量过小</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绳套长度过大</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橡皮筋伸长量过大，弹力与其伸长</a:t>
            </a:r>
            <a:r>
              <a:rPr lang="zh-CN" altLang="zh-CN" sz="2800" smtClean="0">
                <a:latin typeface="Times New Roman" panose="02020603050405020304" pitchFamily="18" charset="0"/>
                <a:ea typeface="宋体" panose="02010600030101010101" pitchFamily="2" charset="-122"/>
              </a:rPr>
              <a:t>量</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不</a:t>
            </a:r>
            <a:r>
              <a:rPr lang="zh-CN" altLang="zh-CN" sz="2800">
                <a:latin typeface="Times New Roman" panose="02020603050405020304" pitchFamily="18" charset="0"/>
                <a:ea typeface="宋体" panose="02010600030101010101" pitchFamily="2" charset="-122"/>
              </a:rPr>
              <a:t>成正比</a:t>
            </a:r>
            <a:endParaRPr lang="zh-CN" altLang="zh-CN" sz="1100">
              <a:effectLst/>
              <a:latin typeface="Times New Roman" panose="02020603050405020304" pitchFamily="18" charset="0"/>
              <a:ea typeface="宋体" panose="02010600030101010101" pitchFamily="2" charset="-122"/>
            </a:endParaRPr>
          </a:p>
        </p:txBody>
      </p:sp>
      <p:sp>
        <p:nvSpPr>
          <p:cNvPr id="12" name="圆角矩形 1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4" name="圆角矩形 13">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6" name="圆角矩形 15">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8" name="image48.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5286" y="1234511"/>
            <a:ext cx="5101644" cy="2555323"/>
          </a:xfrm>
          <a:prstGeom prst="rect">
            <a:avLst/>
          </a:prstGeom>
          <a:noFill/>
          <a:ln>
            <a:noFill/>
          </a:ln>
        </p:spPr>
      </p:pic>
      <p:sp>
        <p:nvSpPr>
          <p:cNvPr id="3" name="矩形 2"/>
          <p:cNvSpPr/>
          <p:nvPr/>
        </p:nvSpPr>
        <p:spPr>
          <a:xfrm>
            <a:off x="1567236" y="2049947"/>
            <a:ext cx="42351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C</a:t>
            </a:r>
            <a:endParaRPr lang="zh-CN" altLang="en-US"/>
          </a:p>
        </p:txBody>
      </p:sp>
      <p:sp>
        <p:nvSpPr>
          <p:cNvPr id="11" name="圆角矩形 10">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94079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8" name="圆角矩形 1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36" name="组合 35"/>
          <p:cNvGrpSpPr/>
          <p:nvPr/>
        </p:nvGrpSpPr>
        <p:grpSpPr>
          <a:xfrm>
            <a:off x="0" y="916630"/>
            <a:ext cx="11783838" cy="2516408"/>
            <a:chOff x="0" y="916630"/>
            <a:chExt cx="11783838" cy="2516408"/>
          </a:xfrm>
        </p:grpSpPr>
        <p:sp>
          <p:nvSpPr>
            <p:cNvPr id="39" name="矩形 38"/>
            <p:cNvSpPr/>
            <p:nvPr/>
          </p:nvSpPr>
          <p:spPr>
            <a:xfrm>
              <a:off x="389206" y="1401713"/>
              <a:ext cx="11394632" cy="2031325"/>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若得到的</a:t>
              </a:r>
              <a:r>
                <a:rPr lang="en-US" altLang="zh-CN" sz="2800" i="1">
                  <a:latin typeface="Times New Roman" panose="02020603050405020304" pitchFamily="18" charset="0"/>
                  <a:ea typeface="宋体" panose="02010600030101010101" pitchFamily="2" charset="-122"/>
                </a:rPr>
                <a:t>x</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图像在后半部分弯曲，可能是所测物体的质量过大，导致橡皮筋所受的弹力过大，超过了橡皮筋的弹性限度，从而使橡皮筋弹力与其伸长量不成正比，故选</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a:effectLst/>
                <a:latin typeface="Times New Roman" panose="02020603050405020304" pitchFamily="18" charset="0"/>
                <a:ea typeface="宋体" panose="02010600030101010101" pitchFamily="2" charset="-122"/>
              </a:endParaRPr>
            </a:p>
          </p:txBody>
        </p:sp>
        <p:grpSp>
          <p:nvGrpSpPr>
            <p:cNvPr id="40" name="组合 39"/>
            <p:cNvGrpSpPr/>
            <p:nvPr/>
          </p:nvGrpSpPr>
          <p:grpSpPr>
            <a:xfrm>
              <a:off x="0" y="916630"/>
              <a:ext cx="1439863" cy="424932"/>
              <a:chOff x="51643" y="755060"/>
              <a:chExt cx="1439863" cy="424932"/>
            </a:xfrm>
          </p:grpSpPr>
          <p:sp>
            <p:nvSpPr>
              <p:cNvPr id="41" name="矩形 4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4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3" name="组合 65"/>
              <p:cNvGrpSpPr>
                <a:grpSpLocks/>
              </p:cNvGrpSpPr>
              <p:nvPr/>
            </p:nvGrpSpPr>
            <p:grpSpPr bwMode="auto">
              <a:xfrm>
                <a:off x="1224676" y="886173"/>
                <a:ext cx="162478" cy="162211"/>
                <a:chOff x="3104" y="165"/>
                <a:chExt cx="276" cy="275"/>
              </a:xfrm>
            </p:grpSpPr>
            <p:cxnSp>
              <p:nvCxnSpPr>
                <p:cNvPr id="44" name="直接连接符 4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5" name="直接连接符 4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3" name="直接连接符 52"/>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217200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484531"/>
            <a:ext cx="6282064" cy="2062079"/>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写出一条可以使上述装置测量质量范围增大的</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措施</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___________________</a:t>
            </a: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_____________________</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12" name="圆角矩形 1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4" name="圆角矩形 13">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6" name="圆角矩形 15">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8" name="image48.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5286" y="271251"/>
            <a:ext cx="5101644" cy="2555323"/>
          </a:xfrm>
          <a:prstGeom prst="rect">
            <a:avLst/>
          </a:prstGeom>
          <a:noFill/>
          <a:ln>
            <a:noFill/>
          </a:ln>
        </p:spPr>
      </p:pic>
      <p:sp>
        <p:nvSpPr>
          <p:cNvPr id="10" name="矩形 9"/>
          <p:cNvSpPr/>
          <p:nvPr/>
        </p:nvSpPr>
        <p:spPr>
          <a:xfrm>
            <a:off x="3035895" y="1098382"/>
            <a:ext cx="6282064" cy="769417"/>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减小细绳</a:t>
            </a:r>
            <a:r>
              <a:rPr lang="en-US" altLang="zh-CN" sz="2800">
                <a:solidFill>
                  <a:srgbClr val="C00000"/>
                </a:solidFill>
                <a:latin typeface="Times New Roman" panose="02020603050405020304" pitchFamily="18" charset="0"/>
                <a:ea typeface="宋体" panose="02010600030101010101" pitchFamily="2" charset="-122"/>
              </a:rPr>
              <a:t>1</a:t>
            </a: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与竖直</a:t>
            </a:r>
            <a:r>
              <a:rPr lang="zh-CN" altLang="zh-CN" sz="280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方</a:t>
            </a:r>
            <a:endParaRPr lang="zh-CN" altLang="zh-CN" sz="1100">
              <a:effectLst/>
              <a:latin typeface="Times New Roman" panose="02020603050405020304" pitchFamily="18" charset="0"/>
              <a:ea typeface="宋体" panose="02010600030101010101" pitchFamily="2" charset="-122"/>
            </a:endParaRPr>
          </a:p>
        </p:txBody>
      </p:sp>
      <p:sp>
        <p:nvSpPr>
          <p:cNvPr id="11" name="矩形 10"/>
          <p:cNvSpPr/>
          <p:nvPr/>
        </p:nvSpPr>
        <p:spPr>
          <a:xfrm>
            <a:off x="533222" y="1697686"/>
            <a:ext cx="6282064" cy="68760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向的夹角</a:t>
            </a:r>
            <a:r>
              <a:rPr lang="en-US" altLang="zh-CN" sz="2800">
                <a:solidFill>
                  <a:srgbClr val="C00000"/>
                </a:solidFill>
                <a:latin typeface="Times New Roman" panose="02020603050405020304" pitchFamily="18" charset="0"/>
                <a:ea typeface="宋体" panose="02010600030101010101" pitchFamily="2" charset="-122"/>
              </a:rPr>
              <a:t>(</a:t>
            </a: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合理即可</a:t>
            </a:r>
            <a:r>
              <a:rPr lang="en-US" altLang="zh-CN" sz="2800">
                <a:solidFill>
                  <a:srgbClr val="C00000"/>
                </a:solidFill>
                <a:latin typeface="Times New Roman" panose="02020603050405020304" pitchFamily="18" charset="0"/>
                <a:ea typeface="宋体" panose="02010600030101010101" pitchFamily="2" charset="-122"/>
              </a:rPr>
              <a:t>)</a:t>
            </a:r>
            <a:endParaRPr lang="zh-CN" altLang="zh-CN" sz="1100">
              <a:effectLst/>
              <a:latin typeface="Times New Roman" panose="02020603050405020304" pitchFamily="18" charset="0"/>
              <a:ea typeface="宋体" panose="02010600030101010101" pitchFamily="2" charset="-122"/>
            </a:endParaRPr>
          </a:p>
        </p:txBody>
      </p:sp>
      <p:grpSp>
        <p:nvGrpSpPr>
          <p:cNvPr id="19" name="组合 18"/>
          <p:cNvGrpSpPr/>
          <p:nvPr/>
        </p:nvGrpSpPr>
        <p:grpSpPr>
          <a:xfrm>
            <a:off x="0" y="3011427"/>
            <a:ext cx="11783838" cy="2434591"/>
            <a:chOff x="0" y="916630"/>
            <a:chExt cx="11783838" cy="2434591"/>
          </a:xfrm>
        </p:grpSpPr>
        <p:sp>
          <p:nvSpPr>
            <p:cNvPr id="20" name="矩形 19"/>
            <p:cNvSpPr/>
            <p:nvPr/>
          </p:nvSpPr>
          <p:spPr>
            <a:xfrm>
              <a:off x="389206" y="1401713"/>
              <a:ext cx="11394632" cy="1949508"/>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根据共点力平衡条件，由</a:t>
              </a:r>
              <a:r>
                <a:rPr lang="en-US" altLang="zh-CN" sz="2800" i="1">
                  <a:latin typeface="Times New Roman" panose="02020603050405020304" pitchFamily="18" charset="0"/>
                  <a:ea typeface="宋体" panose="02010600030101010101" pitchFamily="2" charset="-122"/>
                </a:rPr>
                <a:t>kx</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mg</a:t>
              </a:r>
              <a:r>
                <a:rPr lang="en-US" altLang="zh-CN" sz="2800">
                  <a:latin typeface="Times New Roman" panose="02020603050405020304" pitchFamily="18" charset="0"/>
                  <a:ea typeface="宋体" panose="02010600030101010101" pitchFamily="2" charset="-122"/>
                </a:rPr>
                <a:t>sin</a:t>
              </a:r>
              <a:r>
                <a:rPr lang="en-US" altLang="zh-CN" sz="2800">
                  <a:latin typeface="Times New Roman" panose="02020603050405020304" pitchFamily="18" charset="0"/>
                  <a:ea typeface="楷体" panose="02010609060101010101" pitchFamily="49" charset="-122"/>
                </a:rPr>
                <a:t> </a:t>
              </a:r>
              <a:r>
                <a:rPr lang="en-US" altLang="zh-CN" sz="2800" i="1">
                  <a:latin typeface="Times New Roman" panose="02020603050405020304" pitchFamily="18" charset="0"/>
                  <a:ea typeface="宋体" panose="02010600030101010101" pitchFamily="2" charset="-122"/>
                </a:rPr>
                <a:t>θ</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知当减小绳子</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与竖直方向的夹角</a:t>
              </a:r>
              <a:r>
                <a:rPr lang="en-US" altLang="zh-CN" sz="2800" i="1">
                  <a:latin typeface="Times New Roman" panose="02020603050405020304" pitchFamily="18" charset="0"/>
                  <a:ea typeface="宋体" panose="02010600030101010101" pitchFamily="2" charset="-122"/>
                </a:rPr>
                <a:t>θ</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时，相同质量的物体对应橡皮筋的拉力较小，橡皮筋的伸长量较小，故</a:t>
              </a:r>
              <a:r>
                <a:rPr lang="zh-CN" altLang="zh-CN" sz="2800" spc="-100">
                  <a:latin typeface="Times New Roman" panose="02020603050405020304" pitchFamily="18" charset="0"/>
                  <a:ea typeface="楷体" panose="02010609060101010101" pitchFamily="49" charset="-122"/>
                  <a:cs typeface="Times New Roman" panose="02020603050405020304" pitchFamily="18" charset="0"/>
                </a:rPr>
                <a:t>对相同的橡皮筋，可通过减小细绳</a:t>
              </a:r>
              <a:r>
                <a:rPr lang="en-US" altLang="zh-CN" sz="2800" spc="-100">
                  <a:latin typeface="Times New Roman" panose="02020603050405020304" pitchFamily="18" charset="0"/>
                  <a:ea typeface="宋体" panose="02010600030101010101" pitchFamily="2" charset="-122"/>
                </a:rPr>
                <a:t>1</a:t>
              </a:r>
              <a:r>
                <a:rPr lang="zh-CN" altLang="zh-CN" sz="2800" spc="-100">
                  <a:latin typeface="Times New Roman" panose="02020603050405020304" pitchFamily="18" charset="0"/>
                  <a:ea typeface="楷体" panose="02010609060101010101" pitchFamily="49" charset="-122"/>
                  <a:cs typeface="Times New Roman" panose="02020603050405020304" pitchFamily="18" charset="0"/>
                </a:rPr>
                <a:t>与竖直方向的夹角，增大质量测量范围。</a:t>
              </a:r>
              <a:endParaRPr lang="zh-CN" altLang="zh-CN" sz="2800" spc="-100">
                <a:effectLst/>
                <a:latin typeface="Times New Roman" panose="02020603050405020304" pitchFamily="18" charset="0"/>
                <a:ea typeface="宋体" panose="02010600030101010101" pitchFamily="2" charset="-122"/>
              </a:endParaRPr>
            </a:p>
          </p:txBody>
        </p:sp>
        <p:grpSp>
          <p:nvGrpSpPr>
            <p:cNvPr id="22" name="组合 21"/>
            <p:cNvGrpSpPr/>
            <p:nvPr/>
          </p:nvGrpSpPr>
          <p:grpSpPr>
            <a:xfrm>
              <a:off x="0" y="916630"/>
              <a:ext cx="1439863" cy="424932"/>
              <a:chOff x="51643" y="755060"/>
              <a:chExt cx="1439863" cy="424932"/>
            </a:xfrm>
          </p:grpSpPr>
          <p:sp>
            <p:nvSpPr>
              <p:cNvPr id="23" name="矩形 2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4"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5" name="组合 65"/>
              <p:cNvGrpSpPr>
                <a:grpSpLocks/>
              </p:cNvGrpSpPr>
              <p:nvPr/>
            </p:nvGrpSpPr>
            <p:grpSpPr bwMode="auto">
              <a:xfrm>
                <a:off x="1224676" y="886173"/>
                <a:ext cx="162478" cy="162211"/>
                <a:chOff x="3104" y="165"/>
                <a:chExt cx="276" cy="275"/>
              </a:xfrm>
            </p:grpSpPr>
            <p:cxnSp>
              <p:nvCxnSpPr>
                <p:cNvPr id="26" name="直接连接符 2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9" name="圆角矩形 28">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80237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矩形 15"/>
          <p:cNvSpPr/>
          <p:nvPr/>
        </p:nvSpPr>
        <p:spPr>
          <a:xfrm>
            <a:off x="389206" y="126951"/>
            <a:ext cx="8370296" cy="2708410"/>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山东省实验中学第五次诊断</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某同学利用如图甲所示的一半径较大的固定光滑圆弧面测定当地重力加速度。该同学将小铁球从最低点移开一小段距离由静止释放，则小铁球的运动可等效为单摆模型。</a:t>
            </a:r>
            <a:endParaRPr lang="zh-CN" altLang="zh-CN" sz="1100">
              <a:effectLst/>
              <a:latin typeface="Times New Roman" panose="02020603050405020304" pitchFamily="18" charset="0"/>
              <a:ea typeface="宋体" panose="02010600030101010101" pitchFamily="2" charset="-122"/>
            </a:endParaRPr>
          </a:p>
        </p:txBody>
      </p:sp>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8" name="image50.jpeg"/>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5641" r="49780" b="52099"/>
          <a:stretch/>
        </p:blipFill>
        <p:spPr bwMode="auto">
          <a:xfrm>
            <a:off x="8975526" y="-26590"/>
            <a:ext cx="3004765" cy="1988330"/>
          </a:xfrm>
          <a:prstGeom prst="rect">
            <a:avLst/>
          </a:prstGeom>
          <a:noFill/>
          <a:ln>
            <a:noFill/>
          </a:ln>
        </p:spPr>
      </p:pic>
      <mc:AlternateContent xmlns:mc="http://schemas.openxmlformats.org/markup-compatibility/2006" xmlns:a14="http://schemas.microsoft.com/office/drawing/2010/main">
        <mc:Choice Requires="a14">
          <p:sp>
            <p:nvSpPr>
              <p:cNvPr id="21" name="矩形 20"/>
              <p:cNvSpPr/>
              <p:nvPr/>
            </p:nvSpPr>
            <p:spPr>
              <a:xfrm>
                <a:off x="389206" y="2664810"/>
                <a:ext cx="11394632" cy="3635779"/>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具体步骤如下：</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宋体" panose="02010600030101010101" pitchFamily="2" charset="-122"/>
                    <a:cs typeface="宋体" panose="02010600030101010101" pitchFamily="2" charset="-122"/>
                  </a:rPr>
                  <a:t>①</a:t>
                </a:r>
                <a:r>
                  <a:rPr lang="zh-CN" altLang="zh-CN" sz="2800">
                    <a:effectLst/>
                    <a:latin typeface="Times New Roman" panose="02020603050405020304" pitchFamily="18" charset="0"/>
                    <a:ea typeface="宋体" panose="02010600030101010101" pitchFamily="2" charset="-122"/>
                  </a:rPr>
                  <a:t>用游标卡尺测量小铁球的直径</a:t>
                </a:r>
                <a:r>
                  <a:rPr lang="en-US" altLang="zh-CN" sz="2800" i="1">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宋体" panose="02010600030101010101" pitchFamily="2"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宋体" panose="02010600030101010101" pitchFamily="2" charset="-122"/>
                    <a:cs typeface="宋体" panose="02010600030101010101" pitchFamily="2" charset="-122"/>
                  </a:rPr>
                  <a:t>②</a:t>
                </a:r>
                <a:r>
                  <a:rPr lang="zh-CN" altLang="zh-CN" sz="2800">
                    <a:effectLst/>
                    <a:latin typeface="Times New Roman" panose="02020603050405020304" pitchFamily="18" charset="0"/>
                    <a:ea typeface="宋体" panose="02010600030101010101" pitchFamily="2" charset="-122"/>
                  </a:rPr>
                  <a:t>用停表测量小铁球的运动周期</a:t>
                </a:r>
                <a:r>
                  <a:rPr lang="en-US" altLang="zh-CN" sz="2800" i="1">
                    <a:effectLst/>
                    <a:latin typeface="Times New Roman" panose="02020603050405020304" pitchFamily="18" charset="0"/>
                    <a:ea typeface="宋体" panose="02010600030101010101" pitchFamily="2" charset="-122"/>
                  </a:rPr>
                  <a:t>T</a:t>
                </a:r>
                <a:r>
                  <a:rPr lang="zh-CN" altLang="zh-CN" sz="2800">
                    <a:effectLst/>
                    <a:latin typeface="Times New Roman" panose="02020603050405020304" pitchFamily="18" charset="0"/>
                    <a:ea typeface="宋体" panose="02010600030101010101" pitchFamily="2"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宋体" panose="02010600030101010101" pitchFamily="2" charset="-122"/>
                    <a:cs typeface="宋体" panose="02010600030101010101" pitchFamily="2" charset="-122"/>
                  </a:rPr>
                  <a:t>③</a:t>
                </a:r>
                <a:r>
                  <a:rPr lang="zh-CN" altLang="zh-CN" sz="2800">
                    <a:effectLst/>
                    <a:latin typeface="Times New Roman" panose="02020603050405020304" pitchFamily="18" charset="0"/>
                    <a:ea typeface="宋体" panose="02010600030101010101" pitchFamily="2" charset="-122"/>
                  </a:rPr>
                  <a:t>更换不同的小铁球进行实验，正确操作，根据实验记录的数据，绘制如图乙所示的</a:t>
                </a:r>
                <a:r>
                  <a:rPr lang="en-US" altLang="zh-CN" sz="2800" i="1">
                    <a:effectLst/>
                    <a:latin typeface="Times New Roman" panose="02020603050405020304" pitchFamily="18" charset="0"/>
                    <a:ea typeface="宋体" panose="02010600030101010101" pitchFamily="2" charset="-122"/>
                  </a:rPr>
                  <a:t>T</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𝑑</m:t>
                        </m:r>
                      </m:num>
                      <m:den>
                        <m:r>
                          <a:rPr lang="en-US" altLang="zh-CN" sz="2800">
                            <a:effectLst/>
                            <a:latin typeface="Cambria Math" panose="02040503050406030204" pitchFamily="18" charset="0"/>
                            <a:ea typeface="宋体" panose="02010600030101010101" pitchFamily="2" charset="-122"/>
                          </a:rPr>
                          <m:t>2</m:t>
                        </m:r>
                      </m:den>
                    </m:f>
                  </m:oMath>
                </a14:m>
                <a:r>
                  <a:rPr lang="zh-CN" altLang="zh-CN" sz="2800">
                    <a:effectLst/>
                    <a:latin typeface="Times New Roman" panose="02020603050405020304" pitchFamily="18" charset="0"/>
                    <a:ea typeface="宋体" panose="02010600030101010101" pitchFamily="2" charset="-122"/>
                  </a:rPr>
                  <a:t>图像，横纵轴截距分别为</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1" name="矩形 20"/>
              <p:cNvSpPr>
                <a:spLocks noRot="1" noChangeAspect="1" noMove="1" noResize="1" noEditPoints="1" noAdjustHandles="1" noChangeArrowheads="1" noChangeShapeType="1" noTextEdit="1"/>
              </p:cNvSpPr>
              <p:nvPr/>
            </p:nvSpPr>
            <p:spPr>
              <a:xfrm>
                <a:off x="389206" y="2664810"/>
                <a:ext cx="11394632" cy="3635779"/>
              </a:xfrm>
              <a:prstGeom prst="rect">
                <a:avLst/>
              </a:prstGeom>
              <a:blipFill rotWithShape="0">
                <a:blip r:embed="rId9"/>
                <a:stretch>
                  <a:fillRect l="-856"/>
                </a:stretch>
              </a:blipFill>
            </p:spPr>
            <p:txBody>
              <a:bodyPr/>
              <a:lstStyle/>
              <a:p>
                <a:r>
                  <a:rPr lang="zh-CN" altLang="en-US">
                    <a:noFill/>
                  </a:rPr>
                  <a:t> </a:t>
                </a:r>
              </a:p>
            </p:txBody>
          </p:sp>
        </mc:Fallback>
      </mc:AlternateContent>
      <p:sp>
        <p:nvSpPr>
          <p:cNvPr id="17" name="圆角矩形 16">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pic>
        <p:nvPicPr>
          <p:cNvPr id="20" name="image50.jpeg"/>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b="50000"/>
          <a:stretch/>
        </p:blipFill>
        <p:spPr bwMode="auto">
          <a:xfrm>
            <a:off x="9191725" y="2205658"/>
            <a:ext cx="2572367" cy="2649809"/>
          </a:xfrm>
          <a:prstGeom prst="rect">
            <a:avLst/>
          </a:prstGeom>
          <a:noFill/>
          <a:ln>
            <a:noFill/>
          </a:ln>
        </p:spPr>
      </p:pic>
    </p:spTree>
    <p:extLst>
      <p:ext uri="{BB962C8B-B14F-4D97-AF65-F5344CB8AC3E}">
        <p14:creationId xmlns:p14="http://schemas.microsoft.com/office/powerpoint/2010/main" val="3163723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8" name="image50.jpeg"/>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5641" r="49780" b="52099"/>
          <a:stretch/>
        </p:blipFill>
        <p:spPr bwMode="auto">
          <a:xfrm>
            <a:off x="8831510" y="261442"/>
            <a:ext cx="3004765" cy="1988330"/>
          </a:xfrm>
          <a:prstGeom prst="rect">
            <a:avLst/>
          </a:prstGeom>
          <a:noFill/>
          <a:ln>
            <a:noFill/>
          </a:ln>
        </p:spPr>
      </p:pic>
      <p:sp>
        <p:nvSpPr>
          <p:cNvPr id="21" name="矩形 20"/>
          <p:cNvSpPr/>
          <p:nvPr/>
        </p:nvSpPr>
        <p:spPr>
          <a:xfrm>
            <a:off x="389206" y="852255"/>
            <a:ext cx="8226280" cy="1415748"/>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测量小铁球运动周期时，开始计时的位置为图甲中的</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选填</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A</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O</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A'</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3" name="矩形 2"/>
          <p:cNvSpPr/>
          <p:nvPr/>
        </p:nvSpPr>
        <p:spPr>
          <a:xfrm>
            <a:off x="1711221" y="1592549"/>
            <a:ext cx="444352"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O</a:t>
            </a:r>
            <a:endParaRPr lang="zh-CN" altLang="en-US"/>
          </a:p>
        </p:txBody>
      </p:sp>
      <p:grpSp>
        <p:nvGrpSpPr>
          <p:cNvPr id="17" name="组合 16"/>
          <p:cNvGrpSpPr/>
          <p:nvPr/>
        </p:nvGrpSpPr>
        <p:grpSpPr>
          <a:xfrm>
            <a:off x="0" y="2781722"/>
            <a:ext cx="11783838" cy="1788260"/>
            <a:chOff x="0" y="916630"/>
            <a:chExt cx="11783838" cy="1788260"/>
          </a:xfrm>
        </p:grpSpPr>
        <p:sp>
          <p:nvSpPr>
            <p:cNvPr id="20" name="矩形 19"/>
            <p:cNvSpPr/>
            <p:nvPr/>
          </p:nvSpPr>
          <p:spPr>
            <a:xfrm>
              <a:off x="389206" y="1401713"/>
              <a:ext cx="11394632" cy="1303177"/>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测量小铁球运动周期时，为了减小误差，从最低点开始计时，即从</a:t>
              </a:r>
              <a:r>
                <a:rPr lang="en-US" altLang="zh-CN" sz="2800" i="1">
                  <a:latin typeface="Times New Roman" panose="02020603050405020304" pitchFamily="18" charset="0"/>
                  <a:ea typeface="宋体" panose="02010600030101010101" pitchFamily="2" charset="-122"/>
                </a:rPr>
                <a:t>O</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点开始计时。</a:t>
              </a:r>
              <a:endParaRPr lang="zh-CN" altLang="zh-CN" sz="2800" spc="-100">
                <a:effectLst/>
                <a:latin typeface="Times New Roman" panose="02020603050405020304" pitchFamily="18" charset="0"/>
                <a:ea typeface="宋体" panose="02010600030101010101" pitchFamily="2" charset="-122"/>
              </a:endParaRPr>
            </a:p>
          </p:txBody>
        </p:sp>
        <p:grpSp>
          <p:nvGrpSpPr>
            <p:cNvPr id="22" name="组合 21"/>
            <p:cNvGrpSpPr/>
            <p:nvPr/>
          </p:nvGrpSpPr>
          <p:grpSpPr>
            <a:xfrm>
              <a:off x="0" y="916630"/>
              <a:ext cx="1439863" cy="424932"/>
              <a:chOff x="51643" y="755060"/>
              <a:chExt cx="1439863" cy="424932"/>
            </a:xfrm>
          </p:grpSpPr>
          <p:sp>
            <p:nvSpPr>
              <p:cNvPr id="23" name="矩形 2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4"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5" name="组合 65"/>
              <p:cNvGrpSpPr>
                <a:grpSpLocks/>
              </p:cNvGrpSpPr>
              <p:nvPr/>
            </p:nvGrpSpPr>
            <p:grpSpPr bwMode="auto">
              <a:xfrm>
                <a:off x="1224676" y="886173"/>
                <a:ext cx="162478" cy="162211"/>
                <a:chOff x="3104" y="165"/>
                <a:chExt cx="276" cy="275"/>
              </a:xfrm>
            </p:grpSpPr>
            <p:cxnSp>
              <p:nvCxnSpPr>
                <p:cNvPr id="26" name="直接连接符 2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9" name="圆角矩形 28">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414668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mc:AlternateContent xmlns:mc="http://schemas.openxmlformats.org/markup-compatibility/2006" xmlns:a14="http://schemas.microsoft.com/office/drawing/2010/main">
        <mc:Choice Requires="a14">
          <p:sp>
            <p:nvSpPr>
              <p:cNvPr id="21" name="矩形 20"/>
              <p:cNvSpPr/>
              <p:nvPr/>
            </p:nvSpPr>
            <p:spPr>
              <a:xfrm>
                <a:off x="389206" y="852255"/>
                <a:ext cx="8226280" cy="1696787"/>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由</a:t>
                </a:r>
                <a:r>
                  <a:rPr lang="en-US" altLang="zh-CN" sz="2800" i="1">
                    <a:effectLst/>
                    <a:latin typeface="Times New Roman" panose="02020603050405020304" pitchFamily="18" charset="0"/>
                    <a:ea typeface="宋体" panose="02010600030101010101" pitchFamily="2" charset="-122"/>
                  </a:rPr>
                  <a:t>T</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𝑑</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oMath>
                </a14:m>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图像可得当地的重力加速度</a:t>
                </a:r>
                <a:r>
                  <a:rPr lang="en-US" altLang="zh-CN" sz="2800" i="1">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a:t>
                </a:r>
                <a:r>
                  <a:rPr lang="zh-CN" altLang="zh-CN" sz="2800" u="sng">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用字母</a:t>
                </a:r>
                <a:r>
                  <a:rPr lang="en-US" altLang="zh-CN" sz="2800">
                    <a:effectLst/>
                    <a:latin typeface="Times New Roman" panose="02020603050405020304" pitchFamily="18" charset="0"/>
                    <a:ea typeface="宋体" panose="02010600030101010101" pitchFamily="2" charset="-122"/>
                  </a:rPr>
                  <a:t>π</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1" name="矩形 20"/>
              <p:cNvSpPr>
                <a:spLocks noRot="1" noChangeAspect="1" noMove="1" noResize="1" noEditPoints="1" noAdjustHandles="1" noChangeArrowheads="1" noChangeShapeType="1" noTextEdit="1"/>
              </p:cNvSpPr>
              <p:nvPr/>
            </p:nvSpPr>
            <p:spPr>
              <a:xfrm>
                <a:off x="389206" y="852255"/>
                <a:ext cx="8226280" cy="1696787"/>
              </a:xfrm>
              <a:prstGeom prst="rect">
                <a:avLst/>
              </a:prstGeom>
              <a:blipFill rotWithShape="0">
                <a:blip r:embed="rId8"/>
                <a:stretch>
                  <a:fillRect l="-1186" r="-371" b="-3597"/>
                </a:stretch>
              </a:blipFill>
            </p:spPr>
            <p:txBody>
              <a:bodyPr/>
              <a:lstStyle/>
              <a:p>
                <a:r>
                  <a:rPr lang="zh-CN" altLang="en-US">
                    <a:noFill/>
                  </a:rPr>
                  <a:t> </a:t>
                </a:r>
              </a:p>
            </p:txBody>
          </p:sp>
        </mc:Fallback>
      </mc:AlternateContent>
      <p:pic>
        <p:nvPicPr>
          <p:cNvPr id="10" name="image50.jpeg"/>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b="50000"/>
          <a:stretch/>
        </p:blipFill>
        <p:spPr bwMode="auto">
          <a:xfrm>
            <a:off x="8923439" y="261442"/>
            <a:ext cx="2572367" cy="2649809"/>
          </a:xfrm>
          <a:prstGeom prst="rect">
            <a:avLst/>
          </a:prstGeom>
          <a:noFill/>
          <a:ln>
            <a:noFill/>
          </a:ln>
        </p:spPr>
      </p:pic>
      <p:grpSp>
        <p:nvGrpSpPr>
          <p:cNvPr id="16" name="组合 15"/>
          <p:cNvGrpSpPr/>
          <p:nvPr/>
        </p:nvGrpSpPr>
        <p:grpSpPr>
          <a:xfrm>
            <a:off x="0" y="2866729"/>
            <a:ext cx="11783838" cy="3083345"/>
            <a:chOff x="0" y="782139"/>
            <a:chExt cx="11783838" cy="3083345"/>
          </a:xfrm>
        </p:grpSpPr>
        <mc:AlternateContent xmlns:mc="http://schemas.openxmlformats.org/markup-compatibility/2006" xmlns:a14="http://schemas.microsoft.com/office/drawing/2010/main">
          <mc:Choice Requires="a14">
            <p:sp>
              <p:nvSpPr>
                <p:cNvPr id="17" name="矩形 16"/>
                <p:cNvSpPr/>
                <p:nvPr/>
              </p:nvSpPr>
              <p:spPr>
                <a:xfrm>
                  <a:off x="389206" y="782139"/>
                  <a:ext cx="11394632" cy="3083345"/>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由单摆周期公式可得</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=2π</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𝑅</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𝑑</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𝑔</m:t>
                              </m:r>
                            </m:den>
                          </m:f>
                        </m:e>
                      </m:rad>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，变形可得</a:t>
                  </a:r>
                  <a:r>
                    <a:rPr lang="en-US" altLang="zh-CN" sz="2800" i="1">
                      <a:effectLst/>
                      <a:latin typeface="Times New Roman" panose="02020603050405020304" pitchFamily="18" charset="0"/>
                      <a:ea typeface="宋体" panose="02010600030101010101" pitchFamily="2" charset="-122"/>
                    </a:rPr>
                    <a:t>T</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sSup>
                            <m:sSupPr>
                              <m:ctrlPr>
                                <a:rPr lang="zh-CN" altLang="zh-CN" sz="2800" i="1">
                                  <a:effectLst/>
                                  <a:latin typeface="Cambria Math" panose="02040503050406030204" pitchFamily="18" charset="0"/>
                                  <a:ea typeface="Cambria Math" panose="02040503050406030204" pitchFamily="18" charset="0"/>
                                </a:rPr>
                              </m:ctrlPr>
                            </m:sSupPr>
                            <m:e>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π</m:t>
                              </m:r>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𝑔</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𝑑</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sSup>
                            <m:sSupPr>
                              <m:ctrlPr>
                                <a:rPr lang="zh-CN" altLang="zh-CN" sz="2800" i="1">
                                  <a:effectLst/>
                                  <a:latin typeface="Cambria Math" panose="02040503050406030204" pitchFamily="18" charset="0"/>
                                  <a:ea typeface="Cambria Math" panose="02040503050406030204" pitchFamily="18" charset="0"/>
                                </a:rPr>
                              </m:ctrlPr>
                            </m:sSupPr>
                            <m:e>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π</m:t>
                              </m:r>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𝑅</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𝑔</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，由</a:t>
                  </a:r>
                  <a:r>
                    <a:rPr lang="en-US" altLang="zh-CN" sz="2800" i="1">
                      <a:effectLst/>
                      <a:latin typeface="Times New Roman" panose="02020603050405020304" pitchFamily="18" charset="0"/>
                      <a:ea typeface="宋体" panose="02010600030101010101" pitchFamily="2" charset="-122"/>
                    </a:rPr>
                    <a:t>T</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𝑑</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图像可知</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sSup>
                            <m:sSupPr>
                              <m:ctrlPr>
                                <a:rPr lang="zh-CN" altLang="zh-CN" sz="2800" i="1">
                                  <a:effectLst/>
                                  <a:latin typeface="Cambria Math" panose="02040503050406030204" pitchFamily="18" charset="0"/>
                                  <a:ea typeface="Cambria Math" panose="02040503050406030204" pitchFamily="18" charset="0"/>
                                </a:rPr>
                              </m:ctrlPr>
                            </m:sSupPr>
                            <m:e>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π</m:t>
                              </m:r>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𝑔</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𝑏</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sSup>
                            <m:sSupPr>
                              <m:ctrlPr>
                                <a:rPr lang="zh-CN" altLang="zh-CN" sz="2800" i="1">
                                  <a:effectLst/>
                                  <a:latin typeface="Cambria Math" panose="02040503050406030204" pitchFamily="18" charset="0"/>
                                  <a:ea typeface="Cambria Math" panose="02040503050406030204" pitchFamily="18" charset="0"/>
                                </a:rPr>
                              </m:ctrlPr>
                            </m:sSupPr>
                            <m:e>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π</m:t>
                              </m:r>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𝑅</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𝑔</m:t>
                          </m:r>
                        </m:den>
                      </m:f>
                    </m:oMath>
                  </a14:m>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，解得</a:t>
                  </a:r>
                  <a:r>
                    <a:rPr lang="en-US" altLang="zh-CN" sz="2800" i="1">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sSup>
                            <m:sSupPr>
                              <m:ctrlPr>
                                <a:rPr lang="zh-CN" altLang="zh-CN" sz="2800" i="1">
                                  <a:effectLst/>
                                  <a:latin typeface="Cambria Math" panose="02040503050406030204" pitchFamily="18" charset="0"/>
                                  <a:ea typeface="Cambria Math" panose="02040503050406030204" pitchFamily="18" charset="0"/>
                                </a:rPr>
                              </m:ctrlPr>
                            </m:sSupPr>
                            <m:e>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π</m:t>
                              </m:r>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𝑏</m:t>
                          </m:r>
                        </m:den>
                      </m:f>
                    </m:oMath>
                  </a14:m>
                  <a:endParaRPr lang="zh-CN" altLang="zh-CN" sz="2800" spc="-100">
                    <a:effectLst/>
                    <a:latin typeface="Times New Roman" panose="02020603050405020304" pitchFamily="18" charset="0"/>
                    <a:ea typeface="宋体" panose="02010600030101010101" pitchFamily="2" charset="-122"/>
                  </a:endParaRPr>
                </a:p>
              </p:txBody>
            </p:sp>
          </mc:Choice>
          <mc:Fallback xmlns="">
            <p:sp>
              <p:nvSpPr>
                <p:cNvPr id="17" name="矩形 16"/>
                <p:cNvSpPr>
                  <a:spLocks noRot="1" noChangeAspect="1" noMove="1" noResize="1" noEditPoints="1" noAdjustHandles="1" noChangeArrowheads="1" noChangeShapeType="1" noTextEdit="1"/>
                </p:cNvSpPr>
                <p:nvPr/>
              </p:nvSpPr>
              <p:spPr>
                <a:xfrm>
                  <a:off x="389206" y="782139"/>
                  <a:ext cx="11394632" cy="3083345"/>
                </a:xfrm>
                <a:prstGeom prst="rect">
                  <a:avLst/>
                </a:prstGeom>
                <a:blipFill rotWithShape="0">
                  <a:blip r:embed="rId10"/>
                  <a:stretch>
                    <a:fillRect l="-1124" r="-268"/>
                  </a:stretch>
                </a:blipFill>
              </p:spPr>
              <p:txBody>
                <a:bodyPr/>
                <a:lstStyle/>
                <a:p>
                  <a:r>
                    <a:rPr lang="zh-CN" altLang="en-US">
                      <a:noFill/>
                    </a:rPr>
                    <a:t> </a:t>
                  </a:r>
                </a:p>
              </p:txBody>
            </p:sp>
          </mc:Fallback>
        </mc:AlternateContent>
        <p:grpSp>
          <p:nvGrpSpPr>
            <p:cNvPr id="20" name="组合 19"/>
            <p:cNvGrpSpPr/>
            <p:nvPr/>
          </p:nvGrpSpPr>
          <p:grpSpPr>
            <a:xfrm>
              <a:off x="0" y="916630"/>
              <a:ext cx="1439863" cy="424932"/>
              <a:chOff x="51643" y="755060"/>
              <a:chExt cx="1439863" cy="424932"/>
            </a:xfrm>
          </p:grpSpPr>
          <p:sp>
            <p:nvSpPr>
              <p:cNvPr id="22" name="矩形 2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mc:AlternateContent xmlns:mc="http://schemas.openxmlformats.org/markup-compatibility/2006" xmlns:a14="http://schemas.microsoft.com/office/drawing/2010/main">
        <mc:Choice Requires="a14">
          <p:sp>
            <p:nvSpPr>
              <p:cNvPr id="3" name="矩形 2"/>
              <p:cNvSpPr/>
              <p:nvPr/>
            </p:nvSpPr>
            <p:spPr>
              <a:xfrm>
                <a:off x="6784691" y="827981"/>
                <a:ext cx="923266" cy="764184"/>
              </a:xfrm>
              <a:prstGeom prst="rect">
                <a:avLst/>
              </a:prstGeom>
            </p:spPr>
            <p:txBody>
              <a:bodyPr wrap="none">
                <a:spAutoFit/>
              </a:bodyPr>
              <a:lstStyle/>
              <a:p>
                <a14:m>
                  <m:oMath xmlns:m="http://schemas.openxmlformats.org/officeDocument/2006/math">
                    <m:f>
                      <m:fPr>
                        <m:ctrlPr>
                          <a:rPr lang="zh-CN" altLang="en-US" sz="2800" i="1" smtClean="0">
                            <a:solidFill>
                              <a:srgbClr val="C00000"/>
                            </a:solidFill>
                            <a:latin typeface="Cambria Math" panose="02040503050406030204" pitchFamily="18" charset="0"/>
                          </a:rPr>
                        </m:ctrlPr>
                      </m:fPr>
                      <m:num>
                        <m:r>
                          <a:rPr lang="zh-CN" altLang="en-US" sz="2800">
                            <a:solidFill>
                              <a:srgbClr val="C00000"/>
                            </a:solidFill>
                            <a:latin typeface="Cambria Math" panose="02040503050406030204" pitchFamily="18" charset="0"/>
                          </a:rPr>
                          <m:t>4</m:t>
                        </m:r>
                        <m:sSup>
                          <m:sSupPr>
                            <m:ctrlPr>
                              <a:rPr lang="zh-CN" altLang="en-US" sz="2800" i="1">
                                <a:solidFill>
                                  <a:srgbClr val="C00000"/>
                                </a:solidFill>
                                <a:latin typeface="Cambria Math" panose="02040503050406030204" pitchFamily="18" charset="0"/>
                              </a:rPr>
                            </m:ctrlPr>
                          </m:sSupPr>
                          <m:e>
                            <m:r>
                              <m:rPr>
                                <m:sty m:val="p"/>
                              </m:rPr>
                              <a:rPr lang="zh-CN" altLang="en-US" sz="2800" i="0">
                                <a:solidFill>
                                  <a:srgbClr val="C00000"/>
                                </a:solidFill>
                                <a:latin typeface="Cambria Math" panose="02040503050406030204" pitchFamily="18" charset="0"/>
                              </a:rPr>
                              <m:t>π</m:t>
                            </m:r>
                          </m:e>
                          <m:sup>
                            <m:r>
                              <a:rPr lang="zh-CN" altLang="en-US" sz="2800" i="0">
                                <a:solidFill>
                                  <a:srgbClr val="C00000"/>
                                </a:solidFill>
                                <a:latin typeface="Cambria Math" panose="02040503050406030204" pitchFamily="18" charset="0"/>
                              </a:rPr>
                              <m:t>2</m:t>
                            </m:r>
                          </m:sup>
                        </m:sSup>
                        <m:r>
                          <a:rPr lang="zh-CN" altLang="en-US" sz="2800" i="1">
                            <a:solidFill>
                              <a:srgbClr val="C00000"/>
                            </a:solidFill>
                            <a:latin typeface="Cambria Math" panose="02040503050406030204" pitchFamily="18" charset="0"/>
                          </a:rPr>
                          <m:t>𝑎</m:t>
                        </m:r>
                      </m:num>
                      <m:den>
                        <m:r>
                          <a:rPr lang="zh-CN" altLang="en-US" sz="2800" i="1">
                            <a:solidFill>
                              <a:srgbClr val="C00000"/>
                            </a:solidFill>
                            <a:latin typeface="Cambria Math" panose="02040503050406030204" pitchFamily="18" charset="0"/>
                          </a:rPr>
                          <m:t>𝑏</m:t>
                        </m:r>
                      </m:den>
                    </m:f>
                  </m:oMath>
                </a14:m>
                <a:r>
                  <a:rPr lang="zh-CN" altLang="en-US" sz="2800" smtClean="0">
                    <a:solidFill>
                      <a:srgbClr val="C00000"/>
                    </a:solidFill>
                  </a:rPr>
                  <a:t> </a:t>
                </a:r>
                <a:endParaRPr lang="zh-CN" altLang="en-US" sz="2800">
                  <a:solidFill>
                    <a:srgbClr val="C00000"/>
                  </a:solidFill>
                </a:endParaRPr>
              </a:p>
            </p:txBody>
          </p:sp>
        </mc:Choice>
        <mc:Fallback xmlns="">
          <p:sp>
            <p:nvSpPr>
              <p:cNvPr id="3" name="矩形 2"/>
              <p:cNvSpPr>
                <a:spLocks noRot="1" noChangeAspect="1" noMove="1" noResize="1" noEditPoints="1" noAdjustHandles="1" noChangeArrowheads="1" noChangeShapeType="1" noTextEdit="1"/>
              </p:cNvSpPr>
              <p:nvPr/>
            </p:nvSpPr>
            <p:spPr>
              <a:xfrm>
                <a:off x="6784691" y="827981"/>
                <a:ext cx="923266" cy="764184"/>
              </a:xfrm>
              <a:prstGeom prst="rect">
                <a:avLst/>
              </a:prstGeom>
              <a:blipFill rotWithShape="0">
                <a:blip r:embed="rId11"/>
                <a:stretch>
                  <a:fillRect/>
                </a:stretch>
              </a:blipFill>
            </p:spPr>
            <p:txBody>
              <a:bodyPr/>
              <a:lstStyle/>
              <a:p>
                <a:r>
                  <a:rPr lang="zh-CN" altLang="en-US">
                    <a:noFill/>
                  </a:rPr>
                  <a:t> </a:t>
                </a:r>
              </a:p>
            </p:txBody>
          </p:sp>
        </mc:Fallback>
      </mc:AlternateContent>
      <p:sp>
        <p:nvSpPr>
          <p:cNvPr id="28" name="圆角矩形 27">
            <a:hlinkClick r:id="rId12"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53940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mc:AlternateContent xmlns:mc="http://schemas.openxmlformats.org/markup-compatibility/2006" xmlns:a14="http://schemas.microsoft.com/office/drawing/2010/main">
        <mc:Choice Requires="a14">
          <p:sp>
            <p:nvSpPr>
              <p:cNvPr id="21" name="矩形 20"/>
              <p:cNvSpPr/>
              <p:nvPr/>
            </p:nvSpPr>
            <p:spPr>
              <a:xfrm>
                <a:off x="389206" y="158821"/>
                <a:ext cx="11394632" cy="3706503"/>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该同学查阅资料得知，单摆做简谐运动的周期</a:t>
                </a:r>
                <a:r>
                  <a:rPr lang="en-US" altLang="zh-CN" sz="2800" i="1">
                    <a:effectLst/>
                    <a:latin typeface="Times New Roman" panose="02020603050405020304" pitchFamily="18" charset="0"/>
                    <a:ea typeface="宋体" panose="02010600030101010101" pitchFamily="2" charset="-122"/>
                  </a:rPr>
                  <a:t>T</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是初始摆角很小时的近似值，实验过程中初始摆角对周期</a:t>
                </a:r>
                <a:r>
                  <a:rPr lang="en-US" altLang="zh-CN" sz="2800" i="1">
                    <a:effectLst/>
                    <a:latin typeface="Times New Roman" panose="02020603050405020304" pitchFamily="18" charset="0"/>
                    <a:ea typeface="宋体" panose="02010600030101010101" pitchFamily="2" charset="-122"/>
                  </a:rPr>
                  <a:t>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有一定的影响，</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𝑇</m:t>
                        </m:r>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𝑇</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m:t>
                            </m:r>
                          </m:sub>
                        </m:sSub>
                      </m:den>
                    </m:f>
                  </m:oMath>
                </a14:m>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与初始摆角</a:t>
                </a:r>
                <a:r>
                  <a:rPr lang="en-US" altLang="zh-CN" sz="2800" i="1">
                    <a:effectLst/>
                    <a:latin typeface="Times New Roman" panose="02020603050405020304" pitchFamily="18" charset="0"/>
                    <a:ea typeface="宋体" panose="02010600030101010101" pitchFamily="2" charset="-122"/>
                  </a:rPr>
                  <a:t>θ</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的关系如图丙所示。若实验时该同学释放小铁球的位置离</a:t>
                </a:r>
                <a:r>
                  <a:rPr lang="en-US" altLang="zh-CN" sz="2800" i="1">
                    <a:effectLst/>
                    <a:latin typeface="Times New Roman" panose="02020603050405020304" pitchFamily="18" charset="0"/>
                    <a:ea typeface="宋体" panose="02010600030101010101" pitchFamily="2" charset="-122"/>
                  </a:rPr>
                  <a:t>O</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点较远，初始摆角接近</a:t>
                </a:r>
                <a:r>
                  <a:rPr lang="en-US" altLang="zh-CN" sz="2800">
                    <a:effectLst/>
                    <a:latin typeface="Times New Roman" panose="02020603050405020304" pitchFamily="18" charset="0"/>
                    <a:ea typeface="宋体" panose="02010600030101010101" pitchFamily="2" charset="-122"/>
                  </a:rPr>
                  <a:t>20°</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，若只考虑初始摆角的影响，重力加速度的测量值</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会</a:t>
                </a:r>
                <a:endParaRPr lang="en-US" altLang="zh-CN" sz="2800" smtClean="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 pos="2790825" algn="l"/>
                    <a:tab pos="4231005" algn="l"/>
                  </a:tabLst>
                </a:pPr>
                <a:r>
                  <a:rPr lang="zh-CN" altLang="zh-CN" sz="2800" u="sng">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选填</a:t>
                </a:r>
                <a:r>
                  <a:rPr lang="en-US" altLang="zh-CN" sz="2800">
                    <a:effectLst/>
                    <a:latin typeface="宋体" panose="02010600030101010101" pitchFamily="2" charset="-122"/>
                    <a:cs typeface="Times New Roman" panose="02020603050405020304" pitchFamily="18" charset="0"/>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偏大</a:t>
                </a:r>
                <a:r>
                  <a:rPr lang="en-US" altLang="zh-CN" sz="2800">
                    <a:effectLst/>
                    <a:latin typeface="宋体" panose="02010600030101010101" pitchFamily="2" charset="-122"/>
                    <a:cs typeface="Times New Roman" panose="02020603050405020304" pitchFamily="18" charset="0"/>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偏小</a:t>
                </a:r>
                <a:r>
                  <a:rPr lang="en-US" altLang="zh-CN" sz="2800">
                    <a:effectLst/>
                    <a:latin typeface="宋体" panose="02010600030101010101" pitchFamily="2" charset="-122"/>
                    <a:cs typeface="Times New Roman" panose="02020603050405020304" pitchFamily="18" charset="0"/>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effectLst/>
                    <a:latin typeface="宋体" panose="02010600030101010101" pitchFamily="2" charset="-122"/>
                    <a:cs typeface="Times New Roman" panose="02020603050405020304" pitchFamily="18" charset="0"/>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不变</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1" name="矩形 20"/>
              <p:cNvSpPr>
                <a:spLocks noRot="1" noChangeAspect="1" noMove="1" noResize="1" noEditPoints="1" noAdjustHandles="1" noChangeArrowheads="1" noChangeShapeType="1" noTextEdit="1"/>
              </p:cNvSpPr>
              <p:nvPr/>
            </p:nvSpPr>
            <p:spPr>
              <a:xfrm>
                <a:off x="389206" y="158821"/>
                <a:ext cx="11394632" cy="3706503"/>
              </a:xfrm>
              <a:prstGeom prst="rect">
                <a:avLst/>
              </a:prstGeom>
              <a:blipFill rotWithShape="0">
                <a:blip r:embed="rId8"/>
                <a:stretch>
                  <a:fillRect l="-856" r="-803" b="-1316"/>
                </a:stretch>
              </a:blipFill>
            </p:spPr>
            <p:txBody>
              <a:bodyPr/>
              <a:lstStyle/>
              <a:p>
                <a:r>
                  <a:rPr lang="zh-CN" altLang="en-US">
                    <a:noFill/>
                  </a:rPr>
                  <a:t> </a:t>
                </a:r>
              </a:p>
            </p:txBody>
          </p:sp>
        </mc:Fallback>
      </mc:AlternateContent>
      <p:pic>
        <p:nvPicPr>
          <p:cNvPr id="16" name="image50.jpeg"/>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46663"/>
          <a:stretch/>
        </p:blipFill>
        <p:spPr bwMode="auto">
          <a:xfrm>
            <a:off x="3768450" y="3825336"/>
            <a:ext cx="4653512" cy="2556786"/>
          </a:xfrm>
          <a:prstGeom prst="rect">
            <a:avLst/>
          </a:prstGeom>
          <a:noFill/>
          <a:ln>
            <a:noFill/>
          </a:ln>
        </p:spPr>
      </p:pic>
      <p:sp>
        <p:nvSpPr>
          <p:cNvPr id="3" name="矩形 2"/>
          <p:cNvSpPr/>
          <p:nvPr/>
        </p:nvSpPr>
        <p:spPr>
          <a:xfrm>
            <a:off x="613073" y="3141762"/>
            <a:ext cx="902811"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偏小</a:t>
            </a:r>
            <a:endParaRPr lang="zh-CN" altLang="en-US"/>
          </a:p>
        </p:txBody>
      </p:sp>
      <p:sp>
        <p:nvSpPr>
          <p:cNvPr id="17" name="圆角矩形 16">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75430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8" name="圆角矩形 17">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9" name="圆角矩形 1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41" name="组合 40"/>
          <p:cNvGrpSpPr/>
          <p:nvPr/>
        </p:nvGrpSpPr>
        <p:grpSpPr>
          <a:xfrm>
            <a:off x="0" y="646725"/>
            <a:ext cx="11801206" cy="2351021"/>
            <a:chOff x="0" y="916630"/>
            <a:chExt cx="11801206" cy="2351021"/>
          </a:xfrm>
        </p:grpSpPr>
        <mc:AlternateContent xmlns:mc="http://schemas.openxmlformats.org/markup-compatibility/2006" xmlns:a14="http://schemas.microsoft.com/office/drawing/2010/main">
          <mc:Choice Requires="a14">
            <p:sp>
              <p:nvSpPr>
                <p:cNvPr id="43" name="矩形 42"/>
                <p:cNvSpPr/>
                <p:nvPr/>
              </p:nvSpPr>
              <p:spPr>
                <a:xfrm>
                  <a:off x="389206" y="1213691"/>
                  <a:ext cx="11412000" cy="2053960"/>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根据单摆周期公式有</a:t>
                  </a:r>
                  <a:r>
                    <a:rPr lang="en-US" altLang="zh-CN" sz="2800" i="1">
                      <a:effectLst/>
                      <a:latin typeface="Times New Roman" panose="02020603050405020304" pitchFamily="18" charset="0"/>
                      <a:ea typeface="楷体" panose="02010609060101010101" pitchFamily="49" charset="-122"/>
                    </a:rPr>
                    <a:t>T</a:t>
                  </a:r>
                  <a:r>
                    <a:rPr lang="en-US" altLang="zh-CN" sz="2800">
                      <a:effectLst/>
                      <a:latin typeface="Times New Roman" panose="02020603050405020304" pitchFamily="18" charset="0"/>
                      <a:ea typeface="楷体" panose="02010609060101010101" pitchFamily="49" charset="-122"/>
                    </a:rPr>
                    <a:t>=2π</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楷体" panose="02010609060101010101" pitchFamily="49" charset="-122"/>
                                  <a:cs typeface="Times New Roman" panose="02020603050405020304" pitchFamily="18" charset="0"/>
                                </a:rPr>
                                <m:t>𝑙</m:t>
                              </m:r>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楷体" panose="02010609060101010101" pitchFamily="49" charset="-122"/>
                                      <a:cs typeface="Times New Roman" panose="02020603050405020304" pitchFamily="18" charset="0"/>
                                    </a:rPr>
                                    <m:t>𝑔</m:t>
                                  </m:r>
                                </m:e>
                                <m:sub>
                                  <m:r>
                                    <a:rPr lang="zh-CN" altLang="zh-CN" sz="2800" baseline="-5000">
                                      <a:effectLst/>
                                      <a:latin typeface="Cambria Math" panose="02040503050406030204" pitchFamily="18" charset="0"/>
                                      <a:ea typeface="楷体" panose="02010609060101010101" pitchFamily="49" charset="-122"/>
                                      <a:cs typeface="Times New Roman" panose="02020603050405020304" pitchFamily="18" charset="0"/>
                                    </a:rPr>
                                    <m:t>测</m:t>
                                  </m:r>
                                </m:sub>
                              </m:sSub>
                            </m:den>
                          </m:f>
                        </m:e>
                      </m:rad>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effectLst/>
                      <a:latin typeface="Times New Roman" panose="02020603050405020304" pitchFamily="18" charset="0"/>
                      <a:ea typeface="楷体" panose="02010609060101010101" pitchFamily="49" charset="-122"/>
                    </a:rPr>
                    <a:t>T</a:t>
                  </a:r>
                  <a:r>
                    <a:rPr lang="en-US" altLang="zh-CN" sz="2800" baseline="-25000">
                      <a:effectLst/>
                      <a:latin typeface="Times New Roman" panose="02020603050405020304" pitchFamily="18" charset="0"/>
                      <a:ea typeface="楷体" panose="02010609060101010101" pitchFamily="49" charset="-122"/>
                    </a:rPr>
                    <a:t>0</a:t>
                  </a:r>
                  <a:r>
                    <a:rPr lang="en-US" altLang="zh-CN" sz="2800">
                      <a:effectLst/>
                      <a:latin typeface="Times New Roman" panose="02020603050405020304" pitchFamily="18" charset="0"/>
                      <a:ea typeface="楷体" panose="02010609060101010101" pitchFamily="49" charset="-122"/>
                    </a:rPr>
                    <a:t>=2π</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楷体" panose="02010609060101010101" pitchFamily="49" charset="-122"/>
                                  <a:cs typeface="Times New Roman" panose="02020603050405020304" pitchFamily="18" charset="0"/>
                                </a:rPr>
                                <m:t>𝑙</m:t>
                              </m:r>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楷体" panose="02010609060101010101" pitchFamily="49" charset="-122"/>
                                      <a:cs typeface="Times New Roman" panose="02020603050405020304" pitchFamily="18" charset="0"/>
                                    </a:rPr>
                                    <m:t>𝑔</m:t>
                                  </m:r>
                                </m:e>
                                <m:sub>
                                  <m:r>
                                    <a:rPr lang="zh-CN" altLang="zh-CN" sz="2800" baseline="-5000">
                                      <a:effectLst/>
                                      <a:latin typeface="Cambria Math" panose="02040503050406030204" pitchFamily="18" charset="0"/>
                                      <a:ea typeface="楷体" panose="02010609060101010101" pitchFamily="49" charset="-122"/>
                                      <a:cs typeface="Times New Roman" panose="02020603050405020304" pitchFamily="18" charset="0"/>
                                    </a:rPr>
                                    <m:t>真</m:t>
                                  </m:r>
                                </m:sub>
                              </m:sSub>
                            </m:den>
                          </m:f>
                        </m:e>
                      </m:rad>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，解得</a:t>
                  </a:r>
                  <a:r>
                    <a:rPr lang="en-US" altLang="zh-CN" sz="2800" i="1">
                      <a:effectLst/>
                      <a:latin typeface="Times New Roman" panose="02020603050405020304" pitchFamily="18" charset="0"/>
                      <a:ea typeface="楷体" panose="02010609060101010101" pitchFamily="49" charset="-122"/>
                    </a:rPr>
                    <a:t>g</a:t>
                  </a:r>
                  <a:r>
                    <a:rPr lang="zh-CN" altLang="zh-CN" sz="2800" baseline="-25000">
                      <a:effectLst/>
                      <a:latin typeface="Times New Roman" panose="02020603050405020304" pitchFamily="18" charset="0"/>
                      <a:ea typeface="楷体" panose="02010609060101010101" pitchFamily="49" charset="-122"/>
                      <a:cs typeface="Times New Roman" panose="02020603050405020304" pitchFamily="18" charset="0"/>
                    </a:rPr>
                    <a:t>测</a:t>
                  </a:r>
                  <a:r>
                    <a:rPr lang="en-US" altLang="zh-CN" sz="2800">
                      <a:effectLst/>
                      <a:latin typeface="Times New Roman" panose="02020603050405020304" pitchFamily="18" charset="0"/>
                      <a:ea typeface="楷体" panose="02010609060101010101" pitchFamily="49"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楷体" panose="02010609060101010101" pitchFamily="49" charset="-122"/>
                              <a:cs typeface="Times New Roman" panose="02020603050405020304" pitchFamily="18" charset="0"/>
                            </a:rPr>
                            <m:t>4</m:t>
                          </m:r>
                          <m:sSup>
                            <m:sSupPr>
                              <m:ctrlPr>
                                <a:rPr lang="zh-CN" altLang="zh-CN" sz="2800" i="1">
                                  <a:effectLst/>
                                  <a:latin typeface="Cambria Math" panose="02040503050406030204" pitchFamily="18" charset="0"/>
                                  <a:ea typeface="Cambria Math" panose="02040503050406030204" pitchFamily="18" charset="0"/>
                                </a:rPr>
                              </m:ctrlPr>
                            </m:sSupPr>
                            <m:e>
                              <m:r>
                                <m:rPr>
                                  <m:sty m:val="p"/>
                                </m:rPr>
                                <a:rPr lang="en-US" altLang="zh-CN" sz="2800">
                                  <a:effectLst/>
                                  <a:latin typeface="Cambria Math" panose="02040503050406030204" pitchFamily="18" charset="0"/>
                                  <a:ea typeface="楷体" panose="02010609060101010101" pitchFamily="49" charset="-122"/>
                                  <a:cs typeface="Times New Roman" panose="02020603050405020304" pitchFamily="18" charset="0"/>
                                </a:rPr>
                                <m:t>π</m:t>
                              </m:r>
                            </m:e>
                            <m:sup>
                              <m:r>
                                <a:rPr lang="en-US" altLang="zh-CN" sz="2800">
                                  <a:effectLst/>
                                  <a:latin typeface="Cambria Math" panose="02040503050406030204" pitchFamily="18" charset="0"/>
                                  <a:ea typeface="楷体" panose="02010609060101010101" pitchFamily="49" charset="-122"/>
                                  <a:cs typeface="Times New Roman" panose="02020603050405020304" pitchFamily="18" charset="0"/>
                                </a:rPr>
                                <m:t>2</m:t>
                              </m:r>
                            </m:sup>
                          </m:sSup>
                          <m:r>
                            <a:rPr lang="en-US" altLang="zh-CN" sz="2800" i="1">
                              <a:effectLst/>
                              <a:latin typeface="Cambria Math" panose="02040503050406030204" pitchFamily="18" charset="0"/>
                              <a:ea typeface="楷体" panose="02010609060101010101" pitchFamily="49" charset="-122"/>
                              <a:cs typeface="Times New Roman" panose="02020603050405020304" pitchFamily="18" charset="0"/>
                            </a:rPr>
                            <m:t>𝑙</m:t>
                          </m:r>
                        </m:num>
                        <m:den>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楷体" panose="02010609060101010101" pitchFamily="49" charset="-122"/>
                                  <a:cs typeface="Times New Roman" panose="02020603050405020304" pitchFamily="18" charset="0"/>
                                </a:rPr>
                                <m:t>𝑇</m:t>
                              </m:r>
                            </m:e>
                            <m:sup>
                              <m:r>
                                <a:rPr lang="en-US" altLang="zh-CN" sz="2800">
                                  <a:effectLst/>
                                  <a:latin typeface="Cambria Math" panose="02040503050406030204" pitchFamily="18" charset="0"/>
                                  <a:ea typeface="楷体" panose="02010609060101010101" pitchFamily="49" charset="-122"/>
                                  <a:cs typeface="Times New Roman" panose="02020603050405020304" pitchFamily="18" charset="0"/>
                                </a:rPr>
                                <m:t>2</m:t>
                              </m:r>
                            </m:sup>
                          </m:sSup>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effectLst/>
                      <a:latin typeface="Times New Roman" panose="02020603050405020304" pitchFamily="18" charset="0"/>
                      <a:ea typeface="楷体" panose="02010609060101010101" pitchFamily="49" charset="-122"/>
                    </a:rPr>
                    <a:t>g</a:t>
                  </a:r>
                  <a:r>
                    <a:rPr lang="zh-CN" altLang="zh-CN" sz="2800" baseline="-25000">
                      <a:effectLst/>
                      <a:latin typeface="Times New Roman" panose="02020603050405020304" pitchFamily="18" charset="0"/>
                      <a:ea typeface="楷体" panose="02010609060101010101" pitchFamily="49" charset="-122"/>
                      <a:cs typeface="Times New Roman" panose="02020603050405020304" pitchFamily="18" charset="0"/>
                    </a:rPr>
                    <a:t>真</a:t>
                  </a:r>
                  <a:r>
                    <a:rPr lang="en-US" altLang="zh-CN" sz="2800">
                      <a:effectLst/>
                      <a:latin typeface="Times New Roman" panose="02020603050405020304" pitchFamily="18" charset="0"/>
                      <a:ea typeface="楷体" panose="02010609060101010101" pitchFamily="49"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楷体" panose="02010609060101010101" pitchFamily="49" charset="-122"/>
                              <a:cs typeface="Times New Roman" panose="02020603050405020304" pitchFamily="18" charset="0"/>
                            </a:rPr>
                            <m:t>4</m:t>
                          </m:r>
                          <m:sSup>
                            <m:sSupPr>
                              <m:ctrlPr>
                                <a:rPr lang="zh-CN" altLang="zh-CN" sz="2800" i="1">
                                  <a:effectLst/>
                                  <a:latin typeface="Cambria Math" panose="02040503050406030204" pitchFamily="18" charset="0"/>
                                  <a:ea typeface="Cambria Math" panose="02040503050406030204" pitchFamily="18" charset="0"/>
                                </a:rPr>
                              </m:ctrlPr>
                            </m:sSupPr>
                            <m:e>
                              <m:r>
                                <m:rPr>
                                  <m:sty m:val="p"/>
                                </m:rPr>
                                <a:rPr lang="en-US" altLang="zh-CN" sz="2800">
                                  <a:effectLst/>
                                  <a:latin typeface="Cambria Math" panose="02040503050406030204" pitchFamily="18" charset="0"/>
                                  <a:ea typeface="楷体" panose="02010609060101010101" pitchFamily="49" charset="-122"/>
                                  <a:cs typeface="Times New Roman" panose="02020603050405020304" pitchFamily="18" charset="0"/>
                                </a:rPr>
                                <m:t>π</m:t>
                              </m:r>
                            </m:e>
                            <m:sup>
                              <m:r>
                                <a:rPr lang="en-US" altLang="zh-CN" sz="2800">
                                  <a:effectLst/>
                                  <a:latin typeface="Cambria Math" panose="02040503050406030204" pitchFamily="18" charset="0"/>
                                  <a:ea typeface="楷体" panose="02010609060101010101" pitchFamily="49" charset="-122"/>
                                  <a:cs typeface="Times New Roman" panose="02020603050405020304" pitchFamily="18" charset="0"/>
                                </a:rPr>
                                <m:t>2</m:t>
                              </m:r>
                            </m:sup>
                          </m:sSup>
                          <m:r>
                            <a:rPr lang="en-US" altLang="zh-CN" sz="2800" i="1">
                              <a:effectLst/>
                              <a:latin typeface="Cambria Math" panose="02040503050406030204" pitchFamily="18" charset="0"/>
                              <a:ea typeface="楷体" panose="02010609060101010101" pitchFamily="49" charset="-122"/>
                              <a:cs typeface="Times New Roman" panose="02020603050405020304" pitchFamily="18" charset="0"/>
                            </a:rPr>
                            <m:t>𝑙</m:t>
                          </m:r>
                        </m:num>
                        <m:den>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楷体" panose="02010609060101010101" pitchFamily="49" charset="-122"/>
                                      <a:cs typeface="Times New Roman" panose="02020603050405020304" pitchFamily="18" charset="0"/>
                                    </a:rPr>
                                    <m:t>𝑇</m:t>
                                  </m:r>
                                </m:e>
                                <m:sub>
                                  <m:r>
                                    <a:rPr lang="en-US" altLang="zh-CN" sz="2800">
                                      <a:effectLst/>
                                      <a:latin typeface="Cambria Math" panose="02040503050406030204" pitchFamily="18" charset="0"/>
                                      <a:ea typeface="楷体" panose="02010609060101010101" pitchFamily="49" charset="-122"/>
                                      <a:cs typeface="Times New Roman" panose="02020603050405020304" pitchFamily="18" charset="0"/>
                                    </a:rPr>
                                    <m:t>0</m:t>
                                  </m:r>
                                </m:sub>
                              </m:sSub>
                            </m:e>
                            <m:sup>
                              <m:r>
                                <a:rPr lang="en-US" altLang="zh-CN" sz="2800">
                                  <a:effectLst/>
                                  <a:latin typeface="Cambria Math" panose="02040503050406030204" pitchFamily="18" charset="0"/>
                                  <a:ea typeface="楷体" panose="02010609060101010101" pitchFamily="49" charset="-122"/>
                                  <a:cs typeface="Times New Roman" panose="02020603050405020304" pitchFamily="18" charset="0"/>
                                </a:rPr>
                                <m:t>2</m:t>
                              </m:r>
                            </m:sup>
                          </m:sSup>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，由题图丙可得</a:t>
                  </a:r>
                  <a:r>
                    <a:rPr lang="en-US" altLang="zh-CN" sz="2800" i="1">
                      <a:effectLst/>
                      <a:latin typeface="Times New Roman" panose="02020603050405020304" pitchFamily="18" charset="0"/>
                      <a:ea typeface="楷体" panose="02010609060101010101" pitchFamily="49" charset="-122"/>
                    </a:rPr>
                    <a:t>T</a:t>
                  </a:r>
                  <a:r>
                    <a:rPr lang="en-US" altLang="zh-CN" sz="2800">
                      <a:effectLst/>
                      <a:latin typeface="Times New Roman" panose="02020603050405020304" pitchFamily="18" charset="0"/>
                      <a:ea typeface="楷体" panose="02010609060101010101" pitchFamily="49" charset="-122"/>
                    </a:rPr>
                    <a:t>&gt;</a:t>
                  </a:r>
                  <a:r>
                    <a:rPr lang="en-US" altLang="zh-CN" sz="2800" i="1">
                      <a:effectLst/>
                      <a:latin typeface="Times New Roman" panose="02020603050405020304" pitchFamily="18" charset="0"/>
                      <a:ea typeface="楷体" panose="02010609060101010101" pitchFamily="49" charset="-122"/>
                    </a:rPr>
                    <a:t>T</a:t>
                  </a:r>
                  <a:r>
                    <a:rPr lang="en-US" altLang="zh-CN" sz="2800" baseline="-25000">
                      <a:effectLst/>
                      <a:latin typeface="Times New Roman" panose="02020603050405020304" pitchFamily="18" charset="0"/>
                      <a:ea typeface="楷体" panose="02010609060101010101" pitchFamily="49" charset="-122"/>
                    </a:rPr>
                    <a:t>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i="1">
                      <a:effectLst/>
                      <a:latin typeface="Times New Roman" panose="02020603050405020304" pitchFamily="18" charset="0"/>
                      <a:ea typeface="楷体" panose="02010609060101010101" pitchFamily="49" charset="-122"/>
                    </a:rPr>
                    <a:t>g</a:t>
                  </a:r>
                  <a:r>
                    <a:rPr lang="zh-CN" altLang="zh-CN" sz="2800" baseline="-25000">
                      <a:effectLst/>
                      <a:latin typeface="Times New Roman" panose="02020603050405020304" pitchFamily="18" charset="0"/>
                      <a:ea typeface="楷体" panose="02010609060101010101" pitchFamily="49" charset="-122"/>
                      <a:cs typeface="Times New Roman" panose="02020603050405020304" pitchFamily="18" charset="0"/>
                    </a:rPr>
                    <a:t>测</a:t>
                  </a:r>
                  <a:r>
                    <a:rPr lang="en-US" altLang="zh-CN" sz="2800">
                      <a:effectLst/>
                      <a:latin typeface="Times New Roman" panose="02020603050405020304" pitchFamily="18" charset="0"/>
                      <a:ea typeface="楷体" panose="02010609060101010101" pitchFamily="49" charset="-122"/>
                    </a:rPr>
                    <a:t>&lt;</a:t>
                  </a:r>
                  <a:r>
                    <a:rPr lang="en-US" altLang="zh-CN" sz="2800" i="1">
                      <a:effectLst/>
                      <a:latin typeface="Times New Roman" panose="02020603050405020304" pitchFamily="18" charset="0"/>
                      <a:ea typeface="楷体" panose="02010609060101010101" pitchFamily="49" charset="-122"/>
                    </a:rPr>
                    <a:t>g</a:t>
                  </a:r>
                  <a:r>
                    <a:rPr lang="zh-CN" altLang="zh-CN" sz="2800" baseline="-25000">
                      <a:effectLst/>
                      <a:latin typeface="Times New Roman" panose="02020603050405020304" pitchFamily="18" charset="0"/>
                      <a:ea typeface="楷体" panose="02010609060101010101" pitchFamily="49" charset="-122"/>
                      <a:cs typeface="Times New Roman" panose="02020603050405020304" pitchFamily="18" charset="0"/>
                    </a:rPr>
                    <a:t>真</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，故测量值会偏小。</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43" name="矩形 42"/>
                <p:cNvSpPr>
                  <a:spLocks noRot="1" noChangeAspect="1" noMove="1" noResize="1" noEditPoints="1" noAdjustHandles="1" noChangeArrowheads="1" noChangeShapeType="1" noTextEdit="1"/>
                </p:cNvSpPr>
                <p:nvPr/>
              </p:nvSpPr>
              <p:spPr>
                <a:xfrm>
                  <a:off x="389206" y="1213691"/>
                  <a:ext cx="11412000" cy="2053960"/>
                </a:xfrm>
                <a:prstGeom prst="rect">
                  <a:avLst/>
                </a:prstGeom>
                <a:blipFill rotWithShape="0">
                  <a:blip r:embed="rId8"/>
                  <a:stretch>
                    <a:fillRect l="-1122" b="-3561"/>
                  </a:stretch>
                </a:blipFill>
              </p:spPr>
              <p:txBody>
                <a:bodyPr/>
                <a:lstStyle/>
                <a:p>
                  <a:r>
                    <a:rPr lang="zh-CN" altLang="en-US">
                      <a:noFill/>
                    </a:rPr>
                    <a:t> </a:t>
                  </a:r>
                </a:p>
              </p:txBody>
            </p:sp>
          </mc:Fallback>
        </mc:AlternateContent>
        <p:grpSp>
          <p:nvGrpSpPr>
            <p:cNvPr id="44" name="组合 43"/>
            <p:cNvGrpSpPr/>
            <p:nvPr/>
          </p:nvGrpSpPr>
          <p:grpSpPr>
            <a:xfrm>
              <a:off x="0" y="916630"/>
              <a:ext cx="1439863" cy="424932"/>
              <a:chOff x="51643" y="755060"/>
              <a:chExt cx="1439863" cy="424932"/>
            </a:xfrm>
          </p:grpSpPr>
          <p:sp>
            <p:nvSpPr>
              <p:cNvPr id="45" name="矩形 4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4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7" name="组合 65"/>
              <p:cNvGrpSpPr>
                <a:grpSpLocks/>
              </p:cNvGrpSpPr>
              <p:nvPr/>
            </p:nvGrpSpPr>
            <p:grpSpPr bwMode="auto">
              <a:xfrm>
                <a:off x="1224676" y="886173"/>
                <a:ext cx="162478" cy="162211"/>
                <a:chOff x="3104" y="165"/>
                <a:chExt cx="276" cy="275"/>
              </a:xfrm>
            </p:grpSpPr>
            <p:cxnSp>
              <p:nvCxnSpPr>
                <p:cNvPr id="48" name="直接连接符 4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9" name="直接连接符 4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0" name="直接连接符 4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1" name="圆角矩形 20">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33150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矩形 15"/>
          <p:cNvSpPr/>
          <p:nvPr/>
        </p:nvSpPr>
        <p:spPr>
          <a:xfrm>
            <a:off x="389206" y="654600"/>
            <a:ext cx="7794232" cy="4647402"/>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内蒙古乌兰察布市二模</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物理小组设计了一款如图</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所示的研究向心力大小的实验装置，其简化示意图如图</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，装置固定在水平桌面，在可调速的电机上固定一个半圆形有机玻璃凹槽</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表面光滑，可忽略摩擦的影响</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，凹槽在电机的带动下能沿轴转动，旁边竖直固定一标尺，其上是可调高度的激光笔，实验步骤如下：</a:t>
            </a:r>
            <a:endParaRPr lang="zh-CN" altLang="zh-CN" sz="1050">
              <a:effectLst/>
              <a:latin typeface="Times New Roman" panose="02020603050405020304" pitchFamily="18" charset="0"/>
              <a:ea typeface="宋体" panose="02010600030101010101" pitchFamily="2" charset="-122"/>
            </a:endParaRPr>
          </a:p>
        </p:txBody>
      </p:sp>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4</a:t>
            </a:r>
            <a:endParaRPr kumimoji="1" lang="zh-CN" altLang="en-US" sz="1600" kern="0" dirty="0">
              <a:solidFill>
                <a:prstClr val="white"/>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7" name="image52.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5196" y="909305"/>
            <a:ext cx="3480049" cy="4176673"/>
          </a:xfrm>
          <a:prstGeom prst="rect">
            <a:avLst/>
          </a:prstGeom>
          <a:noFill/>
          <a:ln>
            <a:noFill/>
          </a:ln>
        </p:spPr>
      </p:pic>
      <p:sp>
        <p:nvSpPr>
          <p:cNvPr id="10" name="圆角矩形 9">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25647320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矩形 15"/>
          <p:cNvSpPr/>
          <p:nvPr/>
        </p:nvSpPr>
        <p:spPr>
          <a:xfrm>
            <a:off x="389206" y="654600"/>
            <a:ext cx="7794232" cy="4647402"/>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将钢球放入凹槽底部，上下移动激光笔对准凹槽圆心，此时激光笔所在位置读数记为</a:t>
            </a:r>
            <a:r>
              <a:rPr lang="en-US" altLang="zh-CN" sz="2800" i="1">
                <a:latin typeface="Times New Roman" panose="02020603050405020304" pitchFamily="18" charset="0"/>
                <a:ea typeface="宋体" panose="02010600030101010101" pitchFamily="2" charset="-122"/>
              </a:rPr>
              <a:t>h</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接通电源，开启电机调速开关，钢球往凹槽外侧运动；当钢球到达某一高度后随凹槽做稳定的匀速圆周运动，上下移动激光笔，当红色激光对准钢球球心位置时，记录此时激光笔所在位置读数为</a:t>
            </a:r>
            <a:r>
              <a:rPr lang="en-US" altLang="zh-CN" sz="2800" i="1">
                <a:latin typeface="Times New Roman" panose="02020603050405020304" pitchFamily="18" charset="0"/>
                <a:ea typeface="宋体" panose="02010600030101010101" pitchFamily="2" charset="-122"/>
              </a:rPr>
              <a:t>h</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h</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&gt;</a:t>
            </a:r>
            <a:r>
              <a:rPr lang="en-US" altLang="zh-CN" sz="2800" i="1">
                <a:latin typeface="Times New Roman" panose="02020603050405020304" pitchFamily="18" charset="0"/>
                <a:ea typeface="宋体" panose="02010600030101010101" pitchFamily="2" charset="-122"/>
              </a:rPr>
              <a:t>h</a:t>
            </a:r>
            <a:r>
              <a:rPr lang="en-US" altLang="zh-CN" sz="2800" baseline="-25000">
                <a:latin typeface="Times New Roman" panose="02020603050405020304" pitchFamily="18" charset="0"/>
                <a:ea typeface="宋体" panose="02010600030101010101" pitchFamily="2" charset="-122"/>
              </a:rPr>
              <a:t>0</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，记</a:t>
            </a:r>
            <a:r>
              <a:rPr lang="en-US" altLang="zh-CN" sz="2800" i="1">
                <a:latin typeface="Times New Roman" panose="02020603050405020304" pitchFamily="18" charset="0"/>
                <a:ea typeface="宋体" panose="02010600030101010101" pitchFamily="2" charset="-122"/>
              </a:rPr>
              <a:t>h</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h</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h</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rPr>
              <a:t>。</a:t>
            </a:r>
            <a:endParaRPr lang="zh-CN" altLang="zh-CN" sz="1100">
              <a:effectLst/>
              <a:latin typeface="Times New Roman" panose="02020603050405020304" pitchFamily="18" charset="0"/>
              <a:ea typeface="宋体" panose="02010600030101010101" pitchFamily="2" charset="-122"/>
            </a:endParaRPr>
          </a:p>
        </p:txBody>
      </p:sp>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4</a:t>
            </a:r>
            <a:endParaRPr kumimoji="1" lang="zh-CN" altLang="en-US" sz="1600" kern="0" dirty="0">
              <a:solidFill>
                <a:prstClr val="white"/>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7" name="image52.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5196" y="909305"/>
            <a:ext cx="3480049" cy="4176673"/>
          </a:xfrm>
          <a:prstGeom prst="rect">
            <a:avLst/>
          </a:prstGeom>
          <a:noFill/>
          <a:ln>
            <a:noFill/>
          </a:ln>
        </p:spPr>
      </p:pic>
      <p:sp>
        <p:nvSpPr>
          <p:cNvPr id="10" name="圆角矩形 9">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598794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2377929379"/>
                  </p:ext>
                </p:extLst>
              </p:nvPr>
            </p:nvGraphicFramePr>
            <p:xfrm>
              <a:off x="406573" y="387394"/>
              <a:ext cx="11377264" cy="5778704"/>
            </p:xfrm>
            <a:graphic>
              <a:graphicData uri="http://schemas.openxmlformats.org/drawingml/2006/table">
                <a:tbl>
                  <a:tblPr firstRow="1" firstCol="1" bandRow="1"/>
                  <a:tblGrid>
                    <a:gridCol w="1224137"/>
                    <a:gridCol w="4320480"/>
                    <a:gridCol w="2232248"/>
                    <a:gridCol w="3600399"/>
                  </a:tblGrid>
                  <a:tr h="681049">
                    <a:tc>
                      <a:txBody>
                        <a:bodyPr/>
                        <a:lstStyle/>
                        <a:p>
                          <a:pPr algn="ctr">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相关</a:t>
                          </a:r>
                          <a:endParaRPr lang="en-US" altLang="zh-CN"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实验</a:t>
                          </a:r>
                          <a:endParaRPr lang="zh-CN" sz="2800">
                            <a:effectLst/>
                            <a:latin typeface="Times New Roman" panose="02020603050405020304" pitchFamily="18" charset="0"/>
                            <a:ea typeface="宋体" panose="02010600030101010101" pitchFamily="2" charset="-122"/>
                          </a:endParaRPr>
                        </a:p>
                      </a:txBody>
                      <a:tcPr marL="4496" marR="4496"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装置图</a:t>
                          </a:r>
                        </a:p>
                      </a:txBody>
                      <a:tcPr marL="4496" marR="4496"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操作及注意</a:t>
                          </a:r>
                        </a:p>
                      </a:txBody>
                      <a:tcPr marL="4496" marR="4496"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数据处理</a:t>
                          </a:r>
                        </a:p>
                      </a:txBody>
                      <a:tcPr marL="4496" marR="4496"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383">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验证动量守恒定律</a:t>
                          </a:r>
                        </a:p>
                      </a:txBody>
                      <a:tcPr marL="8210" marR="8210"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4496" marR="4496"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开始前调节导轨水平</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用天平测出两滑块的质量</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用光电门测量碰前和碰后的速度</a:t>
                          </a:r>
                        </a:p>
                      </a:txBody>
                      <a:tcPr marL="8210" marR="8210"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滑块速度的测量：</a:t>
                          </a:r>
                          <a:r>
                            <a:rPr lang="en-US" sz="2800" i="1">
                              <a:effectLst/>
                              <a:latin typeface="Times New Roman" panose="02020603050405020304" pitchFamily="18" charset="0"/>
                              <a:ea typeface="宋体" panose="02010600030101010101" pitchFamily="2" charset="-122"/>
                            </a:rPr>
                            <a:t>v</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m:rPr>
                                      <m:sty m:val="p"/>
                                    </m:rPr>
                                    <a:rPr lang="en-US" sz="2800">
                                      <a:effectLst/>
                                      <a:latin typeface="Cambria Math" panose="02040503050406030204" pitchFamily="18" charset="0"/>
                                      <a:ea typeface="宋体" panose="02010600030101010101" pitchFamily="2" charset="-122"/>
                                    </a:rPr>
                                    <m:t>Δ</m:t>
                                  </m:r>
                                  <m:r>
                                    <a:rPr lang="en-US" sz="2800" i="1">
                                      <a:effectLst/>
                                      <a:latin typeface="Cambria Math" panose="02040503050406030204" pitchFamily="18" charset="0"/>
                                      <a:ea typeface="宋体" panose="02010600030101010101" pitchFamily="2" charset="-122"/>
                                    </a:rPr>
                                    <m:t>𝑥</m:t>
                                  </m:r>
                                </m:num>
                                <m:den>
                                  <m:r>
                                    <m:rPr>
                                      <m:sty m:val="p"/>
                                    </m:rPr>
                                    <a:rPr lang="en-US" sz="2800">
                                      <a:effectLst/>
                                      <a:latin typeface="Cambria Math" panose="02040503050406030204" pitchFamily="18" charset="0"/>
                                      <a:ea typeface="宋体" panose="02010600030101010101" pitchFamily="2" charset="-122"/>
                                    </a:rPr>
                                    <m:t>Δ</m:t>
                                  </m:r>
                                  <m:r>
                                    <a:rPr lang="en-US" sz="2800" i="1">
                                      <a:effectLst/>
                                      <a:latin typeface="Cambria Math" panose="02040503050406030204" pitchFamily="18" charset="0"/>
                                      <a:ea typeface="宋体" panose="02010600030101010101" pitchFamily="2" charset="-122"/>
                                    </a:rPr>
                                    <m:t>𝑡</m:t>
                                  </m:r>
                                </m:den>
                              </m:f>
                            </m:oMath>
                          </a14:m>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验证的表达式：</a:t>
                          </a:r>
                          <a:r>
                            <a:rPr lang="en-US" sz="2800" i="1">
                              <a:effectLst/>
                              <a:latin typeface="Times New Roman" panose="02020603050405020304" pitchFamily="18" charset="0"/>
                              <a:ea typeface="宋体" panose="02010600030101010101" pitchFamily="2" charset="-122"/>
                            </a:rPr>
                            <a:t>m</a:t>
                          </a:r>
                          <a:r>
                            <a:rPr lang="en-US" sz="2800" baseline="-25000">
                              <a:effectLst/>
                              <a:latin typeface="Times New Roman" panose="02020603050405020304" pitchFamily="18" charset="0"/>
                              <a:ea typeface="宋体" panose="02010600030101010101" pitchFamily="2" charset="-122"/>
                            </a:rPr>
                            <a:t>1</a:t>
                          </a:r>
                          <a:r>
                            <a:rPr lang="en-US" sz="2800" i="1">
                              <a:effectLst/>
                              <a:latin typeface="Times New Roman" panose="02020603050405020304" pitchFamily="18" charset="0"/>
                              <a:ea typeface="宋体" panose="02010600030101010101" pitchFamily="2" charset="-122"/>
                            </a:rPr>
                            <a:t>v</a:t>
                          </a:r>
                          <a:r>
                            <a:rPr lang="en-US" sz="2800" baseline="-25000">
                              <a:effectLst/>
                              <a:latin typeface="Times New Roman" panose="02020603050405020304" pitchFamily="18" charset="0"/>
                              <a:ea typeface="宋体" panose="02010600030101010101" pitchFamily="2" charset="-122"/>
                            </a:rPr>
                            <a:t>1</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m</a:t>
                          </a:r>
                          <a:r>
                            <a:rPr lang="en-US" sz="2800" baseline="-25000">
                              <a:effectLst/>
                              <a:latin typeface="Times New Roman" panose="02020603050405020304" pitchFamily="18" charset="0"/>
                              <a:ea typeface="宋体" panose="02010600030101010101" pitchFamily="2" charset="-122"/>
                            </a:rPr>
                            <a:t>2</a:t>
                          </a:r>
                          <a:r>
                            <a:rPr lang="en-US" sz="2800" i="1">
                              <a:effectLst/>
                              <a:latin typeface="Times New Roman" panose="02020603050405020304" pitchFamily="18" charset="0"/>
                              <a:ea typeface="宋体" panose="02010600030101010101" pitchFamily="2" charset="-122"/>
                            </a:rPr>
                            <a:t>v</a:t>
                          </a:r>
                          <a:r>
                            <a:rPr lang="en-US" sz="2800" baseline="-25000">
                              <a:effectLst/>
                              <a:latin typeface="Times New Roman" panose="02020603050405020304" pitchFamily="18" charset="0"/>
                              <a:ea typeface="宋体" panose="02010600030101010101" pitchFamily="2" charset="-122"/>
                            </a:rPr>
                            <a:t>2</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m</a:t>
                          </a:r>
                          <a:r>
                            <a:rPr lang="en-US" sz="2800" baseline="-25000">
                              <a:effectLst/>
                              <a:latin typeface="Times New Roman" panose="02020603050405020304" pitchFamily="18" charset="0"/>
                              <a:ea typeface="宋体" panose="02010600030101010101" pitchFamily="2" charset="-122"/>
                            </a:rPr>
                            <a:t>1</a:t>
                          </a:r>
                          <a:r>
                            <a:rPr lang="en-US" sz="2800" i="1">
                              <a:effectLst/>
                              <a:latin typeface="Times New Roman" panose="02020603050405020304" pitchFamily="18" charset="0"/>
                              <a:ea typeface="宋体" panose="02010600030101010101" pitchFamily="2" charset="-122"/>
                            </a:rPr>
                            <a:t>v</a:t>
                          </a:r>
                          <a:r>
                            <a:rPr lang="en-US" sz="2800" baseline="-25000">
                              <a:effectLst/>
                              <a:latin typeface="Times New Roman" panose="02020603050405020304" pitchFamily="18" charset="0"/>
                              <a:ea typeface="宋体" panose="02010600030101010101" pitchFamily="2" charset="-122"/>
                            </a:rPr>
                            <a:t>1</a:t>
                          </a:r>
                          <a:r>
                            <a:rPr lang="en-US" sz="2800" i="1">
                              <a:effectLst/>
                              <a:latin typeface="Times New Roman" panose="02020603050405020304" pitchFamily="18" charset="0"/>
                              <a:ea typeface="宋体" panose="02010600030101010101" pitchFamily="2" charset="-122"/>
                            </a:rPr>
                            <a:t>'</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m</a:t>
                          </a:r>
                          <a:r>
                            <a:rPr lang="en-US" sz="2800" baseline="-25000">
                              <a:effectLst/>
                              <a:latin typeface="Times New Roman" panose="02020603050405020304" pitchFamily="18" charset="0"/>
                              <a:ea typeface="宋体" panose="02010600030101010101" pitchFamily="2" charset="-122"/>
                            </a:rPr>
                            <a:t>2</a:t>
                          </a:r>
                          <a:r>
                            <a:rPr lang="en-US" sz="2800" i="1">
                              <a:effectLst/>
                              <a:latin typeface="Times New Roman" panose="02020603050405020304" pitchFamily="18" charset="0"/>
                              <a:ea typeface="宋体" panose="02010600030101010101" pitchFamily="2" charset="-122"/>
                            </a:rPr>
                            <a:t>v</a:t>
                          </a:r>
                          <a:r>
                            <a:rPr lang="en-US" sz="2800" baseline="-25000">
                              <a:effectLst/>
                              <a:latin typeface="Times New Roman" panose="02020603050405020304" pitchFamily="18" charset="0"/>
                              <a:ea typeface="宋体" panose="02010600030101010101" pitchFamily="2" charset="-122"/>
                            </a:rPr>
                            <a:t>2</a:t>
                          </a:r>
                          <a:r>
                            <a:rPr lang="en-US" sz="2800" i="1">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8210" marR="8210"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377929379"/>
                  </p:ext>
                </p:extLst>
              </p:nvPr>
            </p:nvGraphicFramePr>
            <p:xfrm>
              <a:off x="406573" y="387394"/>
              <a:ext cx="11377264" cy="5778704"/>
            </p:xfrm>
            <a:graphic>
              <a:graphicData uri="http://schemas.openxmlformats.org/drawingml/2006/table">
                <a:tbl>
                  <a:tblPr firstRow="1" firstCol="1" bandRow="1"/>
                  <a:tblGrid>
                    <a:gridCol w="1224137"/>
                    <a:gridCol w="4320480"/>
                    <a:gridCol w="2232248"/>
                    <a:gridCol w="3600399"/>
                  </a:tblGrid>
                  <a:tr h="1289152">
                    <a:tc>
                      <a:txBody>
                        <a:bodyPr/>
                        <a:lstStyle/>
                        <a:p>
                          <a:pPr algn="ctr">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相关</a:t>
                          </a:r>
                          <a:endParaRPr lang="en-US" altLang="zh-CN"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实验</a:t>
                          </a:r>
                          <a:endParaRPr lang="zh-CN" sz="2800">
                            <a:effectLst/>
                            <a:latin typeface="Times New Roman" panose="02020603050405020304" pitchFamily="18" charset="0"/>
                            <a:ea typeface="宋体" panose="02010600030101010101" pitchFamily="2" charset="-122"/>
                          </a:endParaRPr>
                        </a:p>
                      </a:txBody>
                      <a:tcPr marL="4496" marR="4496"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装置图</a:t>
                          </a:r>
                        </a:p>
                      </a:txBody>
                      <a:tcPr marL="4496" marR="4496"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操作及注意</a:t>
                          </a:r>
                        </a:p>
                      </a:txBody>
                      <a:tcPr marL="4496" marR="4496"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数据处理</a:t>
                          </a:r>
                        </a:p>
                      </a:txBody>
                      <a:tcPr marL="4496" marR="4496"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552">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验证动量守恒定律</a:t>
                          </a:r>
                        </a:p>
                      </a:txBody>
                      <a:tcPr marL="8210" marR="8210"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4496" marR="4496"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开始前调节导轨水平</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用天平测出两滑块的质量</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用光电门测量碰前和碰后的速度</a:t>
                          </a:r>
                        </a:p>
                      </a:txBody>
                      <a:tcPr marL="8210" marR="8210"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8210" marR="8210" marT="4496" marB="44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216244" t="-28901" r="-338" b="-2442"/>
                          </a:stretch>
                        </a:blipFill>
                      </a:tcPr>
                    </a:tc>
                  </a:tr>
                </a:tbl>
              </a:graphicData>
            </a:graphic>
          </p:graphicFrame>
        </mc:Fallback>
      </mc:AlternateContent>
      <p:pic>
        <p:nvPicPr>
          <p:cNvPr id="6" name="image282.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2718" y="3454761"/>
            <a:ext cx="4104456" cy="965081"/>
          </a:xfrm>
          <a:prstGeom prst="rect">
            <a:avLst/>
          </a:prstGeom>
          <a:noFill/>
          <a:ln>
            <a:noFill/>
          </a:ln>
        </p:spPr>
      </p:pic>
    </p:spTree>
    <p:extLst>
      <p:ext uri="{BB962C8B-B14F-4D97-AF65-F5344CB8AC3E}">
        <p14:creationId xmlns:p14="http://schemas.microsoft.com/office/powerpoint/2010/main" val="299051764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矩形 15"/>
          <p:cNvSpPr/>
          <p:nvPr/>
        </p:nvSpPr>
        <p:spPr>
          <a:xfrm>
            <a:off x="389206" y="654600"/>
            <a:ext cx="7794232" cy="3585573"/>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spc="-50">
                <a:latin typeface="Times New Roman" panose="02020603050405020304" pitchFamily="18" charset="0"/>
                <a:ea typeface="宋体" panose="02010600030101010101" pitchFamily="2" charset="-122"/>
              </a:rPr>
              <a:t>(3)</a:t>
            </a:r>
            <a:r>
              <a:rPr lang="zh-CN" altLang="zh-CN" sz="2800" spc="-50">
                <a:latin typeface="Times New Roman" panose="02020603050405020304" pitchFamily="18" charset="0"/>
                <a:ea typeface="宋体" panose="02010600030101010101" pitchFamily="2" charset="-122"/>
              </a:rPr>
              <a:t>利用光电传感器探测钢球运动的周期</a:t>
            </a:r>
            <a:r>
              <a:rPr lang="en-US" altLang="zh-CN" sz="2800" i="1" spc="-50">
                <a:latin typeface="Times New Roman" panose="02020603050405020304" pitchFamily="18" charset="0"/>
                <a:ea typeface="宋体" panose="02010600030101010101" pitchFamily="2" charset="-122"/>
              </a:rPr>
              <a:t>T</a:t>
            </a:r>
            <a:r>
              <a:rPr lang="zh-CN" altLang="zh-CN" sz="2800" spc="-50">
                <a:latin typeface="Times New Roman" panose="02020603050405020304" pitchFamily="18" charset="0"/>
                <a:ea typeface="宋体" panose="02010600030101010101" pitchFamily="2" charset="-122"/>
              </a:rPr>
              <a:t>，当钢球第</a:t>
            </a:r>
            <a:r>
              <a:rPr lang="en-US" altLang="zh-CN" sz="2800" spc="-50">
                <a:latin typeface="Times New Roman" panose="02020603050405020304" pitchFamily="18" charset="0"/>
                <a:ea typeface="宋体" panose="02010600030101010101" pitchFamily="2" charset="-122"/>
              </a:rPr>
              <a:t>1</a:t>
            </a:r>
            <a:r>
              <a:rPr lang="zh-CN" altLang="zh-CN" sz="2800" spc="-50">
                <a:latin typeface="Times New Roman" panose="02020603050405020304" pitchFamily="18" charset="0"/>
                <a:ea typeface="宋体" panose="02010600030101010101" pitchFamily="2" charset="-122"/>
              </a:rPr>
              <a:t>次被光电传感器接收到信号时数字计时器开始计时，并记录为</a:t>
            </a:r>
            <a:r>
              <a:rPr lang="en-US" altLang="zh-CN" sz="2800" spc="-50">
                <a:latin typeface="Times New Roman" panose="02020603050405020304" pitchFamily="18" charset="0"/>
                <a:ea typeface="宋体" panose="02010600030101010101" pitchFamily="2" charset="-122"/>
              </a:rPr>
              <a:t>1</a:t>
            </a:r>
            <a:r>
              <a:rPr lang="zh-CN" altLang="zh-CN" sz="2800" spc="-50">
                <a:latin typeface="Times New Roman" panose="02020603050405020304" pitchFamily="18" charset="0"/>
                <a:ea typeface="宋体" panose="02010600030101010101" pitchFamily="2" charset="-122"/>
              </a:rPr>
              <a:t>次，达到</a:t>
            </a:r>
            <a:r>
              <a:rPr lang="en-US" altLang="zh-CN" sz="2800" i="1" spc="-50">
                <a:latin typeface="Times New Roman" panose="02020603050405020304" pitchFamily="18" charset="0"/>
                <a:ea typeface="宋体" panose="02010600030101010101" pitchFamily="2" charset="-122"/>
              </a:rPr>
              <a:t>x</a:t>
            </a:r>
            <a:r>
              <a:rPr lang="zh-CN" altLang="zh-CN" sz="2800" spc="-50">
                <a:latin typeface="Times New Roman" panose="02020603050405020304" pitchFamily="18" charset="0"/>
                <a:ea typeface="宋体" panose="02010600030101010101" pitchFamily="2" charset="-122"/>
              </a:rPr>
              <a:t>次时计时器停止</a:t>
            </a:r>
            <a:r>
              <a:rPr lang="zh-CN" altLang="zh-CN" sz="2800" spc="-50" smtClean="0">
                <a:latin typeface="Times New Roman" panose="02020603050405020304" pitchFamily="18" charset="0"/>
                <a:ea typeface="宋体" panose="02010600030101010101" pitchFamily="2" charset="-122"/>
              </a:rPr>
              <a:t>计</a:t>
            </a:r>
            <a:endParaRPr lang="en-US" altLang="zh-CN" sz="2800" spc="-5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endParaRPr lang="en-US" altLang="zh-CN" sz="1000" spc="-5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pc="-50" smtClean="0">
                <a:latin typeface="Times New Roman" panose="02020603050405020304" pitchFamily="18" charset="0"/>
                <a:ea typeface="宋体" panose="02010600030101010101" pitchFamily="2" charset="-122"/>
              </a:rPr>
              <a:t>时</a:t>
            </a:r>
            <a:r>
              <a:rPr lang="zh-CN" altLang="zh-CN" sz="2800" spc="-50">
                <a:latin typeface="Times New Roman" panose="02020603050405020304" pitchFamily="18" charset="0"/>
                <a:ea typeface="宋体" panose="02010600030101010101" pitchFamily="2" charset="-122"/>
              </a:rPr>
              <a:t>，记录总时间</a:t>
            </a:r>
            <a:r>
              <a:rPr lang="en-US" altLang="zh-CN" sz="2800" i="1" spc="-50">
                <a:latin typeface="Times New Roman" panose="02020603050405020304" pitchFamily="18" charset="0"/>
                <a:ea typeface="宋体" panose="02010600030101010101" pitchFamily="2" charset="-122"/>
              </a:rPr>
              <a:t>t</a:t>
            </a:r>
            <a:r>
              <a:rPr lang="zh-CN" altLang="zh-CN" sz="2800" spc="-50">
                <a:latin typeface="Times New Roman" panose="02020603050405020304" pitchFamily="18" charset="0"/>
                <a:ea typeface="宋体" panose="02010600030101010101" pitchFamily="2" charset="-122"/>
              </a:rPr>
              <a:t>，则钢球运动的周期</a:t>
            </a:r>
            <a:r>
              <a:rPr lang="en-US" altLang="zh-CN" sz="2800" i="1" spc="-50">
                <a:latin typeface="Times New Roman" panose="02020603050405020304" pitchFamily="18" charset="0"/>
                <a:ea typeface="宋体" panose="02010600030101010101" pitchFamily="2" charset="-122"/>
              </a:rPr>
              <a:t>T</a:t>
            </a:r>
            <a:r>
              <a:rPr lang="en-US" altLang="zh-CN" sz="2800" smtClean="0">
                <a:latin typeface="Times New Roman" panose="02020603050405020304" pitchFamily="18" charset="0"/>
                <a:ea typeface="宋体" panose="02010600030101010101" pitchFamily="2" charset="-122"/>
              </a:rPr>
              <a:t>=_____</a:t>
            </a:r>
            <a:r>
              <a:rPr lang="en-US" altLang="zh-CN" sz="2800">
                <a:latin typeface="Times New Roman" panose="02020603050405020304" pitchFamily="18" charset="0"/>
                <a:ea typeface="宋体" panose="02010600030101010101" pitchFamily="2" charset="-122"/>
              </a:rPr>
              <a:t>_</a:t>
            </a:r>
            <a:r>
              <a:rPr lang="en-US" altLang="zh-CN" sz="2800" smtClean="0">
                <a:latin typeface="Times New Roman" panose="02020603050405020304" pitchFamily="18" charset="0"/>
                <a:ea typeface="宋体" panose="02010600030101010101" pitchFamily="2" charset="-122"/>
              </a:rPr>
              <a:t>__</a:t>
            </a:r>
            <a:endParaRPr lang="en-US" altLang="zh-CN" sz="2800" u="sng">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用题给的符号表示</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4</a:t>
            </a:r>
            <a:endParaRPr kumimoji="1" lang="zh-CN" altLang="en-US" sz="1600" kern="0" dirty="0">
              <a:solidFill>
                <a:prstClr val="white"/>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7" name="image52.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5196" y="909305"/>
            <a:ext cx="3480049" cy="4176673"/>
          </a:xfrm>
          <a:prstGeom prst="rect">
            <a:avLst/>
          </a:prstGeom>
          <a:noFill/>
          <a:ln>
            <a:noFill/>
          </a:ln>
        </p:spPr>
      </p:pic>
      <mc:AlternateContent xmlns:mc="http://schemas.openxmlformats.org/markup-compatibility/2006" xmlns:a14="http://schemas.microsoft.com/office/drawing/2010/main">
        <mc:Choice Requires="a14">
          <p:sp>
            <p:nvSpPr>
              <p:cNvPr id="3" name="矩形 2"/>
              <p:cNvSpPr/>
              <p:nvPr/>
            </p:nvSpPr>
            <p:spPr>
              <a:xfrm>
                <a:off x="6839216" y="2663400"/>
                <a:ext cx="946734" cy="703911"/>
              </a:xfrm>
              <a:prstGeom prst="rect">
                <a:avLst/>
              </a:prstGeom>
            </p:spPr>
            <p:txBody>
              <a:bodyPr wrap="none">
                <a:spAutoFit/>
              </a:bodyPr>
              <a:lstStyle/>
              <a:p>
                <a:r>
                  <a:rPr lang="zh-CN" altLang="en-US" sz="2800" smtClean="0">
                    <a:solidFill>
                      <a:srgbClr val="C00000"/>
                    </a:solidFill>
                  </a:rPr>
                  <a:t> </a:t>
                </a:r>
                <a14:m>
                  <m:oMath xmlns:m="http://schemas.openxmlformats.org/officeDocument/2006/math">
                    <m:f>
                      <m:fPr>
                        <m:ctrlPr>
                          <a:rPr lang="zh-CN" altLang="en-US" sz="2800" i="1" smtClean="0">
                            <a:solidFill>
                              <a:srgbClr val="C00000"/>
                            </a:solidFill>
                            <a:latin typeface="Cambria Math" panose="02040503050406030204" pitchFamily="18" charset="0"/>
                          </a:rPr>
                        </m:ctrlPr>
                      </m:fPr>
                      <m:num>
                        <m:r>
                          <a:rPr lang="zh-CN" altLang="en-US" sz="2800">
                            <a:solidFill>
                              <a:srgbClr val="C00000"/>
                            </a:solidFill>
                            <a:latin typeface="Cambria Math" panose="02040503050406030204" pitchFamily="18" charset="0"/>
                          </a:rPr>
                          <m:t>2</m:t>
                        </m:r>
                        <m:r>
                          <a:rPr lang="zh-CN" altLang="en-US" sz="2800" i="1">
                            <a:solidFill>
                              <a:srgbClr val="C00000"/>
                            </a:solidFill>
                            <a:latin typeface="Cambria Math" panose="02040503050406030204" pitchFamily="18" charset="0"/>
                          </a:rPr>
                          <m:t>𝑡</m:t>
                        </m:r>
                      </m:num>
                      <m:den>
                        <m:r>
                          <a:rPr lang="zh-CN" altLang="en-US" sz="2800" i="1">
                            <a:solidFill>
                              <a:srgbClr val="C00000"/>
                            </a:solidFill>
                            <a:latin typeface="Cambria Math" panose="02040503050406030204" pitchFamily="18" charset="0"/>
                          </a:rPr>
                          <m:t>𝑥</m:t>
                        </m:r>
                        <m:r>
                          <a:rPr lang="zh-CN" altLang="en-US" sz="2800" i="0">
                            <a:solidFill>
                              <a:srgbClr val="C00000"/>
                            </a:solidFill>
                            <a:latin typeface="Cambria Math" panose="02040503050406030204" pitchFamily="18" charset="0"/>
                          </a:rPr>
                          <m:t>−1</m:t>
                        </m:r>
                      </m:den>
                    </m:f>
                    <m:r>
                      <a:rPr lang="en-US" altLang="zh-CN" sz="2800" b="0" i="0" smtClean="0">
                        <a:solidFill>
                          <a:srgbClr val="C00000"/>
                        </a:solidFill>
                        <a:latin typeface="Cambria Math" panose="02040503050406030204" pitchFamily="18" charset="0"/>
                      </a:rPr>
                      <m:t>  </m:t>
                    </m:r>
                  </m:oMath>
                </a14:m>
                <a:endParaRPr lang="zh-CN" altLang="en-US" sz="2800">
                  <a:solidFill>
                    <a:srgbClr val="C00000"/>
                  </a:solidFill>
                </a:endParaRPr>
              </a:p>
            </p:txBody>
          </p:sp>
        </mc:Choice>
        <mc:Fallback xmlns="">
          <p:sp>
            <p:nvSpPr>
              <p:cNvPr id="3" name="矩形 2"/>
              <p:cNvSpPr>
                <a:spLocks noRot="1" noChangeAspect="1" noMove="1" noResize="1" noEditPoints="1" noAdjustHandles="1" noChangeArrowheads="1" noChangeShapeType="1" noTextEdit="1"/>
              </p:cNvSpPr>
              <p:nvPr/>
            </p:nvSpPr>
            <p:spPr>
              <a:xfrm>
                <a:off x="6839216" y="2663400"/>
                <a:ext cx="946734" cy="703911"/>
              </a:xfrm>
              <a:prstGeom prst="rect">
                <a:avLst/>
              </a:prstGeom>
              <a:blipFill rotWithShape="0">
                <a:blip r:embed="rId9"/>
                <a:stretch>
                  <a:fillRect/>
                </a:stretch>
              </a:blipFill>
            </p:spPr>
            <p:txBody>
              <a:bodyPr/>
              <a:lstStyle/>
              <a:p>
                <a:r>
                  <a:rPr lang="zh-CN" altLang="en-US">
                    <a:noFill/>
                  </a:rPr>
                  <a:t> </a:t>
                </a:r>
              </a:p>
            </p:txBody>
          </p:sp>
        </mc:Fallback>
      </mc:AlternateContent>
      <p:sp>
        <p:nvSpPr>
          <p:cNvPr id="18" name="圆角矩形 17">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9061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0" y="1272596"/>
            <a:ext cx="11801206" cy="2141114"/>
            <a:chOff x="0" y="916630"/>
            <a:chExt cx="11801206" cy="2141114"/>
          </a:xfrm>
        </p:grpSpPr>
        <mc:AlternateContent xmlns:mc="http://schemas.openxmlformats.org/markup-compatibility/2006" xmlns:a14="http://schemas.microsoft.com/office/drawing/2010/main">
          <mc:Choice Requires="a14">
            <p:sp>
              <p:nvSpPr>
                <p:cNvPr id="43" name="矩形 42"/>
                <p:cNvSpPr/>
                <p:nvPr/>
              </p:nvSpPr>
              <p:spPr>
                <a:xfrm>
                  <a:off x="389206" y="1401713"/>
                  <a:ext cx="11412000" cy="1656031"/>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光电传感器连续两次接收到信号的时间间隔是半个周期，钢球运动的周期</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𝑡</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43" name="矩形 42"/>
                <p:cNvSpPr>
                  <a:spLocks noRot="1" noChangeAspect="1" noMove="1" noResize="1" noEditPoints="1" noAdjustHandles="1" noChangeArrowheads="1" noChangeShapeType="1" noTextEdit="1"/>
                </p:cNvSpPr>
                <p:nvPr/>
              </p:nvSpPr>
              <p:spPr>
                <a:xfrm>
                  <a:off x="389206" y="1401713"/>
                  <a:ext cx="11412000" cy="1656031"/>
                </a:xfrm>
                <a:prstGeom prst="rect">
                  <a:avLst/>
                </a:prstGeom>
                <a:blipFill rotWithShape="0">
                  <a:blip r:embed="rId2"/>
                  <a:stretch>
                    <a:fillRect l="-1122"/>
                  </a:stretch>
                </a:blipFill>
              </p:spPr>
              <p:txBody>
                <a:bodyPr/>
                <a:lstStyle/>
                <a:p>
                  <a:r>
                    <a:rPr lang="zh-CN" altLang="en-US">
                      <a:noFill/>
                    </a:rPr>
                    <a:t> </a:t>
                  </a:r>
                </a:p>
              </p:txBody>
            </p:sp>
          </mc:Fallback>
        </mc:AlternateContent>
        <p:grpSp>
          <p:nvGrpSpPr>
            <p:cNvPr id="44" name="组合 43"/>
            <p:cNvGrpSpPr/>
            <p:nvPr/>
          </p:nvGrpSpPr>
          <p:grpSpPr>
            <a:xfrm>
              <a:off x="0" y="916630"/>
              <a:ext cx="1439863" cy="424932"/>
              <a:chOff x="51643" y="755060"/>
              <a:chExt cx="1439863" cy="424932"/>
            </a:xfrm>
          </p:grpSpPr>
          <p:sp>
            <p:nvSpPr>
              <p:cNvPr id="45" name="矩形 4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4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7" name="组合 65"/>
              <p:cNvGrpSpPr>
                <a:grpSpLocks/>
              </p:cNvGrpSpPr>
              <p:nvPr/>
            </p:nvGrpSpPr>
            <p:grpSpPr bwMode="auto">
              <a:xfrm>
                <a:off x="1224676" y="886173"/>
                <a:ext cx="162478" cy="162211"/>
                <a:chOff x="3104" y="165"/>
                <a:chExt cx="276" cy="275"/>
              </a:xfrm>
            </p:grpSpPr>
            <p:cxnSp>
              <p:nvCxnSpPr>
                <p:cNvPr id="48" name="直接连接符 4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9" name="直接连接符 4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0" name="直接连接符 4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6" name="圆角矩形 1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8" name="圆角矩形 17">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6"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4</a:t>
            </a:r>
            <a:endParaRPr kumimoji="1" lang="zh-CN" altLang="en-US" sz="1600" kern="0" dirty="0">
              <a:solidFill>
                <a:prstClr val="white"/>
              </a:solidFill>
              <a:ea typeface="微软雅黑" panose="020B0503020204020204" charset="-122"/>
            </a:endParaRPr>
          </a:p>
        </p:txBody>
      </p:sp>
      <p:sp>
        <p:nvSpPr>
          <p:cNvPr id="20" name="圆角矩形 19">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776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矩形 15"/>
          <p:cNvSpPr/>
          <p:nvPr/>
        </p:nvSpPr>
        <p:spPr>
          <a:xfrm>
            <a:off x="389206" y="477466"/>
            <a:ext cx="7794232" cy="270841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rPr>
              <a:t>若适当调大电机转速，钢球运动的周期</a:t>
            </a:r>
            <a:r>
              <a:rPr lang="en-US" altLang="zh-CN" sz="2800" i="1">
                <a:latin typeface="Times New Roman" panose="02020603050405020304" pitchFamily="18" charset="0"/>
                <a:ea typeface="宋体" panose="02010600030101010101" pitchFamily="2" charset="-122"/>
              </a:rPr>
              <a:t>T</a:t>
            </a:r>
            <a:r>
              <a:rPr lang="zh-CN" altLang="zh-CN" sz="2800" smtClean="0">
                <a:latin typeface="Times New Roman" panose="02020603050405020304" pitchFamily="18" charset="0"/>
                <a:ea typeface="宋体" panose="02010600030101010101" pitchFamily="2" charset="-122"/>
              </a:rPr>
              <a:t>将</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u="sng">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变大</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不变</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变小</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则</a:t>
            </a:r>
            <a:r>
              <a:rPr lang="zh-CN" altLang="zh-CN" sz="2800">
                <a:latin typeface="Times New Roman" panose="02020603050405020304" pitchFamily="18" charset="0"/>
                <a:ea typeface="宋体" panose="02010600030101010101" pitchFamily="2" charset="-122"/>
              </a:rPr>
              <a:t>激光笔</a:t>
            </a:r>
            <a:r>
              <a:rPr lang="zh-CN" altLang="zh-CN" sz="2800" smtClean="0">
                <a:latin typeface="Times New Roman" panose="02020603050405020304" pitchFamily="18" charset="0"/>
                <a:ea typeface="宋体" panose="02010600030101010101" pitchFamily="2" charset="-122"/>
              </a:rPr>
              <a:t>应</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上移</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不动</a:t>
            </a:r>
            <a:r>
              <a:rPr lang="en-US" altLang="zh-CN" sz="2800">
                <a:latin typeface="宋体" panose="02010600030101010101" pitchFamily="2" charset="-122"/>
                <a:ea typeface="宋体" panose="02010600030101010101" pitchFamily="2" charset="-122"/>
              </a:rPr>
              <a:t>”</a:t>
            </a:r>
            <a:r>
              <a:rPr lang="zh-CN" altLang="zh-CN" sz="2800" smtClean="0">
                <a:latin typeface="Times New Roman" panose="02020603050405020304" pitchFamily="18" charset="0"/>
                <a:ea typeface="宋体" panose="02010600030101010101" pitchFamily="2" charset="-122"/>
              </a:rPr>
              <a:t>或</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smtClean="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下移</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4</a:t>
            </a:r>
            <a:endParaRPr kumimoji="1" lang="zh-CN" altLang="en-US" sz="1600" kern="0" dirty="0">
              <a:solidFill>
                <a:prstClr val="white"/>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7" name="image52.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5196" y="909305"/>
            <a:ext cx="3480049" cy="4176673"/>
          </a:xfrm>
          <a:prstGeom prst="rect">
            <a:avLst/>
          </a:prstGeom>
          <a:noFill/>
          <a:ln>
            <a:noFill/>
          </a:ln>
        </p:spPr>
      </p:pic>
      <p:sp>
        <p:nvSpPr>
          <p:cNvPr id="3" name="矩形 2"/>
          <p:cNvSpPr/>
          <p:nvPr/>
        </p:nvSpPr>
        <p:spPr>
          <a:xfrm>
            <a:off x="799907" y="1183478"/>
            <a:ext cx="902811"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变小</a:t>
            </a:r>
            <a:endParaRPr lang="zh-CN" altLang="en-US"/>
          </a:p>
        </p:txBody>
      </p:sp>
      <p:sp>
        <p:nvSpPr>
          <p:cNvPr id="18" name="矩形 17"/>
          <p:cNvSpPr/>
          <p:nvPr/>
        </p:nvSpPr>
        <p:spPr>
          <a:xfrm>
            <a:off x="2556674" y="1822831"/>
            <a:ext cx="902811" cy="523220"/>
          </a:xfrm>
          <a:prstGeom prst="rect">
            <a:avLst/>
          </a:prstGeom>
        </p:spPr>
        <p:txBody>
          <a:bodyPr wrap="none">
            <a:spAutoFit/>
          </a:bodyPr>
          <a:lstStyle/>
          <a:p>
            <a:r>
              <a:rPr lang="zh-CN" altLang="en-US"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上移</a:t>
            </a:r>
            <a:endParaRPr lang="zh-CN" altLang="en-US"/>
          </a:p>
        </p:txBody>
      </p:sp>
      <p:sp>
        <p:nvSpPr>
          <p:cNvPr id="19" name="矩形 18"/>
          <p:cNvSpPr/>
          <p:nvPr/>
        </p:nvSpPr>
        <p:spPr>
          <a:xfrm>
            <a:off x="389206" y="3064530"/>
            <a:ext cx="7794232" cy="270841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(5)</a:t>
            </a:r>
            <a:r>
              <a:rPr lang="zh-CN" altLang="zh-CN" sz="2800">
                <a:latin typeface="Times New Roman" panose="02020603050405020304" pitchFamily="18" charset="0"/>
                <a:ea typeface="宋体" panose="02010600030101010101" pitchFamily="2" charset="-122"/>
                <a:cs typeface="Times New Roman" panose="02020603050405020304" pitchFamily="18" charset="0"/>
              </a:rPr>
              <a:t>改变电机转速，重复实验，得到多组</a:t>
            </a:r>
            <a:r>
              <a:rPr lang="en-US" altLang="zh-CN" sz="2800" i="1">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i="1">
                <a:latin typeface="Times New Roman" panose="02020603050405020304" pitchFamily="18" charset="0"/>
                <a:ea typeface="宋体" panose="02010600030101010101" pitchFamily="2" charset="-122"/>
              </a:rPr>
              <a:t>h</a:t>
            </a:r>
            <a:r>
              <a:rPr lang="zh-CN" altLang="zh-CN" sz="2800">
                <a:latin typeface="Times New Roman" panose="02020603050405020304" pitchFamily="18" charset="0"/>
                <a:ea typeface="宋体" panose="02010600030101010101" pitchFamily="2" charset="-122"/>
                <a:cs typeface="Times New Roman" panose="02020603050405020304" pitchFamily="18" charset="0"/>
              </a:rPr>
              <a:t>的数据，记录到表格中，并绘制</a:t>
            </a:r>
            <a:r>
              <a:rPr lang="en-US" altLang="zh-CN" sz="2800" i="1">
                <a:latin typeface="Times New Roman" panose="02020603050405020304" pitchFamily="18" charset="0"/>
                <a:ea typeface="宋体" panose="02010600030101010101" pitchFamily="2" charset="-122"/>
              </a:rPr>
              <a:t>h</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T</a:t>
            </a:r>
            <a:r>
              <a:rPr lang="en-US" altLang="zh-CN" sz="2800" baseline="30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图像，根据图像的斜率</a:t>
            </a:r>
            <a:r>
              <a:rPr lang="en-US" altLang="zh-CN" sz="2800" i="1">
                <a:latin typeface="Times New Roman" panose="02020603050405020304" pitchFamily="18" charset="0"/>
                <a:ea typeface="宋体" panose="02010600030101010101" pitchFamily="2" charset="-122"/>
              </a:rPr>
              <a:t>k</a:t>
            </a:r>
            <a:r>
              <a:rPr lang="zh-CN" altLang="zh-CN" sz="2800">
                <a:latin typeface="Times New Roman" panose="02020603050405020304" pitchFamily="18" charset="0"/>
                <a:ea typeface="宋体" panose="02010600030101010101" pitchFamily="2" charset="-122"/>
                <a:cs typeface="Times New Roman" panose="02020603050405020304" pitchFamily="18" charset="0"/>
              </a:rPr>
              <a:t>还能进一步求出当地重力加速度</a:t>
            </a:r>
            <a:r>
              <a:rPr lang="en-US" altLang="zh-CN" sz="2800" i="1">
                <a:latin typeface="Times New Roman" panose="02020603050405020304" pitchFamily="18" charset="0"/>
                <a:ea typeface="宋体" panose="02010600030101010101" pitchFamily="2" charset="-122"/>
              </a:rPr>
              <a:t>g</a:t>
            </a:r>
            <a:r>
              <a:rPr lang="en-US" altLang="zh-CN" sz="2800" smtClean="0">
                <a:latin typeface="Times New Roman" panose="02020603050405020304" pitchFamily="18" charset="0"/>
                <a:ea typeface="宋体" panose="02010600030101010101" pitchFamily="2" charset="-122"/>
              </a:rPr>
              <a:t>=</a:t>
            </a:r>
          </a:p>
          <a:p>
            <a:pPr>
              <a:lnSpc>
                <a:spcPct val="150000"/>
              </a:lnSpc>
              <a:spcAft>
                <a:spcPts val="0"/>
              </a:spcAft>
              <a:tabLst>
                <a:tab pos="2340610" algn="l"/>
                <a:tab pos="2790825" algn="l"/>
                <a:tab pos="4231005" algn="l"/>
              </a:tabLst>
            </a:pP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用题给的符号表示</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21" name="矩形 20"/>
          <p:cNvSpPr/>
          <p:nvPr/>
        </p:nvSpPr>
        <p:spPr>
          <a:xfrm>
            <a:off x="766614" y="5081430"/>
            <a:ext cx="824265"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4π</a:t>
            </a:r>
            <a:r>
              <a:rPr lang="en-US" altLang="zh-CN" sz="2800" baseline="30000">
                <a:solidFill>
                  <a:srgbClr val="C00000"/>
                </a:solidFill>
                <a:latin typeface="Times New Roman" panose="02020603050405020304" pitchFamily="18" charset="0"/>
                <a:ea typeface="宋体" panose="02010600030101010101" pitchFamily="2" charset="-122"/>
              </a:rPr>
              <a:t>2</a:t>
            </a:r>
            <a:r>
              <a:rPr lang="en-US" altLang="zh-CN" sz="2800" i="1">
                <a:solidFill>
                  <a:srgbClr val="C00000"/>
                </a:solidFill>
                <a:latin typeface="Times New Roman" panose="02020603050405020304" pitchFamily="18" charset="0"/>
                <a:ea typeface="宋体" panose="02010600030101010101" pitchFamily="2" charset="-122"/>
              </a:rPr>
              <a:t>k</a:t>
            </a:r>
            <a:endParaRPr lang="zh-CN" altLang="en-US"/>
          </a:p>
        </p:txBody>
      </p:sp>
      <p:sp>
        <p:nvSpPr>
          <p:cNvPr id="22" name="圆角矩形 21">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63164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4</a:t>
            </a:r>
            <a:endParaRPr kumimoji="1" lang="zh-CN" altLang="en-US" sz="1600" kern="0" dirty="0">
              <a:solidFill>
                <a:prstClr val="white"/>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2" name="组合 1"/>
          <p:cNvGrpSpPr/>
          <p:nvPr/>
        </p:nvGrpSpPr>
        <p:grpSpPr>
          <a:xfrm>
            <a:off x="0" y="549474"/>
            <a:ext cx="11801206" cy="5209005"/>
            <a:chOff x="0" y="549474"/>
            <a:chExt cx="11801206" cy="5209005"/>
          </a:xfrm>
        </p:grpSpPr>
        <p:grpSp>
          <p:nvGrpSpPr>
            <p:cNvPr id="17" name="组合 16"/>
            <p:cNvGrpSpPr/>
            <p:nvPr/>
          </p:nvGrpSpPr>
          <p:grpSpPr>
            <a:xfrm>
              <a:off x="0" y="549474"/>
              <a:ext cx="11801206" cy="5209005"/>
              <a:chOff x="0" y="916630"/>
              <a:chExt cx="11801206" cy="5209005"/>
            </a:xfrm>
          </p:grpSpPr>
          <mc:AlternateContent xmlns:mc="http://schemas.openxmlformats.org/markup-compatibility/2006" xmlns:a14="http://schemas.microsoft.com/office/drawing/2010/main">
            <mc:Choice Requires="a14">
              <p:sp>
                <p:nvSpPr>
                  <p:cNvPr id="21" name="矩形 20"/>
                  <p:cNvSpPr/>
                  <p:nvPr/>
                </p:nvSpPr>
                <p:spPr>
                  <a:xfrm>
                    <a:off x="389206" y="1401713"/>
                    <a:ext cx="11412000" cy="4723922"/>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a:t>
                    </a:r>
                    <a:r>
                      <a:rPr lang="en-US" altLang="zh-CN" sz="2800" i="1">
                        <a:effectLst/>
                        <a:latin typeface="Times New Roman" panose="02020603050405020304" pitchFamily="18" charset="0"/>
                        <a:ea typeface="宋体" panose="02010600030101010101" pitchFamily="2" charset="-122"/>
                      </a:rPr>
                      <a:t>ω</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π</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𝑇</m:t>
                            </m:r>
                          </m:den>
                        </m:f>
                      </m:oMath>
                    </a14:m>
                    <a:r>
                      <a:rPr lang="en-US" altLang="zh-CN" sz="2800">
                        <a:effectLst/>
                        <a:latin typeface="Times New Roman" panose="02020603050405020304" pitchFamily="18" charset="0"/>
                        <a:ea typeface="宋体" panose="02010600030101010101" pitchFamily="2" charset="-122"/>
                      </a:rPr>
                      <a:t>=2π</a:t>
                    </a:r>
                    <a:r>
                      <a:rPr lang="en-US" altLang="zh-CN" sz="2800" i="1">
                        <a:effectLst/>
                        <a:latin typeface="Times New Roman" panose="02020603050405020304" pitchFamily="18" charset="0"/>
                        <a:ea typeface="宋体" panose="02010600030101010101" pitchFamily="2" charset="-122"/>
                      </a:rPr>
                      <a:t>n</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可知，若适当调大电机转速，钢球运动的周期</a:t>
                    </a:r>
                    <a:r>
                      <a:rPr lang="en-US" altLang="zh-CN" sz="2800" i="1">
                        <a:effectLst/>
                        <a:latin typeface="Times New Roman" panose="02020603050405020304" pitchFamily="18" charset="0"/>
                        <a:ea typeface="宋体" panose="02010600030101010101" pitchFamily="2" charset="-122"/>
                      </a:rPr>
                      <a:t>T</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将变小；钢球做匀速圆周运动时重力与支持力的合力提供向心力，如</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图</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则</a:t>
                    </a:r>
                    <a:r>
                      <a:rPr lang="en-US" altLang="zh-CN" sz="2800" i="1">
                        <a:effectLst/>
                        <a:latin typeface="Times New Roman" panose="02020603050405020304" pitchFamily="18" charset="0"/>
                        <a:ea typeface="宋体" panose="02010600030101010101" pitchFamily="2" charset="-122"/>
                      </a:rPr>
                      <a:t>mg</a:t>
                    </a:r>
                    <a:r>
                      <a:rPr lang="en-US" altLang="zh-CN" sz="2800">
                        <a:effectLst/>
                        <a:latin typeface="Times New Roman" panose="02020603050405020304" pitchFamily="18" charset="0"/>
                        <a:ea typeface="宋体" panose="02010600030101010101" pitchFamily="2" charset="-122"/>
                      </a:rPr>
                      <a:t>tan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θ</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a:t>
                    </a:r>
                    <a:r>
                      <a:rPr lang="en-US" altLang="zh-CN" sz="2800">
                        <a:effectLst/>
                        <a:latin typeface="Times New Roman" panose="02020603050405020304" pitchFamily="18" charset="0"/>
                        <a:ea typeface="楷体" panose="02010609060101010101" pitchFamily="49"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2</m:t>
                            </m:r>
                            <m:r>
                              <m:rPr>
                                <m:sty m:val="p"/>
                              </m:rPr>
                              <a:rPr lang="en-US" altLang="zh-CN" sz="2800">
                                <a:effectLst/>
                                <a:latin typeface="Cambria Math" panose="02040503050406030204" pitchFamily="18" charset="0"/>
                                <a:ea typeface="宋体" panose="02010600030101010101" pitchFamily="2" charset="-122"/>
                              </a:rPr>
                              <m:t>π</m:t>
                            </m:r>
                          </m:num>
                          <m:den>
                            <m:r>
                              <a:rPr lang="en-US" altLang="zh-CN" sz="2800" i="1">
                                <a:effectLst/>
                                <a:latin typeface="Cambria Math" panose="02040503050406030204" pitchFamily="18" charset="0"/>
                                <a:ea typeface="宋体" panose="02010600030101010101" pitchFamily="2" charset="-122"/>
                              </a:rPr>
                              <m:t>𝑇</m:t>
                            </m:r>
                          </m:den>
                        </m:f>
                      </m:oMath>
                    </a14:m>
                    <a:r>
                      <a:rPr lang="en-US" altLang="zh-CN" sz="2800">
                        <a:effectLst/>
                        <a:latin typeface="Times New Roman" panose="02020603050405020304" pitchFamily="18" charset="0"/>
                        <a:ea typeface="楷体" panose="02010609060101010101" pitchFamily="49" charset="-122"/>
                      </a:rPr>
                      <a:t>)</a:t>
                    </a:r>
                    <a:r>
                      <a:rPr lang="en-US" altLang="zh-CN" sz="2800" baseline="30000">
                        <a:effectLst/>
                        <a:latin typeface="Times New Roman" panose="02020603050405020304" pitchFamily="18" charset="0"/>
                        <a:ea typeface="宋体" panose="02010600030101010101" pitchFamily="2" charset="-122"/>
                      </a:rPr>
                      <a:t>2</a:t>
                    </a:r>
                    <a:r>
                      <a:rPr lang="en-US" altLang="zh-CN" sz="2800" i="1">
                        <a:effectLst/>
                        <a:latin typeface="Times New Roman" panose="02020603050405020304" pitchFamily="18" charset="0"/>
                        <a:ea typeface="宋体" panose="02010600030101010101" pitchFamily="2" charset="-122"/>
                      </a:rPr>
                      <a:t>h</a:t>
                    </a:r>
                    <a:r>
                      <a:rPr lang="en-US" altLang="zh-CN" sz="2800">
                        <a:effectLst/>
                        <a:latin typeface="Times New Roman" panose="02020603050405020304" pitchFamily="18" charset="0"/>
                        <a:ea typeface="宋体" panose="02010600030101010101" pitchFamily="2" charset="-122"/>
                      </a:rPr>
                      <a:t>tan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θ</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解得</a:t>
                    </a:r>
                    <a:r>
                      <a:rPr lang="en-US" altLang="zh-CN" sz="2800" i="1">
                        <a:effectLst/>
                        <a:latin typeface="Times New Roman" panose="02020603050405020304" pitchFamily="18" charset="0"/>
                        <a:ea typeface="宋体" panose="02010600030101010101" pitchFamily="2" charset="-122"/>
                      </a:rPr>
                      <a:t>h</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𝑔</m:t>
                            </m:r>
                          </m:num>
                          <m:den>
                            <m:r>
                              <a:rPr lang="en-US" altLang="zh-CN" sz="2800">
                                <a:effectLst/>
                                <a:latin typeface="Cambria Math" panose="02040503050406030204" pitchFamily="18" charset="0"/>
                                <a:ea typeface="宋体" panose="02010600030101010101" pitchFamily="2" charset="-122"/>
                              </a:rPr>
                              <m:t>4</m:t>
                            </m:r>
                            <m:sSup>
                              <m:sSupPr>
                                <m:ctrlPr>
                                  <a:rPr lang="zh-CN" altLang="zh-CN" sz="2800" i="1">
                                    <a:effectLst/>
                                    <a:latin typeface="Cambria Math" panose="02040503050406030204" pitchFamily="18" charset="0"/>
                                    <a:ea typeface="Cambria Math" panose="02040503050406030204" pitchFamily="18" charset="0"/>
                                  </a:rPr>
                                </m:ctrlPr>
                              </m:sSupPr>
                              <m:e>
                                <m:r>
                                  <m:rPr>
                                    <m:sty m:val="p"/>
                                  </m:rPr>
                                  <a:rPr lang="en-US" altLang="zh-CN" sz="2800">
                                    <a:effectLst/>
                                    <a:latin typeface="Cambria Math" panose="02040503050406030204" pitchFamily="18" charset="0"/>
                                    <a:ea typeface="宋体" panose="02010600030101010101" pitchFamily="2" charset="-122"/>
                                  </a:rPr>
                                  <m:t>π</m:t>
                                </m:r>
                              </m:e>
                              <m:sup>
                                <m:r>
                                  <a:rPr lang="en-US" altLang="zh-CN" sz="2800">
                                    <a:effectLst/>
                                    <a:latin typeface="Cambria Math" panose="02040503050406030204" pitchFamily="18" charset="0"/>
                                    <a:ea typeface="宋体" panose="02010600030101010101" pitchFamily="2" charset="-122"/>
                                  </a:rPr>
                                  <m:t>2</m:t>
                                </m:r>
                              </m:sup>
                            </m:sSup>
                          </m:den>
                        </m:f>
                      </m:oMath>
                    </a14:m>
                    <a:r>
                      <a:rPr lang="en-US" altLang="zh-CN" sz="2800" i="1">
                        <a:effectLst/>
                        <a:latin typeface="Times New Roman" panose="02020603050405020304" pitchFamily="18" charset="0"/>
                        <a:ea typeface="宋体" panose="02010600030101010101" pitchFamily="2" charset="-122"/>
                      </a:rPr>
                      <a:t>T</a:t>
                    </a:r>
                    <a:r>
                      <a:rPr lang="en-US" altLang="zh-CN" sz="2800" baseline="30000">
                        <a:effectLst/>
                        <a:latin typeface="Times New Roman" panose="02020603050405020304" pitchFamily="18" charset="0"/>
                        <a:ea typeface="宋体" panose="02010600030101010101" pitchFamily="2" charset="-122"/>
                      </a:rPr>
                      <a:t>2</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T</a:t>
                    </a:r>
                    <a:r>
                      <a:rPr lang="zh-CN" altLang="zh-CN" sz="2800">
                        <a:effectLst/>
                        <a:latin typeface="Times New Roman" panose="02020603050405020304" pitchFamily="18" charset="0"/>
                        <a:ea typeface="楷体" panose="02010609060101010101" pitchFamily="49" charset="-122"/>
                      </a:rPr>
                      <a:t>变小，则</a:t>
                    </a:r>
                    <a:r>
                      <a:rPr lang="en-US" altLang="zh-CN" sz="2800" i="1">
                        <a:effectLst/>
                        <a:latin typeface="Times New Roman" panose="02020603050405020304" pitchFamily="18" charset="0"/>
                        <a:ea typeface="宋体" panose="02010600030101010101" pitchFamily="2" charset="-122"/>
                      </a:rPr>
                      <a:t>h</a:t>
                    </a:r>
                    <a:r>
                      <a:rPr lang="zh-CN" altLang="zh-CN" sz="2800">
                        <a:effectLst/>
                        <a:latin typeface="Times New Roman" panose="02020603050405020304" pitchFamily="18" charset="0"/>
                        <a:ea typeface="楷体" panose="02010609060101010101" pitchFamily="49" charset="-122"/>
                      </a:rPr>
                      <a:t>变小，则激光笔应上移。</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根据图像的斜率</a:t>
                    </a:r>
                    <a:r>
                      <a:rPr lang="en-US" altLang="zh-CN" sz="2800" i="1">
                        <a:effectLst/>
                        <a:latin typeface="Times New Roman" panose="02020603050405020304" pitchFamily="18" charset="0"/>
                        <a:ea typeface="宋体" panose="02010600030101010101" pitchFamily="2" charset="-122"/>
                      </a:rPr>
                      <a:t>k</a:t>
                    </a:r>
                    <a:r>
                      <a:rPr lang="zh-CN" altLang="zh-CN" sz="2800">
                        <a:effectLst/>
                        <a:latin typeface="Times New Roman" panose="02020603050405020304" pitchFamily="18" charset="0"/>
                        <a:ea typeface="楷体" panose="02010609060101010101" pitchFamily="49" charset="-122"/>
                      </a:rPr>
                      <a:t>求出当地重力加速度</a:t>
                    </a:r>
                    <a:r>
                      <a:rPr lang="en-US" altLang="zh-CN" sz="2800" i="1">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=4π</a:t>
                    </a:r>
                    <a:r>
                      <a:rPr lang="en-US" altLang="zh-CN" sz="2800" baseline="30000">
                        <a:effectLst/>
                        <a:latin typeface="Times New Roman" panose="02020603050405020304" pitchFamily="18" charset="0"/>
                        <a:ea typeface="宋体" panose="02010600030101010101" pitchFamily="2" charset="-122"/>
                      </a:rPr>
                      <a:t>2</a:t>
                    </a:r>
                    <a:r>
                      <a:rPr lang="en-US" altLang="zh-CN" sz="2800" i="1">
                        <a:effectLst/>
                        <a:latin typeface="Times New Roman" panose="02020603050405020304" pitchFamily="18" charset="0"/>
                        <a:ea typeface="宋体" panose="02010600030101010101" pitchFamily="2" charset="-122"/>
                      </a:rPr>
                      <a:t>k</a:t>
                    </a:r>
                    <a:r>
                      <a:rPr lang="zh-CN" altLang="zh-CN" sz="2800" smtClean="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1" name="矩形 20"/>
                  <p:cNvSpPr>
                    <a:spLocks noRot="1" noChangeAspect="1" noMove="1" noResize="1" noEditPoints="1" noAdjustHandles="1" noChangeArrowheads="1" noChangeShapeType="1" noTextEdit="1"/>
                  </p:cNvSpPr>
                  <p:nvPr/>
                </p:nvSpPr>
                <p:spPr>
                  <a:xfrm>
                    <a:off x="389206" y="1401713"/>
                    <a:ext cx="11412000" cy="4723922"/>
                  </a:xfrm>
                  <a:prstGeom prst="rect">
                    <a:avLst/>
                  </a:prstGeom>
                  <a:blipFill rotWithShape="0">
                    <a:blip r:embed="rId8"/>
                    <a:stretch>
                      <a:fillRect l="-1122" b="-1032"/>
                    </a:stretch>
                  </a:blipFill>
                </p:spPr>
                <p:txBody>
                  <a:bodyPr/>
                  <a:lstStyle/>
                  <a:p>
                    <a:r>
                      <a:rPr lang="zh-CN" altLang="en-US">
                        <a:noFill/>
                      </a:rPr>
                      <a:t> </a:t>
                    </a:r>
                  </a:p>
                </p:txBody>
              </p:sp>
            </mc:Fallback>
          </mc:AlternateContent>
          <p:grpSp>
            <p:nvGrpSpPr>
              <p:cNvPr id="22" name="组合 21"/>
              <p:cNvGrpSpPr/>
              <p:nvPr/>
            </p:nvGrpSpPr>
            <p:grpSpPr>
              <a:xfrm>
                <a:off x="0" y="916630"/>
                <a:ext cx="1439863" cy="424932"/>
                <a:chOff x="51643" y="755060"/>
                <a:chExt cx="1439863" cy="424932"/>
              </a:xfrm>
            </p:grpSpPr>
            <p:sp>
              <p:nvSpPr>
                <p:cNvPr id="23" name="矩形 2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4"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5" name="组合 65"/>
                <p:cNvGrpSpPr>
                  <a:grpSpLocks/>
                </p:cNvGrpSpPr>
                <p:nvPr/>
              </p:nvGrpSpPr>
              <p:grpSpPr bwMode="auto">
                <a:xfrm>
                  <a:off x="1224676" y="886173"/>
                  <a:ext cx="162478" cy="162211"/>
                  <a:chOff x="3104" y="165"/>
                  <a:chExt cx="276" cy="275"/>
                </a:xfrm>
              </p:grpSpPr>
              <p:cxnSp>
                <p:nvCxnSpPr>
                  <p:cNvPr id="26" name="直接连接符 2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9" name="image53.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7334" y="2781722"/>
              <a:ext cx="4042917" cy="2232248"/>
            </a:xfrm>
            <a:prstGeom prst="rect">
              <a:avLst/>
            </a:prstGeom>
            <a:noFill/>
            <a:ln>
              <a:noFill/>
            </a:ln>
          </p:spPr>
        </p:pic>
      </p:grpSp>
      <p:sp>
        <p:nvSpPr>
          <p:cNvPr id="19" name="圆角矩形 18">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26427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sp>
        <p:nvSpPr>
          <p:cNvPr id="3" name="矩形 2"/>
          <p:cNvSpPr/>
          <p:nvPr/>
        </p:nvSpPr>
        <p:spPr>
          <a:xfrm>
            <a:off x="334566" y="469330"/>
            <a:ext cx="11449272" cy="4616648"/>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5.</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2024·</a:t>
            </a:r>
            <a:r>
              <a:rPr lang="zh-CN" altLang="zh-CN" sz="2800">
                <a:latin typeface="Times New Roman" panose="02020603050405020304" pitchFamily="18" charset="0"/>
                <a:ea typeface="楷体" panose="02010609060101010101" pitchFamily="49" charset="-122"/>
              </a:rPr>
              <a:t>北京卷</a:t>
            </a:r>
            <a:r>
              <a:rPr lang="en-US" altLang="zh-CN" sz="2800">
                <a:latin typeface="Times New Roman" panose="02020603050405020304" pitchFamily="18" charset="0"/>
                <a:ea typeface="宋体" panose="02010600030101010101" pitchFamily="2" charset="-122"/>
              </a:rPr>
              <a:t>·18</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如图甲所示，让两个小球在斜槽末端碰撞来验证动量守恒定律。</a:t>
            </a:r>
            <a:endParaRPr lang="zh-CN" altLang="zh-CN" sz="105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关于本实验，下列做法正确的</a:t>
            </a:r>
            <a:r>
              <a:rPr lang="zh-CN" altLang="zh-CN" sz="2800" smtClean="0">
                <a:latin typeface="Times New Roman" panose="02020603050405020304" pitchFamily="18" charset="0"/>
                <a:ea typeface="宋体" panose="02010600030101010101" pitchFamily="2" charset="-122"/>
              </a:rPr>
              <a:t>是</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填选项前的字母</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05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实验前，调节装置，使斜槽末端水平</a:t>
            </a:r>
            <a:endParaRPr lang="zh-CN" altLang="zh-CN" sz="105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选用两个半径不同的小球进行实验</a:t>
            </a:r>
            <a:endParaRPr lang="zh-CN" altLang="zh-CN" sz="105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用质量大的小球碰撞质量小的小球</a:t>
            </a:r>
            <a:endParaRPr lang="zh-CN" altLang="zh-CN" sz="1050">
              <a:effectLst/>
              <a:latin typeface="Times New Roman" panose="02020603050405020304" pitchFamily="18" charset="0"/>
              <a:ea typeface="宋体" panose="02010600030101010101" pitchFamily="2" charset="-122"/>
            </a:endParaRPr>
          </a:p>
        </p:txBody>
      </p:sp>
      <p:sp>
        <p:nvSpPr>
          <p:cNvPr id="30" name="矩形 29"/>
          <p:cNvSpPr/>
          <p:nvPr/>
        </p:nvSpPr>
        <p:spPr>
          <a:xfrm>
            <a:off x="622598" y="2340149"/>
            <a:ext cx="936104" cy="738664"/>
          </a:xfrm>
          <a:prstGeom prst="rect">
            <a:avLst/>
          </a:prstGeom>
        </p:spPr>
        <p:txBody>
          <a:bodyPr wrap="square">
            <a:spAutoFit/>
          </a:bodyPr>
          <a:lstStyle/>
          <a:p>
            <a:pPr>
              <a:lnSpc>
                <a:spcPct val="150000"/>
              </a:lnSpc>
              <a:spcAft>
                <a:spcPts val="0"/>
              </a:spcAft>
              <a:tabLst>
                <a:tab pos="2790825" algn="l"/>
                <a:tab pos="4231005" algn="l"/>
              </a:tabLst>
            </a:pPr>
            <a:r>
              <a:rPr lang="en-US" altLang="zh-CN" sz="2800">
                <a:solidFill>
                  <a:srgbClr val="C00000"/>
                </a:solidFill>
                <a:latin typeface="Times New Roman" panose="02020603050405020304" pitchFamily="18" charset="0"/>
                <a:ea typeface="宋体" panose="02010600030101010101" pitchFamily="2" charset="-122"/>
              </a:rPr>
              <a:t>AC</a:t>
            </a:r>
            <a:endParaRPr lang="zh-CN" altLang="zh-CN" sz="2600">
              <a:solidFill>
                <a:srgbClr val="0070C0"/>
              </a:solidFill>
              <a:effectLst/>
              <a:latin typeface="Times New Roman" panose="02020603050405020304" pitchFamily="18" charset="0"/>
              <a:ea typeface="宋体" panose="02010600030101010101" pitchFamily="2" charset="-122"/>
            </a:endParaRPr>
          </a:p>
        </p:txBody>
      </p:sp>
      <p:pic>
        <p:nvPicPr>
          <p:cNvPr id="12" name="image54.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5366" y="2282093"/>
            <a:ext cx="3470236" cy="2285722"/>
          </a:xfrm>
          <a:prstGeom prst="rect">
            <a:avLst/>
          </a:prstGeom>
          <a:noFill/>
          <a:ln>
            <a:noFill/>
          </a:ln>
        </p:spPr>
      </p:pic>
      <p:sp>
        <p:nvSpPr>
          <p:cNvPr id="11" name="圆角矩形 10">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296617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grpSp>
        <p:nvGrpSpPr>
          <p:cNvPr id="11" name="组合 10"/>
          <p:cNvGrpSpPr/>
          <p:nvPr/>
        </p:nvGrpSpPr>
        <p:grpSpPr>
          <a:xfrm>
            <a:off x="0" y="837506"/>
            <a:ext cx="11801206" cy="3796397"/>
            <a:chOff x="0" y="916630"/>
            <a:chExt cx="11801206" cy="3796397"/>
          </a:xfrm>
        </p:grpSpPr>
        <p:sp>
          <p:nvSpPr>
            <p:cNvPr id="12" name="矩形 11"/>
            <p:cNvSpPr/>
            <p:nvPr/>
          </p:nvSpPr>
          <p:spPr>
            <a:xfrm>
              <a:off x="389206" y="1470857"/>
              <a:ext cx="11412000" cy="3242170"/>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实验中若使小球碰撞前后的水平位移与其碰撞前后速度成正比，需要确保小球做平抛运动，即实验前，调节装置，使斜槽末端水平，故</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rPr>
                <a:t>正确；</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为使两小球发生的碰撞为对心正碰，两小球半径需相同，故</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rPr>
                <a:t>错误；</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为使碰后入射小球与被碰小球同时飞出，需要用质量大的小球碰撞质量小的小球，故</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rPr>
                <a:t>正确。</a:t>
              </a:r>
              <a:endParaRPr lang="zh-CN" altLang="zh-CN" sz="1100">
                <a:effectLst/>
                <a:latin typeface="Times New Roman" panose="02020603050405020304" pitchFamily="18" charset="0"/>
                <a:ea typeface="宋体" panose="02010600030101010101" pitchFamily="2" charset="-122"/>
              </a:endParaRPr>
            </a:p>
          </p:txBody>
        </p:sp>
        <p:grpSp>
          <p:nvGrpSpPr>
            <p:cNvPr id="13" name="组合 12"/>
            <p:cNvGrpSpPr/>
            <p:nvPr/>
          </p:nvGrpSpPr>
          <p:grpSpPr>
            <a:xfrm>
              <a:off x="0" y="91663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43687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sp>
        <p:nvSpPr>
          <p:cNvPr id="3" name="矩形 2"/>
          <p:cNvSpPr/>
          <p:nvPr/>
        </p:nvSpPr>
        <p:spPr>
          <a:xfrm>
            <a:off x="334566" y="170939"/>
            <a:ext cx="11449272" cy="2099742"/>
          </a:xfrm>
          <a:prstGeom prst="rect">
            <a:avLst/>
          </a:prstGeom>
        </p:spPr>
        <p:txBody>
          <a:bodyPr wrap="square">
            <a:spAutoFit/>
          </a:bodyPr>
          <a:lstStyle/>
          <a:p>
            <a:pPr>
              <a:lnSpc>
                <a:spcPct val="140000"/>
              </a:lnSpc>
              <a:spcAft>
                <a:spcPts val="0"/>
              </a:spcAft>
              <a:tabLst>
                <a:tab pos="2340610" algn="l"/>
                <a:tab pos="2790825" algn="l"/>
                <a:tab pos="4231005" algn="l"/>
              </a:tabLst>
            </a:pPr>
            <a:r>
              <a:rPr lang="en-US" altLang="zh-CN">
                <a:latin typeface="Times New Roman" panose="02020603050405020304" pitchFamily="18" charset="0"/>
                <a:ea typeface="宋体" panose="02010600030101010101" pitchFamily="2" charset="-122"/>
              </a:rPr>
              <a:t>(2)</a:t>
            </a:r>
            <a:r>
              <a:rPr lang="zh-CN" altLang="zh-CN">
                <a:latin typeface="Times New Roman" panose="02020603050405020304" pitchFamily="18" charset="0"/>
                <a:ea typeface="宋体" panose="02010600030101010101" pitchFamily="2" charset="-122"/>
              </a:rPr>
              <a:t>图甲中</a:t>
            </a:r>
            <a:r>
              <a:rPr lang="en-US" altLang="zh-CN" i="1">
                <a:latin typeface="Times New Roman" panose="02020603050405020304" pitchFamily="18" charset="0"/>
                <a:ea typeface="宋体" panose="02010600030101010101" pitchFamily="2" charset="-122"/>
              </a:rPr>
              <a:t>O</a:t>
            </a:r>
            <a:r>
              <a:rPr lang="zh-CN" altLang="zh-CN">
                <a:latin typeface="Times New Roman" panose="02020603050405020304" pitchFamily="18" charset="0"/>
                <a:ea typeface="宋体" panose="02010600030101010101" pitchFamily="2" charset="-122"/>
              </a:rPr>
              <a:t>点是小球抛出点在地面上的垂直投影，首先，将质量为</a:t>
            </a:r>
            <a:r>
              <a:rPr lang="en-US" altLang="zh-CN" i="1">
                <a:latin typeface="Times New Roman" panose="02020603050405020304" pitchFamily="18" charset="0"/>
                <a:ea typeface="宋体" panose="02010600030101010101" pitchFamily="2" charset="-122"/>
              </a:rPr>
              <a:t>m</a:t>
            </a:r>
            <a:r>
              <a:rPr lang="en-US" altLang="zh-CN" baseline="-25000">
                <a:latin typeface="Times New Roman" panose="02020603050405020304" pitchFamily="18" charset="0"/>
                <a:ea typeface="宋体" panose="02010600030101010101" pitchFamily="2" charset="-122"/>
              </a:rPr>
              <a:t>1</a:t>
            </a:r>
            <a:r>
              <a:rPr lang="zh-CN" altLang="zh-CN">
                <a:latin typeface="Times New Roman" panose="02020603050405020304" pitchFamily="18" charset="0"/>
                <a:ea typeface="宋体" panose="02010600030101010101" pitchFamily="2" charset="-122"/>
              </a:rPr>
              <a:t>的小球从斜槽上的</a:t>
            </a:r>
            <a:r>
              <a:rPr lang="en-US" altLang="zh-CN" i="1">
                <a:latin typeface="Times New Roman" panose="02020603050405020304" pitchFamily="18" charset="0"/>
                <a:ea typeface="宋体" panose="02010600030101010101" pitchFamily="2" charset="-122"/>
              </a:rPr>
              <a:t>S</a:t>
            </a:r>
            <a:r>
              <a:rPr lang="zh-CN" altLang="zh-CN">
                <a:latin typeface="Times New Roman" panose="02020603050405020304" pitchFamily="18" charset="0"/>
                <a:ea typeface="宋体" panose="02010600030101010101" pitchFamily="2" charset="-122"/>
              </a:rPr>
              <a:t>位置由静止释放，小球落到复写纸上，重复多次。然后，把质量为</a:t>
            </a:r>
            <a:r>
              <a:rPr lang="en-US" altLang="zh-CN" i="1">
                <a:latin typeface="Times New Roman" panose="02020603050405020304" pitchFamily="18" charset="0"/>
                <a:ea typeface="宋体" panose="02010600030101010101" pitchFamily="2" charset="-122"/>
              </a:rPr>
              <a:t>m</a:t>
            </a:r>
            <a:r>
              <a:rPr lang="en-US" altLang="zh-CN" baseline="-25000">
                <a:latin typeface="Times New Roman" panose="02020603050405020304" pitchFamily="18" charset="0"/>
                <a:ea typeface="宋体" panose="02010600030101010101" pitchFamily="2" charset="-122"/>
              </a:rPr>
              <a:t>2</a:t>
            </a:r>
            <a:r>
              <a:rPr lang="zh-CN" altLang="zh-CN">
                <a:latin typeface="Times New Roman" panose="02020603050405020304" pitchFamily="18" charset="0"/>
                <a:ea typeface="宋体" panose="02010600030101010101" pitchFamily="2" charset="-122"/>
              </a:rPr>
              <a:t>的被碰小球置于斜槽末端，再将质量为</a:t>
            </a:r>
            <a:r>
              <a:rPr lang="en-US" altLang="zh-CN" i="1">
                <a:latin typeface="Times New Roman" panose="02020603050405020304" pitchFamily="18" charset="0"/>
                <a:ea typeface="宋体" panose="02010600030101010101" pitchFamily="2" charset="-122"/>
              </a:rPr>
              <a:t>m</a:t>
            </a:r>
            <a:r>
              <a:rPr lang="en-US" altLang="zh-CN" baseline="-25000">
                <a:latin typeface="Times New Roman" panose="02020603050405020304" pitchFamily="18" charset="0"/>
                <a:ea typeface="宋体" panose="02010600030101010101" pitchFamily="2" charset="-122"/>
              </a:rPr>
              <a:t>1</a:t>
            </a:r>
            <a:r>
              <a:rPr lang="zh-CN" altLang="zh-CN">
                <a:latin typeface="Times New Roman" panose="02020603050405020304" pitchFamily="18" charset="0"/>
                <a:ea typeface="宋体" panose="02010600030101010101" pitchFamily="2" charset="-122"/>
              </a:rPr>
              <a:t>的小球从</a:t>
            </a:r>
            <a:r>
              <a:rPr lang="en-US" altLang="zh-CN" i="1">
                <a:latin typeface="Times New Roman" panose="02020603050405020304" pitchFamily="18" charset="0"/>
                <a:ea typeface="宋体" panose="02010600030101010101" pitchFamily="2" charset="-122"/>
              </a:rPr>
              <a:t>S</a:t>
            </a:r>
            <a:r>
              <a:rPr lang="zh-CN" altLang="zh-CN">
                <a:latin typeface="Times New Roman" panose="02020603050405020304" pitchFamily="18" charset="0"/>
                <a:ea typeface="宋体" panose="02010600030101010101" pitchFamily="2" charset="-122"/>
              </a:rPr>
              <a:t>位置由静止释放，两球相碰，重复多次。分别确定平均落点，记为</a:t>
            </a:r>
            <a:r>
              <a:rPr lang="en-US" altLang="zh-CN" i="1">
                <a:latin typeface="Times New Roman" panose="02020603050405020304" pitchFamily="18" charset="0"/>
                <a:ea typeface="宋体" panose="02010600030101010101" pitchFamily="2" charset="-122"/>
              </a:rPr>
              <a:t>M</a:t>
            </a:r>
            <a:r>
              <a:rPr lang="zh-CN"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N</a:t>
            </a:r>
            <a:r>
              <a:rPr lang="zh-CN" altLang="zh-CN">
                <a:latin typeface="Times New Roman" panose="02020603050405020304" pitchFamily="18" charset="0"/>
                <a:ea typeface="宋体" panose="02010600030101010101" pitchFamily="2" charset="-122"/>
              </a:rPr>
              <a:t>和</a:t>
            </a:r>
            <a:r>
              <a:rPr lang="en-US" altLang="zh-CN" i="1">
                <a:latin typeface="Times New Roman" panose="02020603050405020304" pitchFamily="18" charset="0"/>
                <a:ea typeface="宋体" panose="02010600030101010101" pitchFamily="2" charset="-122"/>
              </a:rPr>
              <a:t>P</a:t>
            </a:r>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P</a:t>
            </a:r>
            <a:r>
              <a:rPr lang="zh-CN" altLang="zh-CN">
                <a:latin typeface="Times New Roman" panose="02020603050405020304" pitchFamily="18" charset="0"/>
                <a:ea typeface="宋体" panose="02010600030101010101" pitchFamily="2" charset="-122"/>
              </a:rPr>
              <a:t>为</a:t>
            </a:r>
            <a:r>
              <a:rPr lang="en-US" altLang="zh-CN" i="1">
                <a:latin typeface="Times New Roman" panose="02020603050405020304" pitchFamily="18" charset="0"/>
                <a:ea typeface="宋体" panose="02010600030101010101" pitchFamily="2" charset="-122"/>
              </a:rPr>
              <a:t>m</a:t>
            </a:r>
            <a:r>
              <a:rPr lang="en-US" altLang="zh-CN" baseline="-25000">
                <a:latin typeface="Times New Roman" panose="02020603050405020304" pitchFamily="18" charset="0"/>
                <a:ea typeface="宋体" panose="02010600030101010101" pitchFamily="2" charset="-122"/>
              </a:rPr>
              <a:t>1</a:t>
            </a:r>
            <a:r>
              <a:rPr lang="zh-CN" altLang="zh-CN">
                <a:latin typeface="Times New Roman" panose="02020603050405020304" pitchFamily="18" charset="0"/>
                <a:ea typeface="宋体" panose="02010600030101010101" pitchFamily="2" charset="-122"/>
              </a:rPr>
              <a:t>单独滑落时的平均落点</a:t>
            </a:r>
            <a:r>
              <a:rPr lang="en-US" altLang="zh-CN">
                <a:latin typeface="Times New Roman" panose="02020603050405020304" pitchFamily="18" charset="0"/>
                <a:ea typeface="宋体" panose="02010600030101010101" pitchFamily="2" charset="-122"/>
              </a:rPr>
              <a:t>)</a:t>
            </a:r>
            <a:r>
              <a:rPr lang="zh-CN" altLang="zh-CN">
                <a:latin typeface="Times New Roman" panose="02020603050405020304" pitchFamily="18" charset="0"/>
                <a:ea typeface="宋体" panose="02010600030101010101" pitchFamily="2" charset="-122"/>
              </a:rPr>
              <a:t>。</a:t>
            </a:r>
            <a:endParaRPr lang="zh-CN" altLang="zh-CN">
              <a:effectLst/>
              <a:latin typeface="Times New Roman" panose="02020603050405020304" pitchFamily="18" charset="0"/>
              <a:ea typeface="宋体" panose="02010600030101010101" pitchFamily="2" charset="-122"/>
            </a:endParaRPr>
          </a:p>
        </p:txBody>
      </p:sp>
      <p:pic>
        <p:nvPicPr>
          <p:cNvPr id="13" name="image54.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8792" y="2856135"/>
            <a:ext cx="3470236" cy="2285722"/>
          </a:xfrm>
          <a:prstGeom prst="rect">
            <a:avLst/>
          </a:prstGeom>
          <a:noFill/>
          <a:ln>
            <a:noFill/>
          </a:ln>
        </p:spPr>
      </p:pic>
      <p:sp>
        <p:nvSpPr>
          <p:cNvPr id="14" name="矩形 13"/>
          <p:cNvSpPr/>
          <p:nvPr/>
        </p:nvSpPr>
        <p:spPr>
          <a:xfrm>
            <a:off x="334566" y="2311574"/>
            <a:ext cx="7040456" cy="3194721"/>
          </a:xfrm>
          <a:prstGeom prst="rect">
            <a:avLst/>
          </a:prstGeom>
        </p:spPr>
        <p:txBody>
          <a:bodyPr wrap="square">
            <a:spAutoFit/>
          </a:bodyPr>
          <a:lstStyle/>
          <a:p>
            <a:pPr>
              <a:lnSpc>
                <a:spcPct val="140000"/>
              </a:lnSpc>
              <a:spcAft>
                <a:spcPts val="0"/>
              </a:spcAft>
              <a:tabLst>
                <a:tab pos="2340610" algn="l"/>
                <a:tab pos="2790825" algn="l"/>
                <a:tab pos="4231005" algn="l"/>
              </a:tabLst>
            </a:pPr>
            <a:r>
              <a:rPr lang="en-US" altLang="zh-CN">
                <a:latin typeface="Times New Roman" panose="02020603050405020304" pitchFamily="18" charset="0"/>
                <a:ea typeface="宋体" panose="02010600030101010101" pitchFamily="2" charset="-122"/>
              </a:rPr>
              <a:t>a.</a:t>
            </a:r>
            <a:r>
              <a:rPr lang="zh-CN" altLang="zh-CN">
                <a:latin typeface="Times New Roman" panose="02020603050405020304" pitchFamily="18" charset="0"/>
                <a:ea typeface="宋体" panose="02010600030101010101" pitchFamily="2" charset="-122"/>
              </a:rPr>
              <a:t>图乙为实验的落点记录，简要说明如何确定平均</a:t>
            </a:r>
            <a:r>
              <a:rPr lang="zh-CN" altLang="zh-CN" smtClean="0">
                <a:latin typeface="Times New Roman" panose="02020603050405020304" pitchFamily="18" charset="0"/>
                <a:ea typeface="宋体" panose="02010600030101010101" pitchFamily="2" charset="-122"/>
              </a:rPr>
              <a:t>落点</a:t>
            </a:r>
            <a:r>
              <a:rPr lang="en-US" altLang="zh-CN" smtClean="0">
                <a:latin typeface="Times New Roman" panose="02020603050405020304" pitchFamily="18" charset="0"/>
                <a:ea typeface="宋体" panose="02010600030101010101" pitchFamily="2" charset="-122"/>
              </a:rPr>
              <a:t>______________________________________</a:t>
            </a:r>
          </a:p>
          <a:p>
            <a:pPr>
              <a:lnSpc>
                <a:spcPct val="140000"/>
              </a:lnSpc>
              <a:spcAft>
                <a:spcPts val="0"/>
              </a:spcAft>
              <a:tabLst>
                <a:tab pos="2340610" algn="l"/>
                <a:tab pos="2790825" algn="l"/>
                <a:tab pos="4231005" algn="l"/>
              </a:tabLst>
            </a:pPr>
            <a:r>
              <a:rPr lang="en-US" altLang="zh-CN" smtClean="0">
                <a:latin typeface="Times New Roman" panose="02020603050405020304" pitchFamily="18" charset="0"/>
                <a:ea typeface="宋体" panose="02010600030101010101" pitchFamily="2" charset="-122"/>
              </a:rPr>
              <a:t>_______________________________________</a:t>
            </a:r>
            <a:r>
              <a:rPr lang="zh-CN" altLang="zh-CN" smtClean="0">
                <a:latin typeface="Times New Roman" panose="02020603050405020304" pitchFamily="18" charset="0"/>
                <a:ea typeface="宋体" panose="02010600030101010101" pitchFamily="2" charset="-122"/>
              </a:rPr>
              <a:t>；</a:t>
            </a:r>
            <a:r>
              <a:rPr lang="en-US" altLang="zh-CN">
                <a:latin typeface="Times New Roman" panose="02020603050405020304" pitchFamily="18" charset="0"/>
                <a:ea typeface="宋体" panose="02010600030101010101" pitchFamily="2" charset="-122"/>
              </a:rPr>
              <a:t> </a:t>
            </a:r>
            <a:endParaRPr lang="zh-CN" altLang="zh-CN">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en-US" altLang="zh-CN">
                <a:latin typeface="Times New Roman" panose="02020603050405020304" pitchFamily="18" charset="0"/>
                <a:ea typeface="宋体" panose="02010600030101010101" pitchFamily="2" charset="-122"/>
              </a:rPr>
              <a:t>b.</a:t>
            </a:r>
            <a:r>
              <a:rPr lang="zh-CN" altLang="zh-CN">
                <a:latin typeface="Times New Roman" panose="02020603050405020304" pitchFamily="18" charset="0"/>
                <a:ea typeface="宋体" panose="02010600030101010101" pitchFamily="2" charset="-122"/>
              </a:rPr>
              <a:t>分别测出</a:t>
            </a:r>
            <a:r>
              <a:rPr lang="en-US" altLang="zh-CN" i="1">
                <a:latin typeface="Times New Roman" panose="02020603050405020304" pitchFamily="18" charset="0"/>
                <a:ea typeface="宋体" panose="02010600030101010101" pitchFamily="2" charset="-122"/>
              </a:rPr>
              <a:t>O</a:t>
            </a:r>
            <a:r>
              <a:rPr lang="zh-CN" altLang="zh-CN">
                <a:latin typeface="Times New Roman" panose="02020603050405020304" pitchFamily="18" charset="0"/>
                <a:ea typeface="宋体" panose="02010600030101010101" pitchFamily="2" charset="-122"/>
              </a:rPr>
              <a:t>点到平均落点的距离，记为</a:t>
            </a:r>
            <a:r>
              <a:rPr lang="en-US" altLang="zh-CN" i="1">
                <a:latin typeface="Times New Roman" panose="02020603050405020304" pitchFamily="18" charset="0"/>
                <a:ea typeface="宋体" panose="02010600030101010101" pitchFamily="2" charset="-122"/>
              </a:rPr>
              <a:t>OP</a:t>
            </a:r>
            <a:r>
              <a:rPr lang="zh-CN"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OM</a:t>
            </a:r>
            <a:r>
              <a:rPr lang="zh-CN" altLang="zh-CN">
                <a:latin typeface="Times New Roman" panose="02020603050405020304" pitchFamily="18" charset="0"/>
                <a:ea typeface="宋体" panose="02010600030101010101" pitchFamily="2" charset="-122"/>
              </a:rPr>
              <a:t>和</a:t>
            </a:r>
            <a:r>
              <a:rPr lang="en-US" altLang="zh-CN" i="1">
                <a:latin typeface="Times New Roman" panose="02020603050405020304" pitchFamily="18" charset="0"/>
                <a:ea typeface="宋体" panose="02010600030101010101" pitchFamily="2" charset="-122"/>
              </a:rPr>
              <a:t>ON</a:t>
            </a:r>
            <a:r>
              <a:rPr lang="zh-CN" altLang="zh-CN">
                <a:latin typeface="Times New Roman" panose="02020603050405020304" pitchFamily="18" charset="0"/>
                <a:ea typeface="宋体" panose="02010600030101010101" pitchFamily="2" charset="-122"/>
              </a:rPr>
              <a:t>。在误差允许范围内，若</a:t>
            </a:r>
            <a:r>
              <a:rPr lang="zh-CN" altLang="zh-CN" smtClean="0">
                <a:latin typeface="Times New Roman" panose="02020603050405020304" pitchFamily="18" charset="0"/>
                <a:ea typeface="宋体" panose="02010600030101010101" pitchFamily="2" charset="-122"/>
              </a:rPr>
              <a:t>关系式</a:t>
            </a:r>
            <a:r>
              <a:rPr lang="en-US" altLang="zh-CN" smtClean="0">
                <a:latin typeface="Times New Roman" panose="02020603050405020304" pitchFamily="18" charset="0"/>
                <a:ea typeface="宋体" panose="02010600030101010101" pitchFamily="2" charset="-122"/>
              </a:rPr>
              <a:t>______________</a:t>
            </a:r>
          </a:p>
          <a:p>
            <a:pPr>
              <a:lnSpc>
                <a:spcPct val="140000"/>
              </a:lnSpc>
              <a:spcAft>
                <a:spcPts val="0"/>
              </a:spcAft>
              <a:tabLst>
                <a:tab pos="2340610" algn="l"/>
                <a:tab pos="2790825" algn="l"/>
                <a:tab pos="4231005" algn="l"/>
              </a:tabLst>
            </a:pPr>
            <a:r>
              <a:rPr lang="en-US" altLang="zh-CN" smtClean="0">
                <a:latin typeface="Times New Roman" panose="02020603050405020304" pitchFamily="18" charset="0"/>
                <a:ea typeface="宋体" panose="02010600030101010101" pitchFamily="2" charset="-122"/>
              </a:rPr>
              <a:t>______</a:t>
            </a:r>
            <a:r>
              <a:rPr lang="en-US" altLang="zh-CN">
                <a:latin typeface="Times New Roman" panose="02020603050405020304" pitchFamily="18" charset="0"/>
                <a:ea typeface="宋体" panose="02010600030101010101" pitchFamily="2" charset="-122"/>
              </a:rPr>
              <a:t>_</a:t>
            </a:r>
            <a:r>
              <a:rPr lang="zh-CN" altLang="zh-CN" smtClean="0">
                <a:latin typeface="Times New Roman" panose="02020603050405020304" pitchFamily="18" charset="0"/>
                <a:ea typeface="宋体" panose="02010600030101010101" pitchFamily="2" charset="-122"/>
              </a:rPr>
              <a:t>成立</a:t>
            </a:r>
            <a:r>
              <a:rPr lang="zh-CN" altLang="zh-CN">
                <a:latin typeface="Times New Roman" panose="02020603050405020304" pitchFamily="18" charset="0"/>
                <a:ea typeface="宋体" panose="02010600030101010101" pitchFamily="2" charset="-122"/>
              </a:rPr>
              <a:t>，即可验证碰撞前后动量守恒。</a:t>
            </a:r>
            <a:r>
              <a:rPr lang="en-US" altLang="zh-CN">
                <a:latin typeface="Times New Roman" panose="02020603050405020304" pitchFamily="18" charset="0"/>
                <a:ea typeface="宋体" panose="02010600030101010101" pitchFamily="2" charset="-122"/>
              </a:rPr>
              <a:t> </a:t>
            </a:r>
            <a:endParaRPr lang="zh-CN" altLang="zh-CN">
              <a:effectLst/>
              <a:latin typeface="Times New Roman" panose="02020603050405020304" pitchFamily="18" charset="0"/>
              <a:ea typeface="宋体" panose="02010600030101010101" pitchFamily="2" charset="-122"/>
            </a:endParaRPr>
          </a:p>
        </p:txBody>
      </p:sp>
      <p:pic>
        <p:nvPicPr>
          <p:cNvPr id="11" name="image55.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9242" y="5310945"/>
            <a:ext cx="3630580" cy="999169"/>
          </a:xfrm>
          <a:prstGeom prst="rect">
            <a:avLst/>
          </a:prstGeom>
          <a:noFill/>
          <a:ln>
            <a:noFill/>
          </a:ln>
        </p:spPr>
      </p:pic>
      <p:sp>
        <p:nvSpPr>
          <p:cNvPr id="4" name="矩形 3"/>
          <p:cNvSpPr/>
          <p:nvPr/>
        </p:nvSpPr>
        <p:spPr>
          <a:xfrm>
            <a:off x="334566" y="2762096"/>
            <a:ext cx="6624736" cy="1200329"/>
          </a:xfrm>
          <a:prstGeom prst="rect">
            <a:avLst/>
          </a:prstGeom>
        </p:spPr>
        <p:txBody>
          <a:bodyPr wrap="square">
            <a:spAutoFit/>
          </a:bodyPr>
          <a:lstStyle/>
          <a:p>
            <a:pPr>
              <a:lnSpc>
                <a:spcPct val="150000"/>
              </a:lnSpc>
            </a:pPr>
            <a:r>
              <a:rPr lang="en-US" altLang="zh-CN"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用</a:t>
            </a:r>
            <a:r>
              <a:rPr lang="zh-CN" altLang="zh-CN">
                <a:solidFill>
                  <a:srgbClr val="C00000"/>
                </a:solidFill>
                <a:latin typeface="Times New Roman" panose="02020603050405020304" pitchFamily="18" charset="0"/>
                <a:ea typeface="宋体" panose="02010600030101010101" pitchFamily="2" charset="-122"/>
                <a:cs typeface="Times New Roman" panose="02020603050405020304" pitchFamily="18" charset="0"/>
              </a:rPr>
              <a:t>圆规画圆，尽可能用最小的圆把各个落点圈住，这个圆的圆心位置代表平均落点</a:t>
            </a:r>
            <a:endParaRPr lang="zh-CN" altLang="en-US"/>
          </a:p>
        </p:txBody>
      </p:sp>
      <p:sp>
        <p:nvSpPr>
          <p:cNvPr id="16" name="矩形 15"/>
          <p:cNvSpPr/>
          <p:nvPr/>
        </p:nvSpPr>
        <p:spPr>
          <a:xfrm>
            <a:off x="5198472" y="4224713"/>
            <a:ext cx="2880320" cy="579582"/>
          </a:xfrm>
          <a:prstGeom prst="rect">
            <a:avLst/>
          </a:prstGeom>
        </p:spPr>
        <p:txBody>
          <a:bodyPr wrap="square">
            <a:spAutoFit/>
          </a:bodyPr>
          <a:lstStyle/>
          <a:p>
            <a:pPr>
              <a:lnSpc>
                <a:spcPct val="150000"/>
              </a:lnSpc>
            </a:pPr>
            <a:r>
              <a:rPr lang="en-US" altLang="zh-CN" i="1">
                <a:solidFill>
                  <a:srgbClr val="C00000"/>
                </a:solidFill>
                <a:latin typeface="Times New Roman" panose="02020603050405020304" pitchFamily="18" charset="0"/>
                <a:ea typeface="宋体" panose="02010600030101010101" pitchFamily="2" charset="-122"/>
              </a:rPr>
              <a:t>m</a:t>
            </a:r>
            <a:r>
              <a:rPr lang="en-US" altLang="zh-CN" baseline="-25000">
                <a:solidFill>
                  <a:srgbClr val="C00000"/>
                </a:solidFill>
                <a:latin typeface="Times New Roman" panose="02020603050405020304" pitchFamily="18" charset="0"/>
                <a:ea typeface="宋体" panose="02010600030101010101" pitchFamily="2" charset="-122"/>
              </a:rPr>
              <a:t>1</a:t>
            </a:r>
            <a:r>
              <a:rPr lang="en-US" altLang="zh-CN" i="1">
                <a:solidFill>
                  <a:srgbClr val="C00000"/>
                </a:solidFill>
                <a:latin typeface="Times New Roman" panose="02020603050405020304" pitchFamily="18" charset="0"/>
                <a:ea typeface="宋体" panose="02010600030101010101" pitchFamily="2" charset="-122"/>
              </a:rPr>
              <a:t>OP</a:t>
            </a:r>
            <a:r>
              <a:rPr lang="en-US" altLang="zh-CN">
                <a:solidFill>
                  <a:srgbClr val="C00000"/>
                </a:solidFill>
                <a:latin typeface="Times New Roman" panose="02020603050405020304" pitchFamily="18" charset="0"/>
                <a:ea typeface="宋体" panose="02010600030101010101" pitchFamily="2" charset="-122"/>
              </a:rPr>
              <a:t>=</a:t>
            </a:r>
            <a:r>
              <a:rPr lang="en-US" altLang="zh-CN" i="1">
                <a:solidFill>
                  <a:srgbClr val="C00000"/>
                </a:solidFill>
                <a:latin typeface="Times New Roman" panose="02020603050405020304" pitchFamily="18" charset="0"/>
                <a:ea typeface="宋体" panose="02010600030101010101" pitchFamily="2" charset="-122"/>
              </a:rPr>
              <a:t>m</a:t>
            </a:r>
            <a:r>
              <a:rPr lang="en-US" altLang="zh-CN" baseline="-25000">
                <a:solidFill>
                  <a:srgbClr val="C00000"/>
                </a:solidFill>
                <a:latin typeface="Times New Roman" panose="02020603050405020304" pitchFamily="18" charset="0"/>
                <a:ea typeface="宋体" panose="02010600030101010101" pitchFamily="2" charset="-122"/>
              </a:rPr>
              <a:t>1</a:t>
            </a:r>
            <a:r>
              <a:rPr lang="en-US" altLang="zh-CN" i="1">
                <a:solidFill>
                  <a:srgbClr val="C00000"/>
                </a:solidFill>
                <a:latin typeface="Times New Roman" panose="02020603050405020304" pitchFamily="18" charset="0"/>
                <a:ea typeface="宋体" panose="02010600030101010101" pitchFamily="2" charset="-122"/>
              </a:rPr>
              <a:t>OM</a:t>
            </a:r>
            <a:r>
              <a:rPr lang="en-US" altLang="zh-CN" smtClean="0">
                <a:solidFill>
                  <a:srgbClr val="C00000"/>
                </a:solidFill>
                <a:latin typeface="Times New Roman" panose="02020603050405020304" pitchFamily="18" charset="0"/>
                <a:ea typeface="宋体" panose="02010600030101010101" pitchFamily="2" charset="-122"/>
              </a:rPr>
              <a:t>+</a:t>
            </a:r>
            <a:endParaRPr lang="zh-CN" altLang="en-US"/>
          </a:p>
        </p:txBody>
      </p:sp>
      <p:sp>
        <p:nvSpPr>
          <p:cNvPr id="17" name="矩形 16"/>
          <p:cNvSpPr/>
          <p:nvPr/>
        </p:nvSpPr>
        <p:spPr>
          <a:xfrm>
            <a:off x="469624" y="4768929"/>
            <a:ext cx="2880320" cy="579582"/>
          </a:xfrm>
          <a:prstGeom prst="rect">
            <a:avLst/>
          </a:prstGeom>
        </p:spPr>
        <p:txBody>
          <a:bodyPr wrap="square">
            <a:spAutoFit/>
          </a:bodyPr>
          <a:lstStyle/>
          <a:p>
            <a:pPr>
              <a:lnSpc>
                <a:spcPct val="150000"/>
              </a:lnSpc>
            </a:pPr>
            <a:r>
              <a:rPr lang="en-US" altLang="zh-CN" i="1">
                <a:solidFill>
                  <a:srgbClr val="C00000"/>
                </a:solidFill>
                <a:latin typeface="Times New Roman" panose="02020603050405020304" pitchFamily="18" charset="0"/>
                <a:ea typeface="宋体" panose="02010600030101010101" pitchFamily="2" charset="-122"/>
              </a:rPr>
              <a:t>m</a:t>
            </a:r>
            <a:r>
              <a:rPr lang="en-US" altLang="zh-CN" baseline="-25000">
                <a:solidFill>
                  <a:srgbClr val="C00000"/>
                </a:solidFill>
                <a:latin typeface="Times New Roman" panose="02020603050405020304" pitchFamily="18" charset="0"/>
                <a:ea typeface="宋体" panose="02010600030101010101" pitchFamily="2" charset="-122"/>
              </a:rPr>
              <a:t>2</a:t>
            </a:r>
            <a:r>
              <a:rPr lang="en-US" altLang="zh-CN" i="1">
                <a:solidFill>
                  <a:srgbClr val="C00000"/>
                </a:solidFill>
                <a:latin typeface="Times New Roman" panose="02020603050405020304" pitchFamily="18" charset="0"/>
                <a:ea typeface="宋体" panose="02010600030101010101" pitchFamily="2" charset="-122"/>
              </a:rPr>
              <a:t>ON</a:t>
            </a:r>
            <a:endParaRPr lang="zh-CN" altLang="en-US"/>
          </a:p>
        </p:txBody>
      </p:sp>
      <p:sp>
        <p:nvSpPr>
          <p:cNvPr id="15" name="圆角矩形 14">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91277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grpSp>
        <p:nvGrpSpPr>
          <p:cNvPr id="11" name="组合 10"/>
          <p:cNvGrpSpPr/>
          <p:nvPr/>
        </p:nvGrpSpPr>
        <p:grpSpPr>
          <a:xfrm>
            <a:off x="0" y="693490"/>
            <a:ext cx="11801206" cy="4790771"/>
            <a:chOff x="0" y="916630"/>
            <a:chExt cx="11801206" cy="4790771"/>
          </a:xfrm>
        </p:grpSpPr>
        <mc:AlternateContent xmlns:mc="http://schemas.openxmlformats.org/markup-compatibility/2006" xmlns:a14="http://schemas.microsoft.com/office/drawing/2010/main">
          <mc:Choice Requires="a14">
            <p:sp>
              <p:nvSpPr>
                <p:cNvPr id="12" name="矩形 11"/>
                <p:cNvSpPr/>
                <p:nvPr/>
              </p:nvSpPr>
              <p:spPr>
                <a:xfrm>
                  <a:off x="389206" y="1470857"/>
                  <a:ext cx="11412000" cy="4236544"/>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用圆规画圆，尽可能用最小的圆把各个落点圈住，这个圆的圆心位置代表平均落点。</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碰撞前后小球均做平抛运动，由</a:t>
                  </a:r>
                  <a:r>
                    <a:rPr lang="en-US" altLang="zh-CN" sz="2800" i="1">
                      <a:effectLst/>
                      <a:latin typeface="Times New Roman" panose="02020603050405020304" pitchFamily="18" charset="0"/>
                      <a:ea typeface="宋体" panose="02010600030101010101" pitchFamily="2" charset="-122"/>
                    </a:rPr>
                    <a:t>h</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gt</a:t>
                  </a:r>
                  <a:r>
                    <a:rPr lang="en-US" altLang="zh-CN" sz="2800" baseline="30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可知，小球的运动时间相同，所以水平位移与平抛初速度成正比，</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所以若</a:t>
                  </a:r>
                  <a:r>
                    <a:rPr lang="en-US" altLang="zh-CN" sz="2800" i="1">
                      <a:effectLst/>
                      <a:latin typeface="Times New Roman" panose="02020603050405020304" pitchFamily="18" charset="0"/>
                      <a:ea typeface="宋体" panose="02010600030101010101" pitchFamily="2" charset="-122"/>
                    </a:rPr>
                    <a:t>m</a:t>
                  </a:r>
                  <a:r>
                    <a:rPr lang="en-US" altLang="zh-CN" sz="2800" baseline="-25000">
                      <a:effectLst/>
                      <a:latin typeface="Times New Roman" panose="02020603050405020304" pitchFamily="18" charset="0"/>
                      <a:ea typeface="宋体" panose="02010600030101010101" pitchFamily="2" charset="-122"/>
                    </a:rPr>
                    <a:t>1</a:t>
                  </a:r>
                  <a:r>
                    <a:rPr lang="en-US" altLang="zh-CN" sz="2800" i="1">
                      <a:effectLst/>
                      <a:latin typeface="Times New Roman" panose="02020603050405020304" pitchFamily="18" charset="0"/>
                      <a:ea typeface="宋体" panose="02010600030101010101" pitchFamily="2" charset="-122"/>
                    </a:rPr>
                    <a:t>OP</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a:t>
                  </a:r>
                  <a:r>
                    <a:rPr lang="en-US" altLang="zh-CN" sz="2800" baseline="-25000">
                      <a:effectLst/>
                      <a:latin typeface="Times New Roman" panose="02020603050405020304" pitchFamily="18" charset="0"/>
                      <a:ea typeface="宋体" panose="02010600030101010101" pitchFamily="2" charset="-122"/>
                    </a:rPr>
                    <a:t>1</a:t>
                  </a:r>
                  <a:r>
                    <a:rPr lang="en-US" altLang="zh-CN" sz="2800" i="1">
                      <a:effectLst/>
                      <a:latin typeface="Times New Roman" panose="02020603050405020304" pitchFamily="18" charset="0"/>
                      <a:ea typeface="宋体" panose="02010600030101010101" pitchFamily="2" charset="-122"/>
                    </a:rPr>
                    <a:t>OM</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a:t>
                  </a:r>
                  <a:r>
                    <a:rPr lang="en-US" altLang="zh-CN" sz="2800" baseline="-25000">
                      <a:effectLst/>
                      <a:latin typeface="Times New Roman" panose="02020603050405020304" pitchFamily="18" charset="0"/>
                      <a:ea typeface="宋体" panose="02010600030101010101" pitchFamily="2" charset="-122"/>
                    </a:rPr>
                    <a:t>2</a:t>
                  </a:r>
                  <a:r>
                    <a:rPr lang="en-US" altLang="zh-CN" sz="2800" i="1">
                      <a:effectLst/>
                      <a:latin typeface="Times New Roman" panose="02020603050405020304" pitchFamily="18" charset="0"/>
                      <a:ea typeface="宋体" panose="02010600030101010101" pitchFamily="2" charset="-122"/>
                    </a:rPr>
                    <a:t>ON</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即可验证碰撞前后动量守恒。</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06" y="1470857"/>
                  <a:ext cx="11412000" cy="4236544"/>
                </a:xfrm>
                <a:prstGeom prst="rect">
                  <a:avLst/>
                </a:prstGeom>
                <a:blipFill rotWithShape="0">
                  <a:blip r:embed="rId8"/>
                  <a:stretch>
                    <a:fillRect l="-1122" b="-719"/>
                  </a:stretch>
                </a:blipFill>
              </p:spPr>
              <p:txBody>
                <a:bodyPr/>
                <a:lstStyle/>
                <a:p>
                  <a:r>
                    <a:rPr lang="zh-CN" altLang="en-US">
                      <a:noFill/>
                    </a:rPr>
                    <a:t> </a:t>
                  </a:r>
                </a:p>
              </p:txBody>
            </p:sp>
          </mc:Fallback>
        </mc:AlternateContent>
        <p:grpSp>
          <p:nvGrpSpPr>
            <p:cNvPr id="13" name="组合 12"/>
            <p:cNvGrpSpPr/>
            <p:nvPr/>
          </p:nvGrpSpPr>
          <p:grpSpPr>
            <a:xfrm>
              <a:off x="0" y="91663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5" name="圆角矩形 24">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0894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sp>
        <p:nvSpPr>
          <p:cNvPr id="3" name="矩形 2"/>
          <p:cNvSpPr/>
          <p:nvPr/>
        </p:nvSpPr>
        <p:spPr>
          <a:xfrm>
            <a:off x="334566" y="170939"/>
            <a:ext cx="11449272" cy="5909310"/>
          </a:xfrm>
          <a:prstGeom prst="rect">
            <a:avLst/>
          </a:prstGeom>
        </p:spPr>
        <p:txBody>
          <a:bodyPr wrap="square">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受上述实验的启发，某同学设计了另一种验证动量守恒定律的实验方案。如图丙所示，用两根不可伸长的等长轻绳将两个半径相同、质量不等的匀质小球悬挂于等高的</a:t>
            </a:r>
            <a:r>
              <a:rPr lang="en-US" altLang="zh-CN" sz="2800" i="1">
                <a:latin typeface="Times New Roman" panose="02020603050405020304" pitchFamily="18" charset="0"/>
                <a:ea typeface="宋体" panose="02010600030101010101" pitchFamily="2" charset="-122"/>
              </a:rPr>
              <a:t>O</a:t>
            </a:r>
            <a:r>
              <a:rPr lang="zh-CN" altLang="zh-CN" sz="2800">
                <a:latin typeface="Times New Roman" panose="02020603050405020304" pitchFamily="18" charset="0"/>
                <a:ea typeface="宋体" panose="02010600030101010101" pitchFamily="2" charset="-122"/>
              </a:rPr>
              <a:t>点和</a:t>
            </a:r>
            <a:r>
              <a:rPr lang="en-US" altLang="zh-CN" sz="2800" i="1">
                <a:latin typeface="Times New Roman" panose="02020603050405020304" pitchFamily="18" charset="0"/>
                <a:ea typeface="宋体" panose="02010600030101010101" pitchFamily="2" charset="-122"/>
              </a:rPr>
              <a:t>O'</a:t>
            </a:r>
            <a:r>
              <a:rPr lang="zh-CN" altLang="zh-CN" sz="2800">
                <a:latin typeface="Times New Roman" panose="02020603050405020304" pitchFamily="18" charset="0"/>
                <a:ea typeface="宋体" panose="02010600030101010101" pitchFamily="2" charset="-122"/>
              </a:rPr>
              <a:t>点，两点间距等于小球的直径。将质量较小的小球</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向左拉起至</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点由静止释放，在最低点</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与静止于</a:t>
            </a:r>
            <a:r>
              <a:rPr lang="en-US" altLang="zh-CN" sz="2800" i="1">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点的小球</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发生正碰。碰后小球</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向左反弹至最高点</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，小球</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向右摆动至最高点</a:t>
            </a:r>
            <a:r>
              <a:rPr lang="en-US" altLang="zh-CN" sz="2800" i="1">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。测得小球</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的质量分别为</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和</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，弦长</a:t>
            </a:r>
            <a:r>
              <a:rPr lang="en-US" altLang="zh-CN" sz="2800" i="1">
                <a:latin typeface="Times New Roman" panose="02020603050405020304" pitchFamily="18" charset="0"/>
                <a:ea typeface="宋体" panose="02010600030101010101" pitchFamily="2" charset="-122"/>
              </a:rPr>
              <a:t>AB</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l</a:t>
            </a:r>
            <a:r>
              <a:rPr lang="en-US" altLang="zh-CN" sz="2800" baseline="-25000">
                <a:latin typeface="Times New Roman" panose="02020603050405020304" pitchFamily="18" charset="0"/>
                <a:ea typeface="宋体" panose="02010600030101010101" pitchFamily="2" charset="-122"/>
              </a:rPr>
              <a:t>1</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gn="just">
              <a:lnSpc>
                <a:spcPct val="150000"/>
              </a:lnSpc>
              <a:spcAft>
                <a:spcPts val="0"/>
              </a:spcAft>
              <a:tabLst>
                <a:tab pos="2340610" algn="l"/>
                <a:tab pos="2790825" algn="l"/>
                <a:tab pos="4231005" algn="l"/>
              </a:tabLst>
            </a:pPr>
            <a:r>
              <a:rPr lang="en-US" altLang="zh-CN" sz="2800" i="1" smtClean="0">
                <a:latin typeface="Times New Roman" panose="02020603050405020304" pitchFamily="18" charset="0"/>
                <a:ea typeface="宋体" panose="02010600030101010101" pitchFamily="2" charset="-122"/>
              </a:rPr>
              <a:t>A'B</a:t>
            </a:r>
            <a:r>
              <a:rPr lang="en-US" altLang="zh-CN" sz="2800" smtClean="0">
                <a:latin typeface="Times New Roman" panose="02020603050405020304" pitchFamily="18" charset="0"/>
                <a:ea typeface="宋体" panose="02010600030101010101" pitchFamily="2" charset="-122"/>
              </a:rPr>
              <a:t>=</a:t>
            </a:r>
            <a:r>
              <a:rPr lang="en-US" altLang="zh-CN" sz="2800" i="1" smtClean="0">
                <a:latin typeface="Times New Roman" panose="02020603050405020304" pitchFamily="18" charset="0"/>
                <a:ea typeface="宋体" panose="02010600030101010101" pitchFamily="2" charset="-122"/>
              </a:rPr>
              <a:t>l</a:t>
            </a:r>
            <a:r>
              <a:rPr lang="en-US" altLang="zh-CN" sz="2800" baseline="-25000" smtClean="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CD</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l</a:t>
            </a:r>
            <a:r>
              <a:rPr lang="en-US" altLang="zh-CN" sz="2800" baseline="-25000">
                <a:latin typeface="Times New Roman" panose="02020603050405020304" pitchFamily="18" charset="0"/>
                <a:ea typeface="宋体" panose="02010600030101010101" pitchFamily="2" charset="-122"/>
              </a:rPr>
              <a:t>3</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gn="just">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推导说明，</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l</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l</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l</a:t>
            </a:r>
            <a:r>
              <a:rPr lang="en-US" altLang="zh-CN" sz="2800" baseline="-250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满足</a:t>
            </a:r>
            <a:r>
              <a:rPr lang="zh-CN" altLang="zh-CN" sz="2800" u="sng">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关系</a:t>
            </a:r>
            <a:endParaRPr lang="en-US" altLang="zh-CN" sz="2800" smtClean="0">
              <a:latin typeface="Times New Roman" panose="02020603050405020304" pitchFamily="18" charset="0"/>
              <a:ea typeface="宋体" panose="02010600030101010101" pitchFamily="2" charset="-122"/>
            </a:endParaRPr>
          </a:p>
          <a:p>
            <a:pPr algn="just">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即</a:t>
            </a:r>
            <a:r>
              <a:rPr lang="zh-CN" altLang="zh-CN" sz="2800">
                <a:latin typeface="Times New Roman" panose="02020603050405020304" pitchFamily="18" charset="0"/>
                <a:ea typeface="宋体" panose="02010600030101010101" pitchFamily="2" charset="-122"/>
              </a:rPr>
              <a:t>可验证碰撞前后动量守恒。</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pic>
        <p:nvPicPr>
          <p:cNvPr id="12" name="image56.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3619" y="3517233"/>
            <a:ext cx="2886203" cy="2792881"/>
          </a:xfrm>
          <a:prstGeom prst="rect">
            <a:avLst/>
          </a:prstGeom>
          <a:noFill/>
          <a:ln>
            <a:noFill/>
          </a:ln>
        </p:spPr>
      </p:pic>
      <p:sp>
        <p:nvSpPr>
          <p:cNvPr id="4" name="矩形 3"/>
          <p:cNvSpPr/>
          <p:nvPr/>
        </p:nvSpPr>
        <p:spPr>
          <a:xfrm>
            <a:off x="5562575" y="4652063"/>
            <a:ext cx="2186817"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ml</a:t>
            </a:r>
            <a:r>
              <a:rPr lang="en-US" altLang="zh-CN" sz="2800" baseline="-25000">
                <a:solidFill>
                  <a:srgbClr val="C00000"/>
                </a:solidFill>
                <a:latin typeface="Times New Roman" panose="02020603050405020304" pitchFamily="18" charset="0"/>
                <a:ea typeface="宋体" panose="02010600030101010101" pitchFamily="2" charset="-122"/>
              </a:rPr>
              <a:t>1</a:t>
            </a:r>
            <a:r>
              <a:rPr lang="en-US" altLang="zh-CN" sz="2800">
                <a:solidFill>
                  <a:srgbClr val="C00000"/>
                </a:solidFill>
                <a:latin typeface="Times New Roman" panose="02020603050405020304" pitchFamily="18" charset="0"/>
                <a:ea typeface="宋体" panose="02010600030101010101" pitchFamily="2" charset="-122"/>
              </a:rPr>
              <a:t>=-</a:t>
            </a:r>
            <a:r>
              <a:rPr lang="en-US" altLang="zh-CN" sz="2800" i="1">
                <a:solidFill>
                  <a:srgbClr val="C00000"/>
                </a:solidFill>
                <a:latin typeface="Times New Roman" panose="02020603050405020304" pitchFamily="18" charset="0"/>
                <a:ea typeface="宋体" panose="02010600030101010101" pitchFamily="2" charset="-122"/>
              </a:rPr>
              <a:t>ml</a:t>
            </a:r>
            <a:r>
              <a:rPr lang="en-US" altLang="zh-CN" sz="2800" baseline="-25000">
                <a:solidFill>
                  <a:srgbClr val="C00000"/>
                </a:solidFill>
                <a:latin typeface="Times New Roman" panose="02020603050405020304" pitchFamily="18" charset="0"/>
                <a:ea typeface="宋体" panose="02010600030101010101" pitchFamily="2" charset="-122"/>
              </a:rPr>
              <a:t>2</a:t>
            </a:r>
            <a:r>
              <a:rPr lang="en-US" altLang="zh-CN" sz="2800">
                <a:solidFill>
                  <a:srgbClr val="C00000"/>
                </a:solidFill>
                <a:latin typeface="Times New Roman" panose="02020603050405020304" pitchFamily="18" charset="0"/>
                <a:ea typeface="宋体" panose="02010600030101010101" pitchFamily="2" charset="-122"/>
              </a:rPr>
              <a:t>+</a:t>
            </a:r>
            <a:r>
              <a:rPr lang="en-US" altLang="zh-CN" sz="2800" i="1">
                <a:solidFill>
                  <a:srgbClr val="C00000"/>
                </a:solidFill>
                <a:latin typeface="Times New Roman" panose="02020603050405020304" pitchFamily="18" charset="0"/>
                <a:ea typeface="宋体" panose="02010600030101010101" pitchFamily="2" charset="-122"/>
              </a:rPr>
              <a:t>Ml</a:t>
            </a:r>
            <a:r>
              <a:rPr lang="en-US" altLang="zh-CN" sz="2800" baseline="-25000">
                <a:solidFill>
                  <a:srgbClr val="C00000"/>
                </a:solidFill>
                <a:latin typeface="Times New Roman" panose="02020603050405020304" pitchFamily="18" charset="0"/>
                <a:ea typeface="宋体" panose="02010600030101010101" pitchFamily="2" charset="-122"/>
              </a:rPr>
              <a:t>3</a:t>
            </a:r>
            <a:endParaRPr lang="zh-CN" altLang="en-US"/>
          </a:p>
        </p:txBody>
      </p:sp>
      <p:sp>
        <p:nvSpPr>
          <p:cNvPr id="11" name="圆角矩形 10">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76019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grpSp>
        <p:nvGrpSpPr>
          <p:cNvPr id="11" name="组合 10"/>
          <p:cNvGrpSpPr/>
          <p:nvPr/>
        </p:nvGrpSpPr>
        <p:grpSpPr>
          <a:xfrm>
            <a:off x="0" y="261442"/>
            <a:ext cx="11801206" cy="5904656"/>
            <a:chOff x="0" y="916630"/>
            <a:chExt cx="11801206" cy="5904656"/>
          </a:xfrm>
        </p:grpSpPr>
        <mc:AlternateContent xmlns:mc="http://schemas.openxmlformats.org/markup-compatibility/2006" xmlns:a14="http://schemas.microsoft.com/office/drawing/2010/main">
          <mc:Choice Requires="a14">
            <p:sp>
              <p:nvSpPr>
                <p:cNvPr id="12" name="矩形 11"/>
                <p:cNvSpPr/>
                <p:nvPr/>
              </p:nvSpPr>
              <p:spPr>
                <a:xfrm>
                  <a:off x="389206" y="1397878"/>
                  <a:ext cx="11412000" cy="5423408"/>
                </a:xfrm>
                <a:prstGeom prst="rect">
                  <a:avLst/>
                </a:prstGeom>
              </p:spPr>
              <p:txBody>
                <a:bodyPr wrap="square">
                  <a:spAutoFit/>
                </a:bodyPr>
                <a:lstStyle/>
                <a:p>
                  <a:pPr>
                    <a:lnSpc>
                      <a:spcPct val="13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设轻绳长为</a:t>
                  </a:r>
                  <a:r>
                    <a:rPr lang="en-US" altLang="zh-CN" sz="2800" i="1">
                      <a:effectLst/>
                      <a:latin typeface="Times New Roman" panose="02020603050405020304" pitchFamily="18" charset="0"/>
                      <a:ea typeface="宋体" panose="02010600030101010101" pitchFamily="2" charset="-122"/>
                    </a:rPr>
                    <a:t>L</a:t>
                  </a:r>
                  <a:r>
                    <a:rPr lang="zh-CN" altLang="zh-CN" sz="2800">
                      <a:effectLst/>
                      <a:latin typeface="Times New Roman" panose="02020603050405020304" pitchFamily="18" charset="0"/>
                      <a:ea typeface="楷体" panose="02010609060101010101" pitchFamily="49" charset="-122"/>
                    </a:rPr>
                    <a:t>，小球从偏角</a:t>
                  </a:r>
                  <a:r>
                    <a:rPr lang="en-US" altLang="zh-CN" sz="2800" i="1">
                      <a:effectLst/>
                      <a:latin typeface="Times New Roman" panose="02020603050405020304" pitchFamily="18" charset="0"/>
                      <a:ea typeface="宋体" panose="02010600030101010101" pitchFamily="2" charset="-122"/>
                    </a:rPr>
                    <a:t>θ</a:t>
                  </a:r>
                  <a:r>
                    <a:rPr lang="zh-CN" altLang="zh-CN" sz="2800">
                      <a:effectLst/>
                      <a:latin typeface="Times New Roman" panose="02020603050405020304" pitchFamily="18" charset="0"/>
                      <a:ea typeface="楷体" panose="02010609060101010101" pitchFamily="49" charset="-122"/>
                    </a:rPr>
                    <a:t>处静止摆下，摆到最低点时的速度为</a:t>
                  </a:r>
                  <a:r>
                    <a:rPr lang="en-US" altLang="zh-CN" sz="2800" i="1">
                      <a:effectLst/>
                      <a:latin typeface="Times New Roman" panose="02020603050405020304" pitchFamily="18" charset="0"/>
                      <a:ea typeface="宋体" panose="02010600030101010101" pitchFamily="2" charset="-122"/>
                    </a:rPr>
                    <a:t>v</a:t>
                  </a:r>
                  <a:r>
                    <a:rPr lang="zh-CN" altLang="zh-CN" sz="2800">
                      <a:effectLst/>
                      <a:latin typeface="Times New Roman" panose="02020603050405020304" pitchFamily="18" charset="0"/>
                      <a:ea typeface="楷体" panose="02010609060101010101" pitchFamily="49" charset="-122"/>
                    </a:rPr>
                    <a:t>，小球经过圆弧对应的弦长为</a:t>
                  </a:r>
                  <a:r>
                    <a:rPr lang="en-US" altLang="zh-CN" sz="2800" i="1">
                      <a:effectLst/>
                      <a:latin typeface="Times New Roman" panose="02020603050405020304" pitchFamily="18" charset="0"/>
                      <a:ea typeface="宋体" panose="02010600030101010101" pitchFamily="2" charset="-122"/>
                    </a:rPr>
                    <a:t>l</a:t>
                  </a:r>
                  <a:r>
                    <a:rPr lang="zh-CN" altLang="zh-CN" sz="2800">
                      <a:effectLst/>
                      <a:latin typeface="Times New Roman" panose="02020603050405020304" pitchFamily="18" charset="0"/>
                      <a:ea typeface="楷体" panose="02010609060101010101" pitchFamily="49" charset="-122"/>
                    </a:rPr>
                    <a:t>，则由动能定理有</a:t>
                  </a:r>
                  <a:r>
                    <a:rPr lang="en-US" altLang="zh-CN" sz="2800" i="1">
                      <a:effectLst/>
                      <a:latin typeface="Times New Roman" panose="02020603050405020304" pitchFamily="18" charset="0"/>
                      <a:ea typeface="宋体" panose="02010600030101010101" pitchFamily="2" charset="-122"/>
                    </a:rPr>
                    <a:t>mgL</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1-cos</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θ</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mv</a:t>
                  </a:r>
                  <a:r>
                    <a:rPr lang="en-US" altLang="zh-CN" sz="2800" baseline="30000">
                      <a:effectLst/>
                      <a:latin typeface="Times New Roman" panose="02020603050405020304" pitchFamily="18" charset="0"/>
                      <a:ea typeface="宋体" panose="02010600030101010101" pitchFamily="2" charset="-122"/>
                    </a:rPr>
                    <a:t>2</a:t>
                  </a:r>
                  <a:endParaRPr lang="zh-CN" altLang="zh-CN" sz="1100">
                    <a:effectLst/>
                    <a:latin typeface="Times New Roman" panose="02020603050405020304" pitchFamily="18" charset="0"/>
                    <a:ea typeface="宋体" panose="02010600030101010101" pitchFamily="2" charset="-122"/>
                  </a:endParaRPr>
                </a:p>
                <a:p>
                  <a:pPr>
                    <a:lnSpc>
                      <a:spcPct val="12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由数学知识可知</a:t>
                  </a:r>
                  <a:r>
                    <a:rPr lang="en-US" altLang="zh-CN" sz="2800">
                      <a:effectLst/>
                      <a:latin typeface="Times New Roman" panose="02020603050405020304" pitchFamily="18" charset="0"/>
                      <a:ea typeface="宋体" panose="02010600030101010101" pitchFamily="2" charset="-122"/>
                    </a:rPr>
                    <a:t>sin</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𝜃</m:t>
                          </m:r>
                        </m:num>
                        <m:den>
                          <m:r>
                            <a:rPr lang="en-US" altLang="zh-CN" sz="2800">
                              <a:effectLst/>
                              <a:latin typeface="Cambria Math" panose="02040503050406030204" pitchFamily="18" charset="0"/>
                              <a:ea typeface="宋体" panose="02010600030101010101" pitchFamily="2" charset="-122"/>
                            </a:rPr>
                            <m:t>2</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𝑙</m:t>
                          </m:r>
                        </m:num>
                        <m:den>
                          <m:r>
                            <a:rPr lang="en-US" altLang="zh-CN" sz="2800">
                              <a:effectLst/>
                              <a:latin typeface="Cambria Math" panose="02040503050406030204" pitchFamily="18" charset="0"/>
                              <a:ea typeface="宋体" panose="02010600030101010101" pitchFamily="2" charset="-122"/>
                            </a:rPr>
                            <m:t>2</m:t>
                          </m:r>
                          <m:r>
                            <a:rPr lang="en-US" altLang="zh-CN" sz="2800" i="1">
                              <a:effectLst/>
                              <a:latin typeface="Cambria Math" panose="02040503050406030204" pitchFamily="18" charset="0"/>
                              <a:ea typeface="宋体" panose="02010600030101010101" pitchFamily="2" charset="-122"/>
                            </a:rPr>
                            <m:t>𝐿</m:t>
                          </m:r>
                        </m:den>
                      </m:f>
                    </m:oMath>
                  </a14:m>
                  <a:endParaRPr lang="zh-CN" altLang="zh-CN" sz="1100">
                    <a:effectLst/>
                    <a:latin typeface="Times New Roman" panose="02020603050405020304" pitchFamily="18" charset="0"/>
                    <a:ea typeface="宋体" panose="02010600030101010101" pitchFamily="2" charset="-122"/>
                  </a:endParaRPr>
                </a:p>
                <a:p>
                  <a:pPr>
                    <a:lnSpc>
                      <a:spcPct val="12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联立两式解得</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l</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𝑔</m:t>
                              </m:r>
                            </m:num>
                            <m:den>
                              <m:r>
                                <a:rPr lang="en-US" altLang="zh-CN" sz="2800" i="1">
                                  <a:effectLst/>
                                  <a:latin typeface="Cambria Math" panose="02040503050406030204" pitchFamily="18" charset="0"/>
                                  <a:ea typeface="宋体" panose="02010600030101010101" pitchFamily="2" charset="-122"/>
                                </a:rPr>
                                <m:t>𝐿</m:t>
                              </m:r>
                            </m:den>
                          </m:f>
                        </m:e>
                      </m:rad>
                    </m:oMath>
                  </a14:m>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若两小球碰撞过程中动量守恒，则</a:t>
                  </a:r>
                  <a:r>
                    <a:rPr lang="zh-CN" altLang="zh-CN" sz="2800" smtClean="0">
                      <a:effectLst/>
                      <a:latin typeface="Times New Roman" panose="02020603050405020304" pitchFamily="18" charset="0"/>
                      <a:ea typeface="楷体" panose="02010609060101010101" pitchFamily="49" charset="-122"/>
                    </a:rPr>
                    <a:t>有</a:t>
                  </a:r>
                  <a:r>
                    <a:rPr lang="en-US" altLang="zh-CN" sz="2800" i="1" smtClean="0">
                      <a:effectLst/>
                      <a:latin typeface="Times New Roman" panose="02020603050405020304" pitchFamily="18" charset="0"/>
                      <a:ea typeface="宋体" panose="02010600030101010101" pitchFamily="2" charset="-122"/>
                    </a:rPr>
                    <a:t>mv</a:t>
                  </a:r>
                  <a:r>
                    <a:rPr lang="en-US" altLang="zh-CN" sz="2800" baseline="-25000" smtClean="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mv</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Mv</a:t>
                  </a:r>
                  <a:r>
                    <a:rPr lang="en-US" altLang="zh-CN" sz="2800" baseline="-25000">
                      <a:effectLst/>
                      <a:latin typeface="Times New Roman" panose="02020603050405020304" pitchFamily="18" charset="0"/>
                      <a:ea typeface="宋体" panose="02010600030101010101" pitchFamily="2" charset="-122"/>
                    </a:rPr>
                    <a:t>3</a:t>
                  </a:r>
                  <a:endParaRPr lang="zh-CN" altLang="zh-CN" sz="1100">
                    <a:effectLst/>
                    <a:latin typeface="Times New Roman" panose="02020603050405020304" pitchFamily="18" charset="0"/>
                    <a:ea typeface="宋体" panose="02010600030101010101" pitchFamily="2" charset="-122"/>
                  </a:endParaRPr>
                </a:p>
                <a:p>
                  <a:pPr>
                    <a:lnSpc>
                      <a:spcPct val="12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又有</a:t>
                  </a:r>
                  <a:r>
                    <a:rPr lang="en-US" altLang="zh-CN" sz="2800" i="1">
                      <a:effectLst/>
                      <a:latin typeface="Times New Roman" panose="02020603050405020304" pitchFamily="18" charset="0"/>
                      <a:ea typeface="宋体" panose="02010600030101010101" pitchFamily="2" charset="-122"/>
                    </a:rPr>
                    <a:t>v</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l</a:t>
                  </a:r>
                  <a:r>
                    <a:rPr lang="en-US" altLang="zh-CN" sz="2800" baseline="-25000">
                      <a:effectLst/>
                      <a:latin typeface="Times New Roman" panose="02020603050405020304" pitchFamily="18" charset="0"/>
                      <a:ea typeface="宋体" panose="02010600030101010101" pitchFamily="2" charset="-122"/>
                    </a:rPr>
                    <a:t>1</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𝑔</m:t>
                              </m:r>
                            </m:num>
                            <m:den>
                              <m:r>
                                <a:rPr lang="en-US" altLang="zh-CN" sz="2800" i="1">
                                  <a:effectLst/>
                                  <a:latin typeface="Cambria Math" panose="02040503050406030204" pitchFamily="18" charset="0"/>
                                  <a:ea typeface="宋体" panose="02010600030101010101" pitchFamily="2" charset="-122"/>
                                </a:rPr>
                                <m:t>𝐿</m:t>
                              </m:r>
                            </m:den>
                          </m:f>
                        </m:e>
                      </m:rad>
                    </m:oMath>
                  </a14:m>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v</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l</a:t>
                  </a:r>
                  <a:r>
                    <a:rPr lang="en-US" altLang="zh-CN" sz="2800" baseline="-25000">
                      <a:effectLst/>
                      <a:latin typeface="Times New Roman" panose="02020603050405020304" pitchFamily="18" charset="0"/>
                      <a:ea typeface="宋体" panose="02010600030101010101" pitchFamily="2" charset="-122"/>
                    </a:rPr>
                    <a:t>2</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𝑔</m:t>
                              </m:r>
                            </m:num>
                            <m:den>
                              <m:r>
                                <a:rPr lang="en-US" altLang="zh-CN" sz="2800" i="1">
                                  <a:effectLst/>
                                  <a:latin typeface="Cambria Math" panose="02040503050406030204" pitchFamily="18" charset="0"/>
                                  <a:ea typeface="宋体" panose="02010600030101010101" pitchFamily="2" charset="-122"/>
                                </a:rPr>
                                <m:t>𝐿</m:t>
                              </m:r>
                            </m:den>
                          </m:f>
                        </m:e>
                      </m:rad>
                    </m:oMath>
                  </a14:m>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v</a:t>
                  </a:r>
                  <a:r>
                    <a:rPr lang="en-US" altLang="zh-CN" sz="2800" baseline="-25000">
                      <a:effectLst/>
                      <a:latin typeface="Times New Roman" panose="02020603050405020304" pitchFamily="18" charset="0"/>
                      <a:ea typeface="宋体" panose="02010600030101010101" pitchFamily="2" charset="-122"/>
                    </a:rPr>
                    <a:t>3</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l</a:t>
                  </a:r>
                  <a:r>
                    <a:rPr lang="en-US" altLang="zh-CN" sz="2800" baseline="-25000">
                      <a:effectLst/>
                      <a:latin typeface="Times New Roman" panose="02020603050405020304" pitchFamily="18" charset="0"/>
                      <a:ea typeface="宋体" panose="02010600030101010101" pitchFamily="2" charset="-122"/>
                    </a:rPr>
                    <a:t>3</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𝑔</m:t>
                              </m:r>
                            </m:num>
                            <m:den>
                              <m:r>
                                <a:rPr lang="en-US" altLang="zh-CN" sz="2800" i="1">
                                  <a:effectLst/>
                                  <a:latin typeface="Cambria Math" panose="02040503050406030204" pitchFamily="18" charset="0"/>
                                  <a:ea typeface="宋体" panose="02010600030101010101" pitchFamily="2" charset="-122"/>
                                </a:rPr>
                                <m:t>𝐿</m:t>
                              </m:r>
                            </m:den>
                          </m:f>
                        </m:e>
                      </m:rad>
                    </m:oMath>
                  </a14:m>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整理可得</a:t>
                  </a:r>
                  <a:r>
                    <a:rPr lang="en-US" altLang="zh-CN" sz="2800" i="1">
                      <a:effectLst/>
                      <a:latin typeface="Times New Roman" panose="02020603050405020304" pitchFamily="18" charset="0"/>
                      <a:ea typeface="宋体" panose="02010600030101010101" pitchFamily="2" charset="-122"/>
                    </a:rPr>
                    <a:t>ml</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ml</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Ml</a:t>
                  </a:r>
                  <a:r>
                    <a:rPr lang="en-US" altLang="zh-CN" sz="2800" baseline="-25000">
                      <a:effectLst/>
                      <a:latin typeface="Times New Roman" panose="02020603050405020304" pitchFamily="18" charset="0"/>
                      <a:ea typeface="宋体" panose="02010600030101010101" pitchFamily="2" charset="-122"/>
                    </a:rPr>
                    <a:t>3</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06" y="1397878"/>
                  <a:ext cx="11412000" cy="5423408"/>
                </a:xfrm>
                <a:prstGeom prst="rect">
                  <a:avLst/>
                </a:prstGeom>
                <a:blipFill rotWithShape="0">
                  <a:blip r:embed="rId8"/>
                  <a:stretch>
                    <a:fillRect l="-1122" t="-337" r="-534" b="-1237"/>
                  </a:stretch>
                </a:blipFill>
              </p:spPr>
              <p:txBody>
                <a:bodyPr/>
                <a:lstStyle/>
                <a:p>
                  <a:r>
                    <a:rPr lang="zh-CN" altLang="en-US">
                      <a:noFill/>
                    </a:rPr>
                    <a:t> </a:t>
                  </a:r>
                </a:p>
              </p:txBody>
            </p:sp>
          </mc:Fallback>
        </mc:AlternateContent>
        <p:grpSp>
          <p:nvGrpSpPr>
            <p:cNvPr id="13" name="组合 12"/>
            <p:cNvGrpSpPr/>
            <p:nvPr/>
          </p:nvGrpSpPr>
          <p:grpSpPr>
            <a:xfrm>
              <a:off x="0" y="91663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5" name="矩形 24">
            <a:hlinkClick r:id="rId9"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
        <p:nvSpPr>
          <p:cNvPr id="26" name="圆角矩形 25">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64595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45418"/>
            <a:ext cx="11412000" cy="6694140"/>
          </a:xfrm>
          <a:prstGeom prst="rect">
            <a:avLst/>
          </a:prstGeom>
        </p:spPr>
        <p:txBody>
          <a:bodyPr>
            <a:spAutoFit/>
          </a:bodyPr>
          <a:lstStyle/>
          <a:p>
            <a:pPr>
              <a:lnSpc>
                <a:spcPct val="150000"/>
              </a:lnSpc>
              <a:spcAft>
                <a:spcPts val="0"/>
              </a:spcAft>
              <a:tabLst>
                <a:tab pos="2790825" algn="l"/>
                <a:tab pos="4231005" algn="l"/>
              </a:tabLst>
            </a:pPr>
            <a:r>
              <a:rPr lang="zh-CN" altLang="zh-CN" sz="2600">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smtClean="0">
                <a:latin typeface="Times New Roman" panose="02020603050405020304" pitchFamily="18" charset="0"/>
                <a:ea typeface="楷体" panose="02010609060101010101" pitchFamily="49" charset="-122"/>
              </a:rPr>
              <a:t>(</a:t>
            </a:r>
            <a:r>
              <a:rPr lang="en-US" altLang="zh-CN" sz="2600">
                <a:latin typeface="Times New Roman" panose="02020603050405020304" pitchFamily="18" charset="0"/>
                <a:ea typeface="宋体" panose="02010600030101010101" pitchFamily="2" charset="-122"/>
              </a:rPr>
              <a:t>2025·</a:t>
            </a:r>
            <a:r>
              <a:rPr lang="zh-CN" altLang="zh-CN" sz="2600">
                <a:latin typeface="Times New Roman" panose="02020603050405020304" pitchFamily="18" charset="0"/>
                <a:ea typeface="楷体" panose="02010609060101010101" pitchFamily="49" charset="-122"/>
                <a:cs typeface="Times New Roman" panose="02020603050405020304" pitchFamily="18" charset="0"/>
              </a:rPr>
              <a:t>河南卷</a:t>
            </a:r>
            <a:r>
              <a:rPr lang="en-US" altLang="zh-CN" sz="2600">
                <a:latin typeface="Times New Roman" panose="02020603050405020304" pitchFamily="18" charset="0"/>
                <a:ea typeface="宋体" panose="02010600030101010101" pitchFamily="2" charset="-122"/>
              </a:rPr>
              <a:t>·12</a:t>
            </a:r>
            <a:r>
              <a:rPr lang="en-US" altLang="zh-CN" sz="2600">
                <a:latin typeface="Times New Roman" panose="02020603050405020304" pitchFamily="18" charset="0"/>
                <a:ea typeface="楷体" panose="02010609060101010101" pitchFamily="49" charset="-122"/>
              </a:rPr>
              <a:t>)</a:t>
            </a:r>
            <a:r>
              <a:rPr lang="zh-CN" altLang="zh-CN" sz="2600">
                <a:latin typeface="Times New Roman" panose="02020603050405020304" pitchFamily="18" charset="0"/>
                <a:ea typeface="宋体" panose="02010600030101010101" pitchFamily="2" charset="-122"/>
                <a:cs typeface="Times New Roman" panose="02020603050405020304" pitchFamily="18" charset="0"/>
              </a:rPr>
              <a:t>实验小组利用图甲所示装置验证机械能守恒定律。可选用的器材有：交流电源</a:t>
            </a:r>
            <a:r>
              <a:rPr lang="en-US" altLang="zh-CN" sz="2600">
                <a:latin typeface="Times New Roman" panose="02020603050405020304" pitchFamily="18" charset="0"/>
                <a:ea typeface="宋体" panose="02010600030101010101" pitchFamily="2" charset="-122"/>
              </a:rPr>
              <a:t>(</a:t>
            </a:r>
            <a:r>
              <a:rPr lang="zh-CN" altLang="zh-CN" sz="2600">
                <a:latin typeface="Times New Roman" panose="02020603050405020304" pitchFamily="18" charset="0"/>
                <a:ea typeface="宋体" panose="02010600030101010101" pitchFamily="2" charset="-122"/>
                <a:cs typeface="Times New Roman" panose="02020603050405020304" pitchFamily="18" charset="0"/>
              </a:rPr>
              <a:t>频率</a:t>
            </a:r>
            <a:r>
              <a:rPr lang="en-US" altLang="zh-CN" sz="2600">
                <a:latin typeface="Times New Roman" panose="02020603050405020304" pitchFamily="18" charset="0"/>
                <a:ea typeface="宋体" panose="02010600030101010101" pitchFamily="2" charset="-122"/>
              </a:rPr>
              <a:t>50 Hz)</a:t>
            </a:r>
            <a:r>
              <a:rPr lang="zh-CN" altLang="zh-CN" sz="2600">
                <a:latin typeface="Times New Roman" panose="02020603050405020304" pitchFamily="18" charset="0"/>
                <a:ea typeface="宋体" panose="02010600030101010101" pitchFamily="2" charset="-122"/>
                <a:cs typeface="Times New Roman" panose="02020603050405020304" pitchFamily="18" charset="0"/>
              </a:rPr>
              <a:t>、铁架台、电子天平、重锤、打点计时器、纸带、刻度尺等</a:t>
            </a:r>
            <a:r>
              <a:rPr lang="zh-CN" altLang="zh-CN" sz="26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r>
              <a:rPr lang="en-US" altLang="zh-CN" sz="2600">
                <a:latin typeface="Times New Roman" panose="02020603050405020304" pitchFamily="18" charset="0"/>
                <a:ea typeface="宋体" panose="02010600030101010101" pitchFamily="2" charset="-122"/>
              </a:rPr>
              <a:t>(1)</a:t>
            </a:r>
            <a:r>
              <a:rPr lang="zh-CN" altLang="zh-CN" sz="2600">
                <a:latin typeface="Times New Roman" panose="02020603050405020304" pitchFamily="18" charset="0"/>
                <a:ea typeface="宋体" panose="02010600030101010101" pitchFamily="2" charset="-122"/>
              </a:rPr>
              <a:t>下列所给实验步骤中，有</a:t>
            </a:r>
            <a:r>
              <a:rPr lang="en-US" altLang="zh-CN" sz="2600">
                <a:latin typeface="Times New Roman" panose="02020603050405020304" pitchFamily="18" charset="0"/>
                <a:ea typeface="宋体" panose="02010600030101010101" pitchFamily="2" charset="-122"/>
              </a:rPr>
              <a:t>4</a:t>
            </a:r>
            <a:r>
              <a:rPr lang="zh-CN" altLang="zh-CN" sz="2600">
                <a:latin typeface="Times New Roman" panose="02020603050405020304" pitchFamily="18" charset="0"/>
                <a:ea typeface="宋体" panose="02010600030101010101" pitchFamily="2" charset="-122"/>
              </a:rPr>
              <a:t>个是完成实验必需且正确的</a:t>
            </a:r>
            <a:r>
              <a:rPr lang="zh-CN" altLang="zh-CN" sz="2600" smtClean="0">
                <a:latin typeface="Times New Roman" panose="02020603050405020304" pitchFamily="18" charset="0"/>
                <a:ea typeface="宋体" panose="02010600030101010101" pitchFamily="2" charset="-122"/>
              </a:rPr>
              <a:t>，把它</a:t>
            </a:r>
            <a:endParaRPr lang="en-US" altLang="zh-CN" sz="26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600" smtClean="0">
                <a:latin typeface="Times New Roman" panose="02020603050405020304" pitchFamily="18" charset="0"/>
                <a:ea typeface="宋体" panose="02010600030101010101" pitchFamily="2" charset="-122"/>
              </a:rPr>
              <a:t>们</a:t>
            </a:r>
            <a:r>
              <a:rPr lang="zh-CN" altLang="zh-CN" sz="2600">
                <a:latin typeface="Times New Roman" panose="02020603050405020304" pitchFamily="18" charset="0"/>
                <a:ea typeface="宋体" panose="02010600030101010101" pitchFamily="2" charset="-122"/>
              </a:rPr>
              <a:t>选择出来并按实验顺序排列：</a:t>
            </a:r>
            <a:r>
              <a:rPr lang="zh-CN" altLang="zh-CN" sz="2600" u="sng">
                <a:latin typeface="Times New Roman" panose="02020603050405020304" pitchFamily="18" charset="0"/>
                <a:ea typeface="宋体" panose="02010600030101010101" pitchFamily="2" charset="-122"/>
              </a:rPr>
              <a:t>　　　 　 </a:t>
            </a:r>
            <a:r>
              <a:rPr lang="en-US" altLang="zh-CN" sz="2600" smtClean="0">
                <a:latin typeface="Times New Roman" panose="02020603050405020304" pitchFamily="18" charset="0"/>
                <a:ea typeface="宋体" panose="02010600030101010101" pitchFamily="2" charset="-122"/>
              </a:rPr>
              <a:t>(</a:t>
            </a:r>
            <a:r>
              <a:rPr lang="zh-CN" altLang="zh-CN" sz="2600">
                <a:latin typeface="Times New Roman" panose="02020603050405020304" pitchFamily="18" charset="0"/>
                <a:ea typeface="宋体" panose="02010600030101010101" pitchFamily="2" charset="-122"/>
              </a:rPr>
              <a:t>填步骤</a:t>
            </a:r>
            <a:r>
              <a:rPr lang="zh-CN" altLang="zh-CN" sz="2600" smtClean="0">
                <a:latin typeface="Times New Roman" panose="02020603050405020304" pitchFamily="18" charset="0"/>
                <a:ea typeface="宋体" panose="02010600030101010101" pitchFamily="2" charset="-122"/>
              </a:rPr>
              <a:t>前面的</a:t>
            </a:r>
            <a:r>
              <a:rPr lang="zh-CN" altLang="zh-CN" sz="2600">
                <a:latin typeface="Times New Roman" panose="02020603050405020304" pitchFamily="18" charset="0"/>
                <a:ea typeface="宋体" panose="02010600030101010101" pitchFamily="2" charset="-122"/>
              </a:rPr>
              <a:t>序号</a:t>
            </a:r>
            <a:r>
              <a:rPr lang="en-US" altLang="zh-CN" sz="2600">
                <a:latin typeface="Times New Roman" panose="02020603050405020304" pitchFamily="18" charset="0"/>
                <a:ea typeface="宋体" panose="02010600030101010101" pitchFamily="2" charset="-122"/>
              </a:rPr>
              <a:t>)</a:t>
            </a:r>
            <a:r>
              <a:rPr lang="zh-CN" altLang="zh-CN" sz="2600">
                <a:latin typeface="Times New Roman" panose="02020603050405020304" pitchFamily="18" charset="0"/>
                <a:ea typeface="宋体" panose="02010600030101010101" pitchFamily="2" charset="-122"/>
              </a:rPr>
              <a:t>。</a:t>
            </a:r>
            <a:r>
              <a:rPr lang="en-US" altLang="zh-CN" sz="2600">
                <a:latin typeface="Times New Roman" panose="02020603050405020304" pitchFamily="18" charset="0"/>
                <a:ea typeface="宋体" panose="02010600030101010101" pitchFamily="2" charset="-122"/>
              </a:rPr>
              <a:t> </a:t>
            </a:r>
            <a:endParaRPr lang="zh-CN" altLang="zh-CN" sz="26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600">
                <a:latin typeface="Times New Roman" panose="02020603050405020304" pitchFamily="18" charset="0"/>
                <a:ea typeface="宋体" panose="02010600030101010101" pitchFamily="2" charset="-122"/>
                <a:cs typeface="宋体" panose="02010600030101010101" pitchFamily="2" charset="-122"/>
              </a:rPr>
              <a:t>①</a:t>
            </a:r>
            <a:r>
              <a:rPr lang="zh-CN" altLang="zh-CN" sz="2600">
                <a:latin typeface="Times New Roman" panose="02020603050405020304" pitchFamily="18" charset="0"/>
                <a:ea typeface="宋体" panose="02010600030101010101" pitchFamily="2" charset="-122"/>
              </a:rPr>
              <a:t>先接通电源，打点计时器开始打点，然后再释放纸带</a:t>
            </a:r>
          </a:p>
          <a:p>
            <a:pPr>
              <a:lnSpc>
                <a:spcPct val="150000"/>
              </a:lnSpc>
              <a:spcAft>
                <a:spcPts val="0"/>
              </a:spcAft>
              <a:tabLst>
                <a:tab pos="2340610" algn="l"/>
                <a:tab pos="2790825" algn="l"/>
                <a:tab pos="4231005" algn="l"/>
              </a:tabLst>
            </a:pPr>
            <a:r>
              <a:rPr lang="zh-CN" altLang="zh-CN" sz="2600">
                <a:latin typeface="Times New Roman" panose="02020603050405020304" pitchFamily="18" charset="0"/>
                <a:ea typeface="宋体" panose="02010600030101010101" pitchFamily="2" charset="-122"/>
                <a:cs typeface="宋体" panose="02010600030101010101" pitchFamily="2" charset="-122"/>
              </a:rPr>
              <a:t>②</a:t>
            </a:r>
            <a:r>
              <a:rPr lang="zh-CN" altLang="zh-CN" sz="2600">
                <a:latin typeface="Times New Roman" panose="02020603050405020304" pitchFamily="18" charset="0"/>
                <a:ea typeface="宋体" panose="02010600030101010101" pitchFamily="2" charset="-122"/>
              </a:rPr>
              <a:t>先释放纸带，然后再接通电源，打点计时器开始</a:t>
            </a:r>
            <a:r>
              <a:rPr lang="zh-CN" altLang="zh-CN" sz="2600" smtClean="0">
                <a:latin typeface="Times New Roman" panose="02020603050405020304" pitchFamily="18" charset="0"/>
                <a:ea typeface="宋体" panose="02010600030101010101" pitchFamily="2" charset="-122"/>
              </a:rPr>
              <a:t>打点</a:t>
            </a:r>
            <a:endParaRPr lang="en-US" altLang="zh-CN" sz="26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600">
                <a:latin typeface="Times New Roman" panose="02020603050405020304" pitchFamily="18" charset="0"/>
                <a:ea typeface="宋体" panose="02010600030101010101" pitchFamily="2" charset="-122"/>
                <a:cs typeface="宋体" panose="02010600030101010101" pitchFamily="2" charset="-122"/>
              </a:rPr>
              <a:t>③</a:t>
            </a:r>
            <a:r>
              <a:rPr lang="zh-CN" altLang="zh-CN" sz="2600">
                <a:latin typeface="Times New Roman" panose="02020603050405020304" pitchFamily="18" charset="0"/>
                <a:ea typeface="宋体" panose="02010600030101010101" pitchFamily="2" charset="-122"/>
              </a:rPr>
              <a:t>用电子天平称量重锤的质量</a:t>
            </a:r>
          </a:p>
          <a:p>
            <a:pPr>
              <a:lnSpc>
                <a:spcPct val="150000"/>
              </a:lnSpc>
              <a:spcAft>
                <a:spcPts val="0"/>
              </a:spcAft>
              <a:tabLst>
                <a:tab pos="2340610" algn="l"/>
                <a:tab pos="2790825" algn="l"/>
                <a:tab pos="4231005" algn="l"/>
              </a:tabLst>
            </a:pPr>
            <a:r>
              <a:rPr lang="zh-CN" altLang="zh-CN" sz="2600">
                <a:latin typeface="Times New Roman" panose="02020603050405020304" pitchFamily="18" charset="0"/>
                <a:ea typeface="宋体" panose="02010600030101010101" pitchFamily="2" charset="-122"/>
                <a:cs typeface="宋体" panose="02010600030101010101" pitchFamily="2" charset="-122"/>
              </a:rPr>
              <a:t>④</a:t>
            </a:r>
            <a:r>
              <a:rPr lang="zh-CN" altLang="zh-CN" sz="2600">
                <a:latin typeface="Times New Roman" panose="02020603050405020304" pitchFamily="18" charset="0"/>
                <a:ea typeface="宋体" panose="02010600030101010101" pitchFamily="2" charset="-122"/>
              </a:rPr>
              <a:t>将纸带下端固定在重锤上，穿过打点计时器的限位孔，用手捏住纸带上端</a:t>
            </a:r>
          </a:p>
          <a:p>
            <a:pPr>
              <a:lnSpc>
                <a:spcPct val="150000"/>
              </a:lnSpc>
              <a:spcAft>
                <a:spcPts val="0"/>
              </a:spcAft>
              <a:tabLst>
                <a:tab pos="2340610" algn="l"/>
                <a:tab pos="2790825" algn="l"/>
                <a:tab pos="4231005" algn="l"/>
              </a:tabLst>
            </a:pPr>
            <a:r>
              <a:rPr lang="zh-CN" altLang="zh-CN" sz="2600">
                <a:latin typeface="Times New Roman" panose="02020603050405020304" pitchFamily="18" charset="0"/>
                <a:ea typeface="宋体" panose="02010600030101010101" pitchFamily="2" charset="-122"/>
                <a:cs typeface="宋体" panose="02010600030101010101" pitchFamily="2" charset="-122"/>
              </a:rPr>
              <a:t>⑤</a:t>
            </a:r>
            <a:r>
              <a:rPr lang="zh-CN" altLang="zh-CN" sz="2600">
                <a:latin typeface="Times New Roman" panose="02020603050405020304" pitchFamily="18" charset="0"/>
                <a:ea typeface="宋体" panose="02010600030101010101" pitchFamily="2" charset="-122"/>
              </a:rPr>
              <a:t>在纸带上选取一段，用刻度尺测量该段内各点到起点的距离，记录分析数据</a:t>
            </a:r>
          </a:p>
          <a:p>
            <a:pPr>
              <a:lnSpc>
                <a:spcPct val="150000"/>
              </a:lnSpc>
              <a:spcAft>
                <a:spcPts val="0"/>
              </a:spcAft>
              <a:tabLst>
                <a:tab pos="2340610" algn="l"/>
                <a:tab pos="2790825" algn="l"/>
                <a:tab pos="4231005" algn="l"/>
              </a:tabLst>
            </a:pPr>
            <a:r>
              <a:rPr lang="zh-CN" altLang="zh-CN" sz="2600">
                <a:latin typeface="Times New Roman" panose="02020603050405020304" pitchFamily="18" charset="0"/>
                <a:ea typeface="宋体" panose="02010600030101010101" pitchFamily="2" charset="-122"/>
                <a:cs typeface="宋体" panose="02010600030101010101" pitchFamily="2" charset="-122"/>
              </a:rPr>
              <a:t>⑥</a:t>
            </a:r>
            <a:r>
              <a:rPr lang="zh-CN" altLang="zh-CN" sz="2600">
                <a:latin typeface="Times New Roman" panose="02020603050405020304" pitchFamily="18" charset="0"/>
                <a:ea typeface="宋体" panose="02010600030101010101" pitchFamily="2" charset="-122"/>
              </a:rPr>
              <a:t>关闭电源，取下</a:t>
            </a:r>
            <a:r>
              <a:rPr lang="zh-CN" altLang="zh-CN" sz="2600" smtClean="0">
                <a:latin typeface="Times New Roman" panose="02020603050405020304" pitchFamily="18" charset="0"/>
                <a:ea typeface="宋体" panose="02010600030101010101" pitchFamily="2" charset="-122"/>
              </a:rPr>
              <a:t>纸带</a:t>
            </a:r>
            <a:endParaRPr lang="zh-CN" altLang="zh-CN" sz="2600">
              <a:latin typeface="Times New Roman" panose="02020603050405020304" pitchFamily="18" charset="0"/>
              <a:ea typeface="宋体" panose="02010600030101010101" pitchFamily="2" charset="-122"/>
            </a:endParaRPr>
          </a:p>
        </p:txBody>
      </p:sp>
      <p:sp>
        <p:nvSpPr>
          <p:cNvPr id="4" name="剪去对角的矩形 3"/>
          <p:cNvSpPr/>
          <p:nvPr/>
        </p:nvSpPr>
        <p:spPr>
          <a:xfrm>
            <a:off x="0" y="259133"/>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dirty="0">
                <a:sym typeface="+mn-ea"/>
              </a:rPr>
              <a:t>例</a:t>
            </a:r>
            <a:r>
              <a:rPr lang="en-US" altLang="zh-CN" dirty="0">
                <a:sym typeface="+mn-ea"/>
              </a:rPr>
              <a:t>1</a:t>
            </a:r>
            <a:endParaRPr lang="zh-CN" altLang="en-US" dirty="0">
              <a:sym typeface="+mn-ea"/>
            </a:endParaRPr>
          </a:p>
        </p:txBody>
      </p:sp>
      <p:pic>
        <p:nvPicPr>
          <p:cNvPr id="6" name="image7.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1518" y="1356420"/>
            <a:ext cx="2164328" cy="3491766"/>
          </a:xfrm>
          <a:prstGeom prst="rect">
            <a:avLst/>
          </a:prstGeom>
          <a:noFill/>
          <a:ln>
            <a:noFill/>
          </a:ln>
        </p:spPr>
      </p:pic>
      <p:sp>
        <p:nvSpPr>
          <p:cNvPr id="5" name="矩形 4"/>
          <p:cNvSpPr/>
          <p:nvPr/>
        </p:nvSpPr>
        <p:spPr>
          <a:xfrm>
            <a:off x="5071373" y="2484165"/>
            <a:ext cx="1518364" cy="492443"/>
          </a:xfrm>
          <a:prstGeom prst="rect">
            <a:avLst/>
          </a:prstGeom>
        </p:spPr>
        <p:txBody>
          <a:bodyPr wrap="none">
            <a:spAutoFit/>
          </a:bodyPr>
          <a:lstStyle/>
          <a:p>
            <a:r>
              <a:rPr lang="zh-CN" altLang="zh-CN" sz="2600">
                <a:solidFill>
                  <a:srgbClr val="C00000"/>
                </a:solidFill>
                <a:ea typeface="宋体" panose="02010600030101010101" pitchFamily="2" charset="-122"/>
                <a:cs typeface="宋体" panose="02010600030101010101" pitchFamily="2" charset="-122"/>
              </a:rPr>
              <a:t>④①⑥⑤</a:t>
            </a:r>
            <a:endParaRPr lang="zh-CN" altLang="en-US"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p:cNvPicPr>
          <p:nvPr/>
        </p:nvPicPr>
        <p:blipFill rotWithShape="1">
          <a:blip r:embed="rId4" cstate="print">
            <a:extLst>
              <a:ext uri="{28A0092B-C50C-407E-A947-70E740481C1C}">
                <a14:useLocalDpi xmlns:a14="http://schemas.microsoft.com/office/drawing/2010/main" val="0"/>
              </a:ext>
            </a:extLst>
          </a:blip>
          <a:srcRect b="11289"/>
          <a:stretch/>
        </p:blipFill>
        <p:spPr>
          <a:xfrm>
            <a:off x="406" y="794"/>
            <a:ext cx="12189600" cy="6858000"/>
          </a:xfrm>
          <a:prstGeom prst="rect">
            <a:avLst/>
          </a:prstGeom>
        </p:spPr>
      </p:pic>
      <p:sp>
        <p:nvSpPr>
          <p:cNvPr id="12" name="矩形 11"/>
          <p:cNvSpPr/>
          <p:nvPr/>
        </p:nvSpPr>
        <p:spPr>
          <a:xfrm>
            <a:off x="647700" y="838200"/>
            <a:ext cx="10871200" cy="4895850"/>
          </a:xfrm>
          <a:prstGeom prst="rect">
            <a:avLst/>
          </a:prstGeom>
          <a:gradFill>
            <a:gsLst>
              <a:gs pos="0">
                <a:schemeClr val="bg1">
                  <a:alpha val="40000"/>
                </a:schemeClr>
              </a:gs>
              <a:gs pos="66000">
                <a:srgbClr val="FFFFFF">
                  <a:alpha val="100000"/>
                </a:srgbClr>
              </a:gs>
              <a:gs pos="39000">
                <a:schemeClr val="bg1">
                  <a:alpha val="80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3" name="矩形 12"/>
          <p:cNvSpPr/>
          <p:nvPr/>
        </p:nvSpPr>
        <p:spPr>
          <a:xfrm>
            <a:off x="641350" y="5680075"/>
            <a:ext cx="10877550" cy="187325"/>
          </a:xfrm>
          <a:prstGeom prst="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dirty="0"/>
          </a:p>
        </p:txBody>
      </p:sp>
      <p:sp>
        <p:nvSpPr>
          <p:cNvPr id="14" name="矩形 13"/>
          <p:cNvSpPr/>
          <p:nvPr/>
        </p:nvSpPr>
        <p:spPr>
          <a:xfrm>
            <a:off x="514350" y="652463"/>
            <a:ext cx="11137900" cy="5214937"/>
          </a:xfrm>
          <a:prstGeom prst="rect">
            <a:avLst/>
          </a:prstGeom>
          <a:noFill/>
          <a:ln w="12700" cmpd="sng">
            <a:solidFill>
              <a:schemeClr val="tx2">
                <a:lumMod val="20000"/>
                <a:lumOff val="80000"/>
              </a:schemeClr>
            </a:solidFill>
            <a:prstDash val="solid"/>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15"/>
          <p:cNvSpPr/>
          <p:nvPr/>
        </p:nvSpPr>
        <p:spPr>
          <a:xfrm>
            <a:off x="10199688" y="1011238"/>
            <a:ext cx="1395412" cy="276225"/>
          </a:xfrm>
          <a:prstGeom prst="rect">
            <a:avLst/>
          </a:prstGeom>
        </p:spPr>
        <p:txBody>
          <a:bodyPr>
            <a:spAutoFit/>
          </a:bodyPr>
          <a:lstStyle/>
          <a:p>
            <a:pPr algn="ctr" defTabSz="1218565" eaLnBrk="1" fontAlgn="auto" hangingPunct="1">
              <a:spcBef>
                <a:spcPts val="0"/>
              </a:spcBef>
              <a:spcAft>
                <a:spcPts val="0"/>
              </a:spcAft>
              <a:defRPr/>
            </a:pPr>
            <a:r>
              <a:rPr lang="zh-CN" altLang="en-US" sz="1200" kern="1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大二轮专题复习</a:t>
            </a:r>
          </a:p>
        </p:txBody>
      </p:sp>
      <p:sp>
        <p:nvSpPr>
          <p:cNvPr id="17" name="任意多边形 3"/>
          <p:cNvSpPr/>
          <p:nvPr>
            <p:custDataLst>
              <p:tags r:id="rId1"/>
            </p:custDataLst>
          </p:nvPr>
        </p:nvSpPr>
        <p:spPr>
          <a:xfrm>
            <a:off x="10669588" y="266700"/>
            <a:ext cx="661987"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8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18" name="任意多边形 3"/>
          <p:cNvSpPr/>
          <p:nvPr>
            <p:custDataLst>
              <p:tags r:id="rId2"/>
            </p:custDataLst>
          </p:nvPr>
        </p:nvSpPr>
        <p:spPr>
          <a:xfrm>
            <a:off x="10690225" y="261938"/>
            <a:ext cx="661988"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1F497D"/>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2" name="矩形 1">
            <a:extLst>
              <a:ext uri="{FF2B5EF4-FFF2-40B4-BE49-F238E27FC236}">
                <a16:creationId xmlns="" xmlns:a16="http://schemas.microsoft.com/office/drawing/2014/main" id="{2729E2ED-E9F9-A6E3-6F25-69901AB9F5F3}"/>
              </a:ext>
            </a:extLst>
          </p:cNvPr>
          <p:cNvSpPr/>
          <p:nvPr/>
        </p:nvSpPr>
        <p:spPr>
          <a:xfrm>
            <a:off x="1098178" y="1988840"/>
            <a:ext cx="1900684" cy="461665"/>
          </a:xfrm>
          <a:prstGeom prst="rect">
            <a:avLst/>
          </a:prstGeom>
        </p:spPr>
        <p:txBody>
          <a:bodyPr wrap="square">
            <a:spAutoFit/>
          </a:bodyPr>
          <a:lstStyle/>
          <a:p>
            <a:pPr defTabSz="1218565">
              <a:defRPr/>
            </a:pPr>
            <a:r>
              <a:rPr lang="en-US" altLang="zh-CN" kern="100" smtClean="0">
                <a:solidFill>
                  <a:schemeClr val="tx1">
                    <a:lumMod val="65000"/>
                    <a:lumOff val="35000"/>
                  </a:schemeClr>
                </a:solidFill>
                <a:latin typeface="+mj-ea"/>
                <a:ea typeface="+mj-ea"/>
                <a:cs typeface="Times New Roman" panose="02020603050405020304" pitchFamily="18" charset="0"/>
              </a:rPr>
              <a:t>THANKS</a:t>
            </a:r>
            <a:endParaRPr lang="zh-CN" altLang="en-US" kern="100" dirty="0">
              <a:solidFill>
                <a:schemeClr val="tx1">
                  <a:lumMod val="65000"/>
                  <a:lumOff val="35000"/>
                </a:schemeClr>
              </a:solidFill>
              <a:latin typeface="+mj-ea"/>
              <a:ea typeface="+mj-ea"/>
              <a:cs typeface="Times New Roman" panose="02020603050405020304" pitchFamily="18" charset="0"/>
            </a:endParaRPr>
          </a:p>
        </p:txBody>
      </p:sp>
      <p:sp>
        <p:nvSpPr>
          <p:cNvPr id="3" name="矩形 12">
            <a:extLst>
              <a:ext uri="{FF2B5EF4-FFF2-40B4-BE49-F238E27FC236}">
                <a16:creationId xmlns="" xmlns:a16="http://schemas.microsoft.com/office/drawing/2014/main" id="{E144C6BE-2A73-2BB4-9AE6-386D5C16C730}"/>
              </a:ext>
            </a:extLst>
          </p:cNvPr>
          <p:cNvSpPr>
            <a:spLocks noChangeArrowheads="1"/>
          </p:cNvSpPr>
          <p:nvPr/>
        </p:nvSpPr>
        <p:spPr bwMode="auto">
          <a:xfrm>
            <a:off x="1055440" y="2547640"/>
            <a:ext cx="25194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r>
              <a:rPr lang="zh-CN" altLang="en-US" sz="4200" b="1">
                <a:solidFill>
                  <a:srgbClr val="000000"/>
                </a:solidFill>
                <a:latin typeface="微软雅黑" panose="020B0503020204020204" pitchFamily="34" charset="-122"/>
                <a:ea typeface="微软雅黑" panose="020B0503020204020204" pitchFamily="34" charset="-122"/>
              </a:rPr>
              <a:t>本课结束</a:t>
            </a:r>
            <a:endParaRPr lang="zh-CN" altLang="en-US" sz="42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2" name="组合 1"/>
          <p:cNvGrpSpPr/>
          <p:nvPr/>
        </p:nvGrpSpPr>
        <p:grpSpPr>
          <a:xfrm>
            <a:off x="0" y="1218364"/>
            <a:ext cx="11783838" cy="2425713"/>
            <a:chOff x="0" y="774110"/>
            <a:chExt cx="11783838" cy="2425713"/>
          </a:xfrm>
        </p:grpSpPr>
        <p:sp>
          <p:nvSpPr>
            <p:cNvPr id="5" name="矩形 4"/>
            <p:cNvSpPr/>
            <p:nvPr/>
          </p:nvSpPr>
          <p:spPr>
            <a:xfrm>
              <a:off x="389255" y="1250315"/>
              <a:ext cx="11394583"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需要先接通电源，再释放纸带，</a:t>
              </a: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楷体" panose="02010609060101010101" pitchFamily="49" charset="-122"/>
                </a:rPr>
                <a:t>正确，</a:t>
              </a:r>
              <a:r>
                <a:rPr lang="zh-CN" altLang="zh-CN" sz="2800">
                  <a:latin typeface="Times New Roman" panose="02020603050405020304" pitchFamily="18" charset="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楷体" panose="02010609060101010101" pitchFamily="49" charset="-122"/>
                </a:rPr>
                <a:t>错误</a:t>
              </a:r>
              <a:r>
                <a:rPr lang="zh-CN" altLang="zh-CN" sz="2800" smtClean="0">
                  <a:latin typeface="Times New Roman" panose="02020603050405020304" pitchFamily="18" charset="0"/>
                  <a:ea typeface="楷体" panose="02010609060101010101" pitchFamily="49" charset="-122"/>
                </a:rPr>
                <a:t>；</a:t>
              </a:r>
              <a:endParaRPr lang="en-US" altLang="zh-CN" sz="2800" smtClean="0">
                <a:latin typeface="Times New Roman" panose="02020603050405020304" pitchFamily="18" charset="0"/>
                <a:ea typeface="楷体" panose="02010609060101010101" pitchFamily="49" charset="-122"/>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rPr>
                <a:t>不</a:t>
              </a:r>
              <a:r>
                <a:rPr lang="zh-CN" altLang="zh-CN" sz="2800">
                  <a:latin typeface="Times New Roman" panose="02020603050405020304" pitchFamily="18" charset="0"/>
                  <a:ea typeface="楷体" panose="02010609060101010101" pitchFamily="49" charset="-122"/>
                </a:rPr>
                <a:t>需要称量重锤质量，</a:t>
              </a:r>
              <a:r>
                <a:rPr lang="zh-CN" altLang="zh-CN" sz="2800">
                  <a:latin typeface="Times New Roman" panose="02020603050405020304" pitchFamily="18" charset="0"/>
                  <a:ea typeface="宋体" panose="02010600030101010101" pitchFamily="2" charset="-122"/>
                  <a:cs typeface="宋体" panose="02010600030101010101" pitchFamily="2" charset="-122"/>
                </a:rPr>
                <a:t>③</a:t>
              </a:r>
              <a:r>
                <a:rPr lang="zh-CN" altLang="zh-CN" sz="2800">
                  <a:latin typeface="Times New Roman" panose="02020603050405020304" pitchFamily="18" charset="0"/>
                  <a:ea typeface="楷体" panose="02010609060101010101" pitchFamily="49" charset="-122"/>
                </a:rPr>
                <a:t>不是必需的；依照实验步骤先后，正确排序应为</a:t>
              </a:r>
              <a:r>
                <a:rPr lang="zh-CN" altLang="zh-CN" sz="2800">
                  <a:latin typeface="Times New Roman" panose="02020603050405020304" pitchFamily="18" charset="0"/>
                  <a:ea typeface="宋体" panose="02010600030101010101" pitchFamily="2" charset="-122"/>
                  <a:cs typeface="宋体" panose="02010600030101010101" pitchFamily="2" charset="-122"/>
                </a:rPr>
                <a:t>④①⑥⑤</a:t>
              </a:r>
              <a:r>
                <a:rPr lang="zh-CN" altLang="zh-CN" sz="2800">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p:grpSp>
          <p:nvGrpSpPr>
            <p:cNvPr id="12" name="组合 11"/>
            <p:cNvGrpSpPr/>
            <p:nvPr/>
          </p:nvGrpSpPr>
          <p:grpSpPr>
            <a:xfrm>
              <a:off x="0" y="77411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189434"/>
            <a:ext cx="11412000" cy="1303177"/>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图乙所示是纸带上连续打出的五个点</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E</a:t>
            </a:r>
            <a:r>
              <a:rPr lang="zh-CN" altLang="zh-CN" sz="2800">
                <a:latin typeface="Times New Roman" panose="02020603050405020304" pitchFamily="18" charset="0"/>
                <a:ea typeface="宋体" panose="02010600030101010101" pitchFamily="2" charset="-122"/>
              </a:rPr>
              <a:t>到起点的距离。则打出</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点时重锤下落的速度大小为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m/s(</a:t>
            </a:r>
            <a:r>
              <a:rPr lang="zh-CN" altLang="zh-CN" sz="2800">
                <a:latin typeface="Times New Roman" panose="02020603050405020304" pitchFamily="18" charset="0"/>
                <a:ea typeface="宋体" panose="02010600030101010101" pitchFamily="2" charset="-122"/>
              </a:rPr>
              <a:t>保留</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050">
              <a:effectLst/>
              <a:latin typeface="Times New Roman" panose="02020603050405020304" pitchFamily="18" charset="0"/>
              <a:ea typeface="宋体" panose="02010600030101010101" pitchFamily="2" charset="-122"/>
            </a:endParaRPr>
          </a:p>
        </p:txBody>
      </p:sp>
      <p:pic>
        <p:nvPicPr>
          <p:cNvPr id="5" name="image8.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2411" y="1701602"/>
            <a:ext cx="7445590" cy="1513061"/>
          </a:xfrm>
          <a:prstGeom prst="rect">
            <a:avLst/>
          </a:prstGeom>
          <a:noFill/>
          <a:ln>
            <a:noFill/>
          </a:ln>
        </p:spPr>
      </p:pic>
      <p:sp>
        <p:nvSpPr>
          <p:cNvPr id="7" name="矩形 6"/>
          <p:cNvSpPr/>
          <p:nvPr/>
        </p:nvSpPr>
        <p:spPr>
          <a:xfrm>
            <a:off x="6290275" y="916433"/>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1.79</a:t>
            </a:r>
            <a:endParaRPr lang="zh-CN" altLang="en-US"/>
          </a:p>
        </p:txBody>
      </p:sp>
      <p:grpSp>
        <p:nvGrpSpPr>
          <p:cNvPr id="8" name="组合 7"/>
          <p:cNvGrpSpPr/>
          <p:nvPr/>
        </p:nvGrpSpPr>
        <p:grpSpPr>
          <a:xfrm>
            <a:off x="0" y="3476321"/>
            <a:ext cx="11783838" cy="2977809"/>
            <a:chOff x="0" y="774110"/>
            <a:chExt cx="11783838" cy="2977809"/>
          </a:xfrm>
        </p:grpSpPr>
        <mc:AlternateContent xmlns:mc="http://schemas.openxmlformats.org/markup-compatibility/2006" xmlns:a14="http://schemas.microsoft.com/office/drawing/2010/main">
          <mc:Choice Requires="a14">
            <p:sp>
              <p:nvSpPr>
                <p:cNvPr id="9" name="矩形 8"/>
                <p:cNvSpPr/>
                <p:nvPr/>
              </p:nvSpPr>
              <p:spPr>
                <a:xfrm>
                  <a:off x="389255" y="1096961"/>
                  <a:ext cx="11394583" cy="265495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纸带上相邻计数点时间间隔</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𝑓</m:t>
                          </m:r>
                        </m:den>
                      </m:f>
                    </m:oMath>
                  </a14:m>
                  <a:r>
                    <a:rPr lang="en-US" altLang="zh-CN" sz="2800">
                      <a:effectLst/>
                      <a:latin typeface="Times New Roman" panose="02020603050405020304" pitchFamily="18" charset="0"/>
                      <a:ea typeface="宋体" panose="02010600030101010101" pitchFamily="2" charset="-122"/>
                    </a:rPr>
                    <a:t>=0.02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s</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由</a:t>
                  </a:r>
                  <a:r>
                    <a:rPr lang="en-US" altLang="zh-CN" sz="2800" i="1">
                      <a:effectLst/>
                      <a:latin typeface="Times New Roman" panose="02020603050405020304" pitchFamily="18" charset="0"/>
                      <a:ea typeface="宋体" panose="02010600030101010101" pitchFamily="2" charset="-122"/>
                    </a:rPr>
                    <a:t>v</a:t>
                  </a:r>
                  <a:r>
                    <a:rPr lang="en-US" altLang="zh-CN" sz="2800" i="1" baseline="-25000">
                      <a:effectLst/>
                      <a:latin typeface="Times New Roman" panose="02020603050405020304" pitchFamily="18" charset="0"/>
                      <a:ea typeface="宋体" panose="02010600030101010101" pitchFamily="2" charset="-122"/>
                    </a:rPr>
                    <a:t>B</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h</m:t>
                              </m:r>
                            </m:e>
                            <m:sub>
                              <m:r>
                                <a:rPr lang="en-US" altLang="zh-CN" sz="2800" i="1">
                                  <a:effectLst/>
                                  <a:latin typeface="Cambria Math" panose="02040503050406030204" pitchFamily="18" charset="0"/>
                                  <a:ea typeface="宋体" panose="02010600030101010101" pitchFamily="2" charset="-122"/>
                                </a:rPr>
                                <m:t>𝐴𝐶</m:t>
                              </m:r>
                            </m:sub>
                          </m:sSub>
                        </m:num>
                        <m:den>
                          <m:r>
                            <a:rPr lang="en-US" altLang="zh-CN" sz="2800">
                              <a:effectLst/>
                              <a:latin typeface="Cambria Math" panose="02040503050406030204" pitchFamily="18" charset="0"/>
                              <a:ea typeface="宋体" panose="02010600030101010101" pitchFamily="2" charset="-122"/>
                            </a:rPr>
                            <m:t>2</m:t>
                          </m:r>
                          <m:r>
                            <a:rPr lang="en-US" altLang="zh-CN" sz="2800" i="1">
                              <a:effectLst/>
                              <a:latin typeface="Cambria Math" panose="02040503050406030204" pitchFamily="18" charset="0"/>
                              <a:ea typeface="宋体" panose="02010600030101010101" pitchFamily="2" charset="-122"/>
                            </a:rPr>
                            <m:t>𝑇</m:t>
                          </m:r>
                        </m:den>
                      </m:f>
                    </m:oMath>
                  </a14:m>
                  <a:r>
                    <a:rPr lang="zh-CN" altLang="zh-CN" sz="2800">
                      <a:effectLst/>
                      <a:latin typeface="Times New Roman" panose="02020603050405020304" pitchFamily="18" charset="0"/>
                      <a:ea typeface="楷体" panose="02010609060101010101" pitchFamily="49" charset="-122"/>
                    </a:rPr>
                    <a:t>，其中</a:t>
                  </a:r>
                  <a:r>
                    <a:rPr lang="en-US" altLang="zh-CN" sz="2800" i="1">
                      <a:effectLst/>
                      <a:latin typeface="Times New Roman" panose="02020603050405020304" pitchFamily="18" charset="0"/>
                      <a:ea typeface="宋体" panose="02010600030101010101" pitchFamily="2" charset="-122"/>
                    </a:rPr>
                    <a:t>h</a:t>
                  </a:r>
                  <a:r>
                    <a:rPr lang="en-US" altLang="zh-CN" sz="2800" i="1" baseline="-25000">
                      <a:effectLst/>
                      <a:latin typeface="Times New Roman" panose="02020603050405020304" pitchFamily="18" charset="0"/>
                      <a:ea typeface="宋体" panose="02010600030101010101" pitchFamily="2" charset="-122"/>
                    </a:rPr>
                    <a:t>AC</a:t>
                  </a:r>
                  <a:r>
                    <a:rPr lang="en-US"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20.34-13.20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cm=7.14</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=0.02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s</a:t>
                  </a:r>
                  <a:r>
                    <a:rPr lang="zh-CN" altLang="zh-CN" sz="2800">
                      <a:effectLst/>
                      <a:latin typeface="Times New Roman" panose="02020603050405020304" pitchFamily="18" charset="0"/>
                      <a:ea typeface="楷体" panose="02010609060101010101" pitchFamily="49" charset="-122"/>
                    </a:rPr>
                    <a:t>，代入数据解得</a:t>
                  </a:r>
                  <a:r>
                    <a:rPr lang="en-US" altLang="zh-CN" sz="2800" i="1">
                      <a:effectLst/>
                      <a:latin typeface="Times New Roman" panose="02020603050405020304" pitchFamily="18" charset="0"/>
                      <a:ea typeface="宋体" panose="02010600030101010101" pitchFamily="2" charset="-122"/>
                    </a:rPr>
                    <a:t>v</a:t>
                  </a:r>
                  <a:r>
                    <a:rPr lang="en-US" altLang="zh-CN" sz="2800" i="1" baseline="-25000">
                      <a:effectLst/>
                      <a:latin typeface="Times New Roman" panose="02020603050405020304" pitchFamily="18" charset="0"/>
                      <a:ea typeface="宋体" panose="02010600030101010101" pitchFamily="2" charset="-122"/>
                    </a:rPr>
                    <a:t>B</a:t>
                  </a:r>
                  <a:r>
                    <a:rPr lang="en-US" altLang="zh-CN" sz="2800">
                      <a:effectLst/>
                      <a:latin typeface="Times New Roman" panose="02020603050405020304" pitchFamily="18" charset="0"/>
                      <a:ea typeface="宋体" panose="02010600030101010101" pitchFamily="2" charset="-122"/>
                    </a:rPr>
                    <a:t>≈1.79</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389255" y="1096961"/>
                  <a:ext cx="11394583" cy="2654958"/>
                </a:xfrm>
                <a:prstGeom prst="rect">
                  <a:avLst/>
                </a:prstGeom>
                <a:blipFill rotWithShape="0">
                  <a:blip r:embed="rId3"/>
                  <a:stretch>
                    <a:fillRect l="-1124" b="-2523"/>
                  </a:stretch>
                </a:blipFill>
              </p:spPr>
              <p:txBody>
                <a:bodyPr/>
                <a:lstStyle/>
                <a:p>
                  <a:r>
                    <a:rPr lang="zh-CN" altLang="en-US">
                      <a:noFill/>
                    </a:rPr>
                    <a:t> </a:t>
                  </a:r>
                </a:p>
              </p:txBody>
            </p:sp>
          </mc:Fallback>
        </mc:AlternateContent>
        <p:grpSp>
          <p:nvGrpSpPr>
            <p:cNvPr id="10" name="组合 9"/>
            <p:cNvGrpSpPr/>
            <p:nvPr/>
          </p:nvGrpSpPr>
          <p:grpSpPr>
            <a:xfrm>
              <a:off x="0" y="774110"/>
              <a:ext cx="1439863" cy="424932"/>
              <a:chOff x="51643" y="755060"/>
              <a:chExt cx="1439863" cy="424932"/>
            </a:xfrm>
          </p:grpSpPr>
          <p:sp>
            <p:nvSpPr>
              <p:cNvPr id="11" name="矩形 1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3" name="组合 65"/>
              <p:cNvGrpSpPr>
                <a:grpSpLocks/>
              </p:cNvGrpSpPr>
              <p:nvPr/>
            </p:nvGrpSpPr>
            <p:grpSpPr bwMode="auto">
              <a:xfrm>
                <a:off x="1224676" y="886173"/>
                <a:ext cx="162478" cy="162211"/>
                <a:chOff x="3104" y="165"/>
                <a:chExt cx="276" cy="275"/>
              </a:xfrm>
            </p:grpSpPr>
            <p:cxnSp>
              <p:nvCxnSpPr>
                <p:cNvPr id="14" name="直接连接符 1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63932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398425"/>
            <a:ext cx="6714112" cy="4616648"/>
          </a:xfrm>
          <a:prstGeom prst="rect">
            <a:avLst/>
          </a:prstGeom>
        </p:spPr>
        <p:txBody>
          <a:bodyPr wrap="square">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纸带上各点与起点间的距离即为重锤下落高度</a:t>
            </a:r>
            <a:r>
              <a:rPr lang="en-US" altLang="zh-CN" sz="2800" i="1">
                <a:latin typeface="Times New Roman" panose="02020603050405020304" pitchFamily="18" charset="0"/>
                <a:ea typeface="宋体" panose="02010600030101010101" pitchFamily="2" charset="-122"/>
              </a:rPr>
              <a:t>h</a:t>
            </a:r>
            <a:r>
              <a:rPr lang="zh-CN" altLang="zh-CN" sz="2800">
                <a:latin typeface="Times New Roman" panose="02020603050405020304" pitchFamily="18" charset="0"/>
                <a:ea typeface="宋体" panose="02010600030101010101" pitchFamily="2" charset="-122"/>
              </a:rPr>
              <a:t>，计算相应的重锤下落速度</a:t>
            </a:r>
            <a:r>
              <a:rPr lang="en-US" altLang="zh-CN" sz="2800" i="1">
                <a:latin typeface="Times New Roman" panose="02020603050405020304" pitchFamily="18" charset="0"/>
                <a:ea typeface="宋体" panose="02010600030101010101" pitchFamily="2" charset="-122"/>
              </a:rPr>
              <a:t>v</a:t>
            </a:r>
            <a:r>
              <a:rPr lang="zh-CN" altLang="zh-CN" sz="2800">
                <a:latin typeface="Times New Roman" panose="02020603050405020304" pitchFamily="18" charset="0"/>
                <a:ea typeface="宋体" panose="02010600030101010101" pitchFamily="2" charset="-122"/>
              </a:rPr>
              <a:t>，并绘制图丙所示的</a:t>
            </a:r>
            <a:r>
              <a:rPr lang="en-US" altLang="zh-CN" sz="2800" i="1">
                <a:latin typeface="Times New Roman" panose="02020603050405020304" pitchFamily="18" charset="0"/>
                <a:ea typeface="宋体" panose="02010600030101010101" pitchFamily="2" charset="-122"/>
              </a:rPr>
              <a:t>v</a:t>
            </a:r>
            <a:r>
              <a:rPr lang="en-US" altLang="zh-CN" sz="2800" baseline="30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h</a:t>
            </a:r>
            <a:r>
              <a:rPr lang="zh-CN" altLang="zh-CN" sz="2800">
                <a:latin typeface="Times New Roman" panose="02020603050405020304" pitchFamily="18" charset="0"/>
                <a:ea typeface="宋体" panose="02010600030101010101" pitchFamily="2" charset="-122"/>
              </a:rPr>
              <a:t>关系图像。理论上，若机械能守恒，图中直线应</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通过</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不通过</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原点且斜率</a:t>
            </a:r>
            <a:r>
              <a:rPr lang="zh-CN" altLang="zh-CN" sz="2800" smtClean="0">
                <a:latin typeface="Times New Roman" panose="02020603050405020304" pitchFamily="18" charset="0"/>
                <a:ea typeface="宋体" panose="02010600030101010101" pitchFamily="2" charset="-122"/>
              </a:rPr>
              <a:t>为</a:t>
            </a:r>
            <a:r>
              <a:rPr lang="en-US" altLang="zh-CN" sz="2800" smtClean="0">
                <a:latin typeface="Times New Roman" panose="02020603050405020304" pitchFamily="18" charset="0"/>
                <a:ea typeface="宋体" panose="02010600030101010101" pitchFamily="2" charset="-122"/>
              </a:rPr>
              <a:t>____(</a:t>
            </a:r>
            <a:r>
              <a:rPr lang="zh-CN" altLang="zh-CN" sz="2800">
                <a:latin typeface="Times New Roman" panose="02020603050405020304" pitchFamily="18" charset="0"/>
                <a:ea typeface="宋体" panose="02010600030101010101" pitchFamily="2" charset="-122"/>
              </a:rPr>
              <a:t>用重力加速度大小</a:t>
            </a:r>
            <a:r>
              <a:rPr lang="en-US" altLang="zh-CN" sz="2800" i="1">
                <a:latin typeface="Times New Roman" panose="02020603050405020304" pitchFamily="18" charset="0"/>
                <a:ea typeface="宋体" panose="02010600030101010101" pitchFamily="2" charset="-122"/>
              </a:rPr>
              <a:t>g</a:t>
            </a:r>
            <a:r>
              <a:rPr lang="zh-CN" altLang="zh-CN" sz="2800">
                <a:latin typeface="Times New Roman" panose="02020603050405020304" pitchFamily="18" charset="0"/>
                <a:ea typeface="宋体" panose="02010600030101010101" pitchFamily="2" charset="-122"/>
              </a:rPr>
              <a:t>表示</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。由图丙得直线的斜率</a:t>
            </a:r>
            <a:r>
              <a:rPr lang="en-US" altLang="zh-CN" sz="2800" i="1">
                <a:latin typeface="Times New Roman" panose="02020603050405020304" pitchFamily="18" charset="0"/>
                <a:ea typeface="宋体" panose="02010600030101010101" pitchFamily="2" charset="-122"/>
              </a:rPr>
              <a:t>k</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保留</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pic>
        <p:nvPicPr>
          <p:cNvPr id="4" name="image9.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1390" y="693490"/>
            <a:ext cx="3987394" cy="3798977"/>
          </a:xfrm>
          <a:prstGeom prst="rect">
            <a:avLst/>
          </a:prstGeom>
          <a:noFill/>
          <a:ln>
            <a:noFill/>
          </a:ln>
        </p:spPr>
      </p:pic>
      <p:sp>
        <p:nvSpPr>
          <p:cNvPr id="6" name="矩形 5"/>
          <p:cNvSpPr/>
          <p:nvPr/>
        </p:nvSpPr>
        <p:spPr>
          <a:xfrm>
            <a:off x="4871070" y="2373943"/>
            <a:ext cx="902811"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通过</a:t>
            </a:r>
            <a:endParaRPr lang="zh-CN" altLang="en-US"/>
          </a:p>
        </p:txBody>
      </p:sp>
      <p:sp>
        <p:nvSpPr>
          <p:cNvPr id="7" name="矩形 6"/>
          <p:cNvSpPr/>
          <p:nvPr/>
        </p:nvSpPr>
        <p:spPr>
          <a:xfrm>
            <a:off x="5887124" y="3020786"/>
            <a:ext cx="54373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2</a:t>
            </a:r>
            <a:r>
              <a:rPr lang="en-US" altLang="zh-CN" sz="2800" i="1">
                <a:solidFill>
                  <a:srgbClr val="C00000"/>
                </a:solidFill>
                <a:latin typeface="Times New Roman" panose="02020603050405020304" pitchFamily="18" charset="0"/>
                <a:ea typeface="宋体" panose="02010600030101010101" pitchFamily="2" charset="-122"/>
              </a:rPr>
              <a:t>g</a:t>
            </a:r>
            <a:endParaRPr lang="zh-CN" altLang="en-US"/>
          </a:p>
        </p:txBody>
      </p:sp>
      <p:sp>
        <p:nvSpPr>
          <p:cNvPr id="8" name="矩形 7"/>
          <p:cNvSpPr/>
          <p:nvPr/>
        </p:nvSpPr>
        <p:spPr>
          <a:xfrm>
            <a:off x="1649760" y="4303415"/>
            <a:ext cx="1540806"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19.1 m/s</a:t>
            </a:r>
            <a:r>
              <a:rPr lang="en-US" altLang="zh-CN" sz="2800" baseline="30000">
                <a:solidFill>
                  <a:srgbClr val="C00000"/>
                </a:solidFill>
                <a:latin typeface="Times New Roman" panose="02020603050405020304" pitchFamily="18" charset="0"/>
                <a:ea typeface="宋体" panose="02010600030101010101" pitchFamily="2" charset="-122"/>
              </a:rPr>
              <a:t>2</a:t>
            </a:r>
            <a:endParaRPr lang="zh-CN" altLang="en-US"/>
          </a:p>
        </p:txBody>
      </p:sp>
    </p:spTree>
    <p:extLst>
      <p:ext uri="{BB962C8B-B14F-4D97-AF65-F5344CB8AC3E}">
        <p14:creationId xmlns:p14="http://schemas.microsoft.com/office/powerpoint/2010/main" val="4828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218364"/>
            <a:ext cx="11783838" cy="3054603"/>
            <a:chOff x="0" y="774110"/>
            <a:chExt cx="11783838" cy="3054603"/>
          </a:xfrm>
        </p:grpSpPr>
        <mc:AlternateContent xmlns:mc="http://schemas.openxmlformats.org/markup-compatibility/2006" xmlns:a14="http://schemas.microsoft.com/office/drawing/2010/main">
          <mc:Choice Requires="a14">
            <p:sp>
              <p:nvSpPr>
                <p:cNvPr id="5" name="矩形 4"/>
                <p:cNvSpPr/>
                <p:nvPr/>
              </p:nvSpPr>
              <p:spPr>
                <a:xfrm>
                  <a:off x="389255" y="1250315"/>
                  <a:ext cx="11394583" cy="257839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a:t>
                  </a:r>
                  <a:r>
                    <a:rPr lang="en-US" altLang="zh-CN" sz="2800" i="1">
                      <a:effectLst/>
                      <a:latin typeface="Times New Roman" panose="02020603050405020304" pitchFamily="18" charset="0"/>
                      <a:ea typeface="宋体" panose="02010600030101010101" pitchFamily="2" charset="-122"/>
                    </a:rPr>
                    <a:t>mgh</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mv</a:t>
                  </a:r>
                  <a:r>
                    <a:rPr lang="en-US" altLang="zh-CN" sz="2800" baseline="30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，可得</a:t>
                  </a:r>
                  <a:r>
                    <a:rPr lang="en-US" altLang="zh-CN" sz="2800" i="1">
                      <a:effectLst/>
                      <a:latin typeface="Times New Roman" panose="02020603050405020304" pitchFamily="18" charset="0"/>
                      <a:ea typeface="宋体" panose="02010600030101010101" pitchFamily="2" charset="-122"/>
                    </a:rPr>
                    <a:t>v</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=2</a:t>
                  </a:r>
                  <a:r>
                    <a:rPr lang="en-US" altLang="zh-CN" sz="2800" i="1">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a:t>
                  </a:r>
                  <a:r>
                    <a:rPr lang="zh-CN" altLang="zh-CN" sz="2800">
                      <a:effectLst/>
                      <a:latin typeface="Times New Roman" panose="02020603050405020304" pitchFamily="18" charset="0"/>
                      <a:ea typeface="楷体" panose="02010609060101010101" pitchFamily="49" charset="-122"/>
                    </a:rPr>
                    <a:t>，可知若机械能守恒，其</a:t>
                  </a:r>
                  <a:r>
                    <a:rPr lang="en-US" altLang="zh-CN" sz="2800" i="1">
                      <a:effectLst/>
                      <a:latin typeface="Times New Roman" panose="02020603050405020304" pitchFamily="18" charset="0"/>
                      <a:ea typeface="宋体" panose="02010600030101010101" pitchFamily="2" charset="-122"/>
                    </a:rPr>
                    <a:t>v</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a:t>
                  </a:r>
                  <a:r>
                    <a:rPr lang="zh-CN" altLang="zh-CN" sz="2800">
                      <a:effectLst/>
                      <a:latin typeface="Times New Roman" panose="02020603050405020304" pitchFamily="18" charset="0"/>
                      <a:ea typeface="楷体" panose="02010609060101010101" pitchFamily="49" charset="-122"/>
                    </a:rPr>
                    <a:t>图像应为通过原点且斜率</a:t>
                  </a:r>
                  <a:r>
                    <a:rPr lang="en-US" altLang="zh-CN" sz="2800" i="1">
                      <a:effectLst/>
                      <a:latin typeface="Times New Roman" panose="02020603050405020304" pitchFamily="18" charset="0"/>
                      <a:ea typeface="宋体" panose="02010600030101010101" pitchFamily="2" charset="-122"/>
                    </a:rPr>
                    <a:t>k</a:t>
                  </a:r>
                  <a:r>
                    <a:rPr lang="en-US" altLang="zh-CN" sz="2800">
                      <a:effectLst/>
                      <a:latin typeface="Times New Roman" panose="02020603050405020304" pitchFamily="18" charset="0"/>
                      <a:ea typeface="宋体" panose="02010600030101010101" pitchFamily="2" charset="-122"/>
                    </a:rPr>
                    <a:t>=2</a:t>
                  </a:r>
                  <a:r>
                    <a:rPr lang="en-US" altLang="zh-CN" sz="2800" i="1">
                      <a:effectLst/>
                      <a:latin typeface="Times New Roman" panose="02020603050405020304" pitchFamily="18" charset="0"/>
                      <a:ea typeface="宋体" panose="02010600030101010101" pitchFamily="2" charset="-122"/>
                    </a:rPr>
                    <a:t>g</a:t>
                  </a:r>
                  <a:r>
                    <a:rPr lang="zh-CN" altLang="zh-CN" sz="2800">
                      <a:effectLst/>
                      <a:latin typeface="Times New Roman" panose="02020603050405020304" pitchFamily="18" charset="0"/>
                      <a:ea typeface="楷体" panose="02010609060101010101" pitchFamily="49" charset="-122"/>
                    </a:rPr>
                    <a:t>的倾斜直线，由题图丙得直线的斜率</a:t>
                  </a:r>
                  <a:r>
                    <a:rPr lang="en-US" altLang="zh-CN" sz="2800" i="1">
                      <a:effectLst/>
                      <a:latin typeface="Times New Roman" panose="02020603050405020304" pitchFamily="18" charset="0"/>
                      <a:ea typeface="宋体" panose="02010600030101010101" pitchFamily="2" charset="-122"/>
                    </a:rPr>
                    <a:t>k</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5.5</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1.4</m:t>
                          </m:r>
                        </m:num>
                        <m:den>
                          <m:r>
                            <a:rPr lang="en-US" altLang="zh-CN" sz="2800">
                              <a:effectLst/>
                              <a:latin typeface="Cambria Math" panose="02040503050406030204" pitchFamily="18" charset="0"/>
                              <a:ea typeface="宋体" panose="02010600030101010101" pitchFamily="2" charset="-122"/>
                            </a:rPr>
                            <m:t>0.29</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0.075</m:t>
                          </m:r>
                        </m:den>
                      </m:f>
                    </m:oMath>
                  </a14:m>
                  <a:r>
                    <a:rPr lang="en-US" altLang="zh-CN" sz="2800">
                      <a:effectLst/>
                      <a:latin typeface="Times New Roman" panose="02020603050405020304" pitchFamily="18" charset="0"/>
                      <a:ea typeface="楷体" panose="02010609060101010101" pitchFamily="49" charset="-122"/>
                    </a:rPr>
                    <a:t> </a:t>
                  </a:r>
                  <a:r>
                    <a:rPr lang="en-US" altLang="zh-CN" sz="2800" smtClean="0">
                      <a:effectLst/>
                      <a:latin typeface="Times New Roman" panose="02020603050405020304" pitchFamily="18" charset="0"/>
                      <a:ea typeface="宋体" panose="02010600030101010101" pitchFamily="2" charset="-122"/>
                    </a:rPr>
                    <a:t>m/s</a:t>
                  </a:r>
                  <a:r>
                    <a:rPr lang="en-US" altLang="zh-CN" sz="2800" baseline="30000" smtClean="0">
                      <a:effectLst/>
                      <a:latin typeface="Times New Roman" panose="02020603050405020304" pitchFamily="18" charset="0"/>
                      <a:ea typeface="宋体" panose="02010600030101010101" pitchFamily="2" charset="-122"/>
                    </a:rPr>
                    <a:t>2</a:t>
                  </a:r>
                </a:p>
                <a:p>
                  <a:pPr>
                    <a:lnSpc>
                      <a:spcPct val="150000"/>
                    </a:lnSpc>
                    <a:spcAft>
                      <a:spcPts val="0"/>
                    </a:spcAft>
                    <a:tabLst>
                      <a:tab pos="2340610" algn="l"/>
                      <a:tab pos="2790825" algn="l"/>
                      <a:tab pos="4231005" algn="l"/>
                    </a:tabLst>
                  </a:pPr>
                  <a:r>
                    <a:rPr lang="en-US" altLang="zh-CN" sz="2800" smtClean="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19.1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r>
                    <a:rPr lang="en-US" altLang="zh-CN" sz="2800" baseline="30000">
                      <a:effectLst/>
                      <a:latin typeface="Times New Roman" panose="02020603050405020304" pitchFamily="18" charset="0"/>
                      <a:ea typeface="宋体" panose="02010600030101010101" pitchFamily="2" charset="-122"/>
                    </a:rPr>
                    <a:t>2</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55" y="1250315"/>
                  <a:ext cx="11394583" cy="2578398"/>
                </a:xfrm>
                <a:prstGeom prst="rect">
                  <a:avLst/>
                </a:prstGeom>
                <a:blipFill rotWithShape="0">
                  <a:blip r:embed="rId2"/>
                  <a:stretch>
                    <a:fillRect l="-1124" b="-2837"/>
                  </a:stretch>
                </a:blipFill>
              </p:spPr>
              <p:txBody>
                <a:bodyPr/>
                <a:lstStyle/>
                <a:p>
                  <a:r>
                    <a:rPr lang="zh-CN" altLang="en-US">
                      <a:noFill/>
                    </a:rPr>
                    <a:t> </a:t>
                  </a:r>
                </a:p>
              </p:txBody>
            </p:sp>
          </mc:Fallback>
        </mc:AlternateContent>
        <p:grpSp>
          <p:nvGrpSpPr>
            <p:cNvPr id="12" name="组合 11"/>
            <p:cNvGrpSpPr/>
            <p:nvPr/>
          </p:nvGrpSpPr>
          <p:grpSpPr>
            <a:xfrm>
              <a:off x="0" y="77411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8645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704720"/>
                <a:ext cx="8514312" cy="4741298"/>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zh-CN" altLang="zh-CN" sz="2800">
                    <a:effectLst/>
                    <a:latin typeface="Times New Roman" panose="02020603050405020304" pitchFamily="18" charset="0"/>
                    <a:ea typeface="宋体" panose="02010600030101010101" pitchFamily="2" charset="-122"/>
                  </a:rPr>
                  <a:t>定义单次测量的相对误差</a:t>
                </a:r>
                <a:r>
                  <a:rPr lang="en-US" altLang="zh-CN" sz="2800" i="1">
                    <a:effectLst/>
                    <a:latin typeface="Times New Roman" panose="02020603050405020304" pitchFamily="18" charset="0"/>
                    <a:ea typeface="宋体" panose="02010600030101010101" pitchFamily="2" charset="-122"/>
                  </a:rPr>
                  <a:t>η</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rPr>
                        </m:ctrlPr>
                      </m:dPr>
                      <m:e>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𝐸</m:t>
                                </m:r>
                              </m:e>
                              <m:sub>
                                <m:r>
                                  <m:rPr>
                                    <m:sty m:val="p"/>
                                  </m:rPr>
                                  <a:rPr lang="en-US" altLang="zh-CN" sz="2800">
                                    <a:effectLst/>
                                    <a:latin typeface="Cambria Math" panose="02040503050406030204" pitchFamily="18" charset="0"/>
                                    <a:ea typeface="宋体" panose="02010600030101010101" pitchFamily="2" charset="-122"/>
                                  </a:rPr>
                                  <m:t>p</m:t>
                                </m:r>
                              </m:sub>
                            </m:sSub>
                            <m:r>
                              <a:rPr lang="en-US" altLang="zh-CN" sz="2800" i="1">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𝐸</m:t>
                                </m:r>
                              </m:e>
                              <m:sub>
                                <m:r>
                                  <m:rPr>
                                    <m:sty m:val="p"/>
                                  </m:rPr>
                                  <a:rPr lang="en-US" altLang="zh-CN" sz="2800">
                                    <a:effectLst/>
                                    <a:latin typeface="Cambria Math" panose="02040503050406030204" pitchFamily="18" charset="0"/>
                                    <a:ea typeface="宋体" panose="02010600030101010101" pitchFamily="2" charset="-122"/>
                                  </a:rPr>
                                  <m:t>k</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𝐸</m:t>
                                </m:r>
                              </m:e>
                              <m:sub>
                                <m:r>
                                  <m:rPr>
                                    <m:sty m:val="p"/>
                                  </m:rPr>
                                  <a:rPr lang="en-US" altLang="zh-CN" sz="2800">
                                    <a:effectLst/>
                                    <a:latin typeface="Cambria Math" panose="02040503050406030204" pitchFamily="18" charset="0"/>
                                    <a:ea typeface="宋体" panose="02010600030101010101" pitchFamily="2" charset="-122"/>
                                  </a:rPr>
                                  <m:t>p</m:t>
                                </m:r>
                              </m:sub>
                            </m:sSub>
                          </m:den>
                        </m:f>
                      </m:e>
                    </m:d>
                  </m:oMath>
                </a14:m>
                <a:r>
                  <a:rPr lang="en-US" altLang="zh-CN" sz="2800" smtClean="0">
                    <a:effectLst/>
                    <a:latin typeface="宋体" panose="02010600030101010101" pitchFamily="2" charset="-122"/>
                    <a:ea typeface="宋体" panose="02010600030101010101" pitchFamily="2" charset="-122"/>
                  </a:rPr>
                  <a:t>×</a:t>
                </a:r>
                <a:r>
                  <a:rPr lang="en-US" altLang="zh-CN" sz="2800" smtClean="0">
                    <a:effectLst/>
                    <a:latin typeface="Times New Roman" panose="02020603050405020304" pitchFamily="18" charset="0"/>
                    <a:ea typeface="宋体" panose="02010600030101010101" pitchFamily="2" charset="-122"/>
                  </a:rPr>
                  <a:t>100</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，其中</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宋体" panose="02010600030101010101" pitchFamily="2" charset="-122"/>
                  </a:rPr>
                  <a:t>是重锤重力势能的减小量，</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k</a:t>
                </a:r>
                <a:r>
                  <a:rPr lang="zh-CN" altLang="zh-CN" sz="2800">
                    <a:effectLst/>
                    <a:latin typeface="Times New Roman" panose="02020603050405020304" pitchFamily="18" charset="0"/>
                    <a:ea typeface="宋体" panose="02010600030101010101" pitchFamily="2" charset="-122"/>
                  </a:rPr>
                  <a:t>是其动能增加量，</a:t>
                </a:r>
                <a:r>
                  <a:rPr lang="zh-CN" altLang="zh-CN" sz="2800" smtClean="0">
                    <a:effectLst/>
                    <a:latin typeface="Times New Roman" panose="02020603050405020304" pitchFamily="18" charset="0"/>
                    <a:ea typeface="宋体" panose="02010600030101010101" pitchFamily="2" charset="-122"/>
                  </a:rPr>
                  <a:t>则</a:t>
                </a:r>
                <a:endParaRPr lang="en-US" altLang="zh-CN" sz="2800" smtClean="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endParaRPr lang="en-US" altLang="zh-CN" sz="10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effectLst/>
                    <a:latin typeface="Times New Roman" panose="02020603050405020304" pitchFamily="18" charset="0"/>
                    <a:ea typeface="宋体" panose="02010600030101010101" pitchFamily="2" charset="-122"/>
                  </a:rPr>
                  <a:t>实验</a:t>
                </a:r>
                <a:r>
                  <a:rPr lang="zh-CN" altLang="zh-CN" sz="2800">
                    <a:effectLst/>
                    <a:latin typeface="Times New Roman" panose="02020603050405020304" pitchFamily="18" charset="0"/>
                    <a:ea typeface="宋体" panose="02010600030101010101" pitchFamily="2" charset="-122"/>
                  </a:rPr>
                  <a:t>相对误差为</a:t>
                </a:r>
                <a:r>
                  <a:rPr lang="en-US" altLang="zh-CN" sz="2800" i="1">
                    <a:effectLst/>
                    <a:latin typeface="Times New Roman" panose="02020603050405020304" pitchFamily="18" charset="0"/>
                    <a:ea typeface="宋体" panose="02010600030101010101" pitchFamily="2" charset="-122"/>
                  </a:rPr>
                  <a:t>η</a:t>
                </a:r>
                <a:r>
                  <a:rPr lang="en-US" altLang="zh-CN" sz="2800">
                    <a:effectLst/>
                    <a:latin typeface="Times New Roman" panose="02020603050405020304" pitchFamily="18" charset="0"/>
                    <a:ea typeface="宋体" panose="02010600030101010101" pitchFamily="2" charset="-122"/>
                  </a:rPr>
                  <a:t>=</a:t>
                </a:r>
                <a:r>
                  <a:rPr lang="zh-CN" altLang="zh-CN" sz="2800" u="sng">
                    <a:effectLst/>
                    <a:latin typeface="Times New Roman" panose="02020603050405020304" pitchFamily="18" charset="0"/>
                    <a:ea typeface="宋体" panose="02010600030101010101" pitchFamily="2" charset="-122"/>
                  </a:rPr>
                  <a:t>　　　　</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100%(</a:t>
                </a:r>
                <a:r>
                  <a:rPr lang="zh-CN" altLang="zh-CN" sz="2800">
                    <a:effectLst/>
                    <a:latin typeface="Times New Roman" panose="02020603050405020304" pitchFamily="18" charset="0"/>
                    <a:ea typeface="宋体" panose="02010600030101010101" pitchFamily="2" charset="-122"/>
                  </a:rPr>
                  <a:t>用字母</a:t>
                </a:r>
                <a:r>
                  <a:rPr lang="en-US" altLang="zh-CN" sz="2800" i="1">
                    <a:effectLst/>
                    <a:latin typeface="Times New Roman" panose="02020603050405020304" pitchFamily="18" charset="0"/>
                    <a:ea typeface="宋体" panose="02010600030101010101" pitchFamily="2" charset="-122"/>
                  </a:rPr>
                  <a:t>k</a:t>
                </a:r>
                <a:r>
                  <a:rPr lang="zh-CN" altLang="zh-CN" sz="2800">
                    <a:effectLst/>
                    <a:latin typeface="Times New Roman" panose="02020603050405020304" pitchFamily="18" charset="0"/>
                    <a:ea typeface="宋体" panose="02010600030101010101" pitchFamily="2" charset="-122"/>
                  </a:rPr>
                  <a:t>和</a:t>
                </a:r>
                <a:r>
                  <a:rPr lang="en-US" altLang="zh-CN" sz="2800" i="1">
                    <a:effectLst/>
                    <a:latin typeface="Times New Roman" panose="02020603050405020304" pitchFamily="18" charset="0"/>
                    <a:ea typeface="宋体" panose="02010600030101010101" pitchFamily="2" charset="-122"/>
                  </a:rPr>
                  <a:t>g</a:t>
                </a:r>
                <a:r>
                  <a:rPr lang="zh-CN" altLang="zh-CN" sz="2800">
                    <a:effectLst/>
                    <a:latin typeface="Times New Roman" panose="02020603050405020304" pitchFamily="18" charset="0"/>
                    <a:ea typeface="宋体" panose="02010600030101010101" pitchFamily="2" charset="-122"/>
                  </a:rPr>
                  <a:t>表示</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；当地重力加速度</a:t>
                </a:r>
                <a:r>
                  <a:rPr lang="en-US" altLang="zh-CN" sz="2800" i="1">
                    <a:effectLst/>
                    <a:latin typeface="Times New Roman" panose="02020603050405020304" pitchFamily="18" charset="0"/>
                    <a:ea typeface="宋体" panose="02010600030101010101" pitchFamily="2" charset="-122"/>
                  </a:rPr>
                  <a:t>g</a:t>
                </a:r>
                <a:r>
                  <a:rPr lang="zh-CN" altLang="zh-CN" sz="2800">
                    <a:effectLst/>
                    <a:latin typeface="Times New Roman" panose="02020603050405020304" pitchFamily="18" charset="0"/>
                    <a:ea typeface="宋体" panose="02010600030101010101" pitchFamily="2" charset="-122"/>
                  </a:rPr>
                  <a:t>取</a:t>
                </a:r>
                <a:r>
                  <a:rPr lang="en-US" altLang="zh-CN" sz="2800">
                    <a:effectLst/>
                    <a:latin typeface="Times New Roman" panose="02020603050405020304" pitchFamily="18" charset="0"/>
                    <a:ea typeface="宋体" panose="02010600030101010101" pitchFamily="2" charset="-122"/>
                  </a:rPr>
                  <a:t>9.80 m/s</a:t>
                </a:r>
                <a:r>
                  <a:rPr lang="en-US" altLang="zh-CN" sz="2800" baseline="30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rPr>
                  <a:t>，则</a:t>
                </a:r>
                <a:r>
                  <a:rPr lang="en-US" altLang="zh-CN" sz="2800" i="1">
                    <a:effectLst/>
                    <a:latin typeface="Times New Roman" panose="02020603050405020304" pitchFamily="18" charset="0"/>
                    <a:ea typeface="宋体" panose="02010600030101010101" pitchFamily="2" charset="-122"/>
                  </a:rPr>
                  <a:t>η</a:t>
                </a:r>
                <a:r>
                  <a:rPr lang="en-US" altLang="zh-CN" sz="2800">
                    <a:effectLst/>
                    <a:latin typeface="Times New Roman" panose="02020603050405020304" pitchFamily="18" charset="0"/>
                    <a:ea typeface="宋体" panose="02010600030101010101" pitchFamily="2" charset="-122"/>
                  </a:rPr>
                  <a:t>=</a:t>
                </a:r>
                <a:r>
                  <a:rPr lang="zh-CN" altLang="zh-CN" sz="2800" u="sng">
                    <a:effectLst/>
                    <a:latin typeface="Times New Roman" panose="02020603050405020304" pitchFamily="18" charset="0"/>
                    <a:ea typeface="宋体" panose="02010600030101010101" pitchFamily="2" charset="-122"/>
                  </a:rPr>
                  <a:t>　　　</a:t>
                </a:r>
                <a:r>
                  <a:rPr lang="en-US" altLang="zh-CN" sz="2800" smtClean="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保留</a:t>
                </a:r>
                <a:r>
                  <a:rPr lang="en-US" altLang="zh-CN" sz="28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rPr>
                  <a:t>位有效数字</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，若</a:t>
                </a:r>
                <a:r>
                  <a:rPr lang="en-US" altLang="zh-CN" sz="2800" i="1">
                    <a:effectLst/>
                    <a:latin typeface="Times New Roman" panose="02020603050405020304" pitchFamily="18" charset="0"/>
                    <a:ea typeface="宋体" panose="02010600030101010101" pitchFamily="2" charset="-122"/>
                  </a:rPr>
                  <a:t>η</a:t>
                </a:r>
                <a:r>
                  <a:rPr lang="en-US" altLang="zh-CN" sz="2800">
                    <a:effectLst/>
                    <a:latin typeface="Times New Roman" panose="02020603050405020304" pitchFamily="18" charset="0"/>
                    <a:ea typeface="宋体" panose="02010600030101010101" pitchFamily="2" charset="-122"/>
                  </a:rPr>
                  <a:t>&lt;5%</a:t>
                </a:r>
                <a:r>
                  <a:rPr lang="zh-CN" altLang="zh-CN" sz="2800">
                    <a:effectLst/>
                    <a:latin typeface="Times New Roman" panose="02020603050405020304" pitchFamily="18" charset="0"/>
                    <a:ea typeface="宋体" panose="02010600030101010101" pitchFamily="2" charset="-122"/>
                  </a:rPr>
                  <a:t>，可认为在实验误差允许的范围内机械能守恒。</a:t>
                </a:r>
                <a:r>
                  <a:rPr lang="en-US" altLang="zh-CN" sz="2800">
                    <a:effectLst/>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704720"/>
                <a:ext cx="8514312" cy="4741298"/>
              </a:xfrm>
              <a:prstGeom prst="rect">
                <a:avLst/>
              </a:prstGeom>
              <a:blipFill rotWithShape="0">
                <a:blip r:embed="rId2"/>
                <a:stretch>
                  <a:fillRect l="-1503" r="-3794" b="-644"/>
                </a:stretch>
              </a:blipFill>
            </p:spPr>
            <p:txBody>
              <a:bodyPr/>
              <a:lstStyle/>
              <a:p>
                <a:r>
                  <a:rPr lang="zh-CN" altLang="en-US">
                    <a:noFill/>
                  </a:rPr>
                  <a:t> </a:t>
                </a:r>
              </a:p>
            </p:txBody>
          </p:sp>
        </mc:Fallback>
      </mc:AlternateContent>
      <p:pic>
        <p:nvPicPr>
          <p:cNvPr id="5" name="image7.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51590" y="1214070"/>
            <a:ext cx="2164328" cy="3491766"/>
          </a:xfrm>
          <a:prstGeom prst="rect">
            <a:avLst/>
          </a:prstGeom>
          <a:noFill/>
          <a:ln>
            <a:noFill/>
          </a:ln>
        </p:spPr>
      </p:pic>
      <mc:AlternateContent xmlns:mc="http://schemas.openxmlformats.org/markup-compatibility/2006" xmlns:a14="http://schemas.microsoft.com/office/drawing/2010/main">
        <mc:Choice Requires="a14">
          <p:sp>
            <p:nvSpPr>
              <p:cNvPr id="6" name="矩形 5"/>
              <p:cNvSpPr/>
              <p:nvPr/>
            </p:nvSpPr>
            <p:spPr>
              <a:xfrm>
                <a:off x="3358902" y="2511953"/>
                <a:ext cx="1470274" cy="774058"/>
              </a:xfrm>
              <a:prstGeom prst="rect">
                <a:avLst/>
              </a:prstGeom>
            </p:spPr>
            <p:txBody>
              <a:bodyPr wrap="none">
                <a:spAutoFit/>
              </a:bodyPr>
              <a:lstStyle/>
              <a:p>
                <a14:m>
                  <m:oMath xmlns:m="http://schemas.openxmlformats.org/officeDocument/2006/math">
                    <m:d>
                      <m:dPr>
                        <m:begChr m:val="|"/>
                        <m:endChr m:val="|"/>
                        <m:ctrlPr>
                          <a:rPr lang="zh-CN" altLang="en-US" sz="2800" i="1" smtClean="0">
                            <a:solidFill>
                              <a:srgbClr val="C00000"/>
                            </a:solidFill>
                            <a:latin typeface="Cambria Math" panose="02040503050406030204" pitchFamily="18" charset="0"/>
                          </a:rPr>
                        </m:ctrlPr>
                      </m:dPr>
                      <m:e>
                        <m:r>
                          <a:rPr lang="zh-CN" altLang="en-US" sz="2800">
                            <a:solidFill>
                              <a:srgbClr val="C00000"/>
                            </a:solidFill>
                            <a:latin typeface="Cambria Math" panose="02040503050406030204" pitchFamily="18" charset="0"/>
                          </a:rPr>
                          <m:t>1</m:t>
                        </m:r>
                        <m:r>
                          <a:rPr lang="zh-CN" altLang="en-US" sz="2800" i="0">
                            <a:solidFill>
                              <a:srgbClr val="C00000"/>
                            </a:solidFill>
                            <a:latin typeface="Cambria Math" panose="02040503050406030204" pitchFamily="18" charset="0"/>
                          </a:rPr>
                          <m:t>−</m:t>
                        </m:r>
                        <m:f>
                          <m:fPr>
                            <m:ctrlPr>
                              <a:rPr lang="zh-CN" altLang="en-US" sz="2800" i="1">
                                <a:solidFill>
                                  <a:srgbClr val="C00000"/>
                                </a:solidFill>
                                <a:latin typeface="Cambria Math" panose="02040503050406030204" pitchFamily="18" charset="0"/>
                              </a:rPr>
                            </m:ctrlPr>
                          </m:fPr>
                          <m:num>
                            <m:r>
                              <a:rPr lang="zh-CN" altLang="en-US" sz="2800" i="1">
                                <a:solidFill>
                                  <a:srgbClr val="C00000"/>
                                </a:solidFill>
                                <a:latin typeface="Cambria Math" panose="02040503050406030204" pitchFamily="18" charset="0"/>
                              </a:rPr>
                              <m:t>𝑘</m:t>
                            </m:r>
                          </m:num>
                          <m:den>
                            <m:r>
                              <a:rPr lang="zh-CN" altLang="en-US" sz="2800" i="0">
                                <a:solidFill>
                                  <a:srgbClr val="C00000"/>
                                </a:solidFill>
                                <a:latin typeface="Cambria Math" panose="02040503050406030204" pitchFamily="18" charset="0"/>
                              </a:rPr>
                              <m:t>2</m:t>
                            </m:r>
                            <m:r>
                              <a:rPr lang="zh-CN" altLang="en-US" sz="2800" i="1">
                                <a:solidFill>
                                  <a:srgbClr val="C00000"/>
                                </a:solidFill>
                                <a:latin typeface="Cambria Math" panose="02040503050406030204" pitchFamily="18" charset="0"/>
                              </a:rPr>
                              <m:t>𝑔</m:t>
                            </m:r>
                          </m:den>
                        </m:f>
                      </m:e>
                    </m:d>
                  </m:oMath>
                </a14:m>
                <a:r>
                  <a:rPr lang="zh-CN" altLang="en-US" sz="2800" smtClean="0">
                    <a:solidFill>
                      <a:srgbClr val="C00000"/>
                    </a:solidFill>
                  </a:rPr>
                  <a:t> </a:t>
                </a:r>
                <a:endParaRPr lang="zh-CN" altLang="en-US" sz="2800">
                  <a:solidFill>
                    <a:srgbClr val="C00000"/>
                  </a:solidFill>
                </a:endParaRPr>
              </a:p>
            </p:txBody>
          </p:sp>
        </mc:Choice>
        <mc:Fallback xmlns="">
          <p:sp>
            <p:nvSpPr>
              <p:cNvPr id="6" name="矩形 5"/>
              <p:cNvSpPr>
                <a:spLocks noRot="1" noChangeAspect="1" noMove="1" noResize="1" noEditPoints="1" noAdjustHandles="1" noChangeArrowheads="1" noChangeShapeType="1" noTextEdit="1"/>
              </p:cNvSpPr>
              <p:nvPr/>
            </p:nvSpPr>
            <p:spPr>
              <a:xfrm>
                <a:off x="3358902" y="2511953"/>
                <a:ext cx="1470274" cy="774058"/>
              </a:xfrm>
              <a:prstGeom prst="rect">
                <a:avLst/>
              </a:prstGeom>
              <a:blipFill rotWithShape="0">
                <a:blip r:embed="rId4"/>
                <a:stretch>
                  <a:fillRect/>
                </a:stretch>
              </a:blipFill>
            </p:spPr>
            <p:txBody>
              <a:bodyPr/>
              <a:lstStyle/>
              <a:p>
                <a:r>
                  <a:rPr lang="zh-CN" altLang="en-US">
                    <a:noFill/>
                  </a:rPr>
                  <a:t> </a:t>
                </a:r>
              </a:p>
            </p:txBody>
          </p:sp>
        </mc:Fallback>
      </mc:AlternateContent>
      <p:sp>
        <p:nvSpPr>
          <p:cNvPr id="8" name="矩形 7"/>
          <p:cNvSpPr/>
          <p:nvPr/>
        </p:nvSpPr>
        <p:spPr>
          <a:xfrm>
            <a:off x="6157689" y="3457582"/>
            <a:ext cx="633507"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2.6</a:t>
            </a:r>
            <a:endParaRPr lang="zh-CN" altLang="en-US"/>
          </a:p>
        </p:txBody>
      </p:sp>
    </p:spTree>
    <p:extLst>
      <p:ext uri="{BB962C8B-B14F-4D97-AF65-F5344CB8AC3E}">
        <p14:creationId xmlns:p14="http://schemas.microsoft.com/office/powerpoint/2010/main" val="404255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7" name="组合 6"/>
          <p:cNvGrpSpPr/>
          <p:nvPr/>
        </p:nvGrpSpPr>
        <p:grpSpPr>
          <a:xfrm>
            <a:off x="0" y="801923"/>
            <a:ext cx="11783838" cy="3491967"/>
            <a:chOff x="0" y="774110"/>
            <a:chExt cx="11783838" cy="3491967"/>
          </a:xfrm>
        </p:grpSpPr>
        <mc:AlternateContent xmlns:mc="http://schemas.openxmlformats.org/markup-compatibility/2006" xmlns:a14="http://schemas.microsoft.com/office/drawing/2010/main">
          <mc:Choice Requires="a14">
            <p:sp>
              <p:nvSpPr>
                <p:cNvPr id="9" name="矩形 8"/>
                <p:cNvSpPr/>
                <p:nvPr/>
              </p:nvSpPr>
              <p:spPr>
                <a:xfrm>
                  <a:off x="389255" y="1250315"/>
                  <a:ext cx="11394583" cy="3015762"/>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根据题意有</a:t>
                  </a:r>
                  <a:r>
                    <a:rPr lang="en-US" altLang="zh-CN" sz="2800" i="1">
                      <a:effectLst/>
                      <a:latin typeface="Times New Roman" panose="02020603050405020304" pitchFamily="18" charset="0"/>
                      <a:ea typeface="宋体" panose="02010600030101010101" pitchFamily="2" charset="-122"/>
                    </a:rPr>
                    <a:t>η</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𝑚𝑔h</m:t>
                          </m:r>
                          <m:r>
                            <a:rPr lang="en-US" altLang="zh-CN" sz="2800" i="1">
                              <a:effectLst/>
                              <a:latin typeface="Cambria Math" panose="02040503050406030204" pitchFamily="18" charset="0"/>
                              <a:ea typeface="宋体" panose="02010600030101010101" pitchFamily="2" charset="-122"/>
                            </a:rPr>
                            <m:t>−</m:t>
                          </m:r>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r>
                            <a:rPr lang="en-US" altLang="zh-CN" sz="2800" i="1">
                              <a:effectLst/>
                              <a:latin typeface="Cambria Math" panose="02040503050406030204" pitchFamily="18" charset="0"/>
                              <a:ea typeface="宋体" panose="02010600030101010101" pitchFamily="2" charset="-122"/>
                            </a:rPr>
                            <m:t>𝑚</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𝑣</m:t>
                              </m:r>
                            </m:e>
                            <m:sup>
                              <m:r>
                                <a:rPr lang="en-US" altLang="zh-CN" sz="2800">
                                  <a:effectLst/>
                                  <a:latin typeface="Cambria Math" panose="02040503050406030204" pitchFamily="18" charset="0"/>
                                  <a:ea typeface="宋体" panose="02010600030101010101" pitchFamily="2" charset="-122"/>
                                </a:rPr>
                                <m:t>2</m:t>
                              </m:r>
                            </m:sup>
                          </m:sSup>
                        </m:num>
                        <m:den>
                          <m:r>
                            <a:rPr lang="en-US" altLang="zh-CN" sz="2800" i="1">
                              <a:effectLst/>
                              <a:latin typeface="Cambria Math" panose="02040503050406030204" pitchFamily="18" charset="0"/>
                              <a:ea typeface="宋体" panose="02010600030101010101" pitchFamily="2" charset="-122"/>
                            </a:rPr>
                            <m:t>𝑚𝑔h</m:t>
                          </m:r>
                        </m:den>
                      </m:f>
                    </m:oMath>
                  </a14:m>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100%</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可得</a:t>
                  </a:r>
                  <a:r>
                    <a:rPr lang="en-US" altLang="zh-CN" sz="2800" i="1">
                      <a:effectLst/>
                      <a:latin typeface="Times New Roman" panose="02020603050405020304" pitchFamily="18" charset="0"/>
                      <a:ea typeface="宋体" panose="02010600030101010101" pitchFamily="2" charset="-122"/>
                    </a:rPr>
                    <a:t>η</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rPr>
                          </m:ctrlPr>
                        </m:dPr>
                        <m:e>
                          <m:r>
                            <a:rPr lang="en-US" altLang="zh-CN" sz="2800">
                              <a:effectLst/>
                              <a:latin typeface="Cambria Math" panose="02040503050406030204" pitchFamily="18" charset="0"/>
                              <a:ea typeface="宋体" panose="02010600030101010101" pitchFamily="2" charset="-122"/>
                            </a:rPr>
                            <m:t>1</m:t>
                          </m:r>
                          <m:r>
                            <a:rPr lang="en-US" altLang="zh-CN" sz="2800" i="1">
                              <a:effectLst/>
                              <a:latin typeface="Cambria Math" panose="02040503050406030204" pitchFamily="18" charset="0"/>
                              <a:ea typeface="宋体" panose="02010600030101010101" pitchFamily="2" charset="-122"/>
                            </a:rPr>
                            <m:t>−</m:t>
                          </m:r>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𝑘</m:t>
                              </m:r>
                            </m:num>
                            <m:den>
                              <m:r>
                                <a:rPr lang="en-US" altLang="zh-CN" sz="2800">
                                  <a:effectLst/>
                                  <a:latin typeface="Cambria Math" panose="02040503050406030204" pitchFamily="18" charset="0"/>
                                  <a:ea typeface="宋体" panose="02010600030101010101" pitchFamily="2" charset="-122"/>
                                </a:rPr>
                                <m:t>2</m:t>
                              </m:r>
                              <m:r>
                                <a:rPr lang="en-US" altLang="zh-CN" sz="2800" i="1">
                                  <a:effectLst/>
                                  <a:latin typeface="Cambria Math" panose="02040503050406030204" pitchFamily="18" charset="0"/>
                                  <a:ea typeface="宋体" panose="02010600030101010101" pitchFamily="2" charset="-122"/>
                                </a:rPr>
                                <m:t>𝑔</m:t>
                              </m:r>
                            </m:den>
                          </m:f>
                        </m:e>
                      </m:d>
                    </m:oMath>
                  </a14:m>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100%</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代入数据解得</a:t>
                  </a:r>
                  <a:r>
                    <a:rPr lang="en-US" altLang="zh-CN" sz="2800" i="1">
                      <a:effectLst/>
                      <a:latin typeface="Times New Roman" panose="02020603050405020304" pitchFamily="18" charset="0"/>
                      <a:ea typeface="宋体" panose="02010600030101010101" pitchFamily="2" charset="-122"/>
                    </a:rPr>
                    <a:t>η</a:t>
                  </a:r>
                  <a:r>
                    <a:rPr lang="en-US" altLang="zh-CN" sz="2800">
                      <a:effectLst/>
                      <a:latin typeface="Times New Roman" panose="02020603050405020304" pitchFamily="18" charset="0"/>
                      <a:ea typeface="宋体" panose="02010600030101010101" pitchFamily="2" charset="-122"/>
                    </a:rPr>
                    <a:t>≈2.6%</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389255" y="1250315"/>
                  <a:ext cx="11394583" cy="3015762"/>
                </a:xfrm>
                <a:prstGeom prst="rect">
                  <a:avLst/>
                </a:prstGeom>
                <a:blipFill rotWithShape="0">
                  <a:blip r:embed="rId2"/>
                  <a:stretch>
                    <a:fillRect l="-1124" b="-2429"/>
                  </a:stretch>
                </a:blipFill>
              </p:spPr>
              <p:txBody>
                <a:bodyPr/>
                <a:lstStyle/>
                <a:p>
                  <a:r>
                    <a:rPr lang="zh-CN" altLang="en-US">
                      <a:noFill/>
                    </a:rPr>
                    <a:t> </a:t>
                  </a:r>
                </a:p>
              </p:txBody>
            </p:sp>
          </mc:Fallback>
        </mc:AlternateContent>
        <p:grpSp>
          <p:nvGrpSpPr>
            <p:cNvPr id="10" name="组合 9"/>
            <p:cNvGrpSpPr/>
            <p:nvPr/>
          </p:nvGrpSpPr>
          <p:grpSpPr>
            <a:xfrm>
              <a:off x="0" y="774110"/>
              <a:ext cx="1439863" cy="424932"/>
              <a:chOff x="51643" y="755060"/>
              <a:chExt cx="1439863" cy="424932"/>
            </a:xfrm>
          </p:grpSpPr>
          <p:sp>
            <p:nvSpPr>
              <p:cNvPr id="11" name="矩形 1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3" name="组合 65"/>
              <p:cNvGrpSpPr>
                <a:grpSpLocks/>
              </p:cNvGrpSpPr>
              <p:nvPr/>
            </p:nvGrpSpPr>
            <p:grpSpPr bwMode="auto">
              <a:xfrm>
                <a:off x="1224676" y="886173"/>
                <a:ext cx="162478" cy="162211"/>
                <a:chOff x="3104" y="165"/>
                <a:chExt cx="276" cy="275"/>
              </a:xfrm>
            </p:grpSpPr>
            <p:cxnSp>
              <p:nvCxnSpPr>
                <p:cNvPr id="14" name="直接连接符 1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86866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352035"/>
            <a:ext cx="11412000" cy="1303177"/>
          </a:xfrm>
          <a:prstGeom prst="rect">
            <a:avLst/>
          </a:prstGeom>
        </p:spPr>
        <p:txBody>
          <a:bodyPr>
            <a:spAutoFit/>
          </a:bodyPr>
          <a:lstStyle/>
          <a:p>
            <a:pPr algn="just">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山东卷</a:t>
            </a:r>
            <a:r>
              <a:rPr lang="en-US" altLang="zh-CN" sz="2800">
                <a:latin typeface="Times New Roman" panose="02020603050405020304" pitchFamily="18" charset="0"/>
                <a:ea typeface="宋体" panose="02010600030101010101" pitchFamily="2" charset="-122"/>
              </a:rPr>
              <a:t>·13</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某小组采用如图甲所示的装置验证牛顿第二定律，部分实验步骤如下：</a:t>
            </a:r>
            <a:endParaRPr lang="zh-CN" altLang="zh-CN" sz="1100">
              <a:effectLst/>
              <a:latin typeface="Times New Roman" panose="02020603050405020304" pitchFamily="18" charset="0"/>
              <a:ea typeface="宋体" panose="02010600030101010101" pitchFamily="2" charset="-122"/>
            </a:endParaRPr>
          </a:p>
        </p:txBody>
      </p:sp>
      <p:sp>
        <p:nvSpPr>
          <p:cNvPr id="4" name="剪去对角的矩形 3"/>
          <p:cNvSpPr/>
          <p:nvPr/>
        </p:nvSpPr>
        <p:spPr>
          <a:xfrm>
            <a:off x="0" y="603891"/>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2</a:t>
            </a:r>
            <a:endParaRPr lang="zh-CN" altLang="en-US" dirty="0">
              <a:sym typeface="+mn-ea"/>
            </a:endParaRPr>
          </a:p>
        </p:txBody>
      </p:sp>
      <p:pic>
        <p:nvPicPr>
          <p:cNvPr id="5" name="image1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2925" y="2061642"/>
            <a:ext cx="5148281" cy="3168352"/>
          </a:xfrm>
          <a:prstGeom prst="rect">
            <a:avLst/>
          </a:prstGeom>
          <a:noFill/>
          <a:ln>
            <a:noFill/>
          </a:ln>
        </p:spPr>
      </p:pic>
      <p:sp>
        <p:nvSpPr>
          <p:cNvPr id="7" name="矩形 6"/>
          <p:cNvSpPr/>
          <p:nvPr/>
        </p:nvSpPr>
        <p:spPr>
          <a:xfrm>
            <a:off x="389205" y="1629594"/>
            <a:ext cx="6263719" cy="4616648"/>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将两光电门安装在长直轨道上，选择宽度为</a:t>
            </a:r>
            <a:r>
              <a:rPr lang="en-US" altLang="zh-CN" sz="2800" i="1">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的遮光片固定在小车上，调整轨道倾角，用跨过定滑轮的细线将小车与托盘及砝码相连。选用</a:t>
            </a:r>
            <a:r>
              <a:rPr lang="en-US" altLang="zh-CN" sz="2800" i="1" smtClean="0">
                <a:latin typeface="Times New Roman" panose="02020603050405020304" pitchFamily="18" charset="0"/>
                <a:ea typeface="宋体" panose="02010600030101010101" pitchFamily="2" charset="-122"/>
              </a:rPr>
              <a:t>d</a:t>
            </a:r>
            <a:r>
              <a:rPr lang="en-US" altLang="zh-CN" sz="2800" smtClean="0">
                <a:latin typeface="Times New Roman" panose="02020603050405020304" pitchFamily="18" charset="0"/>
                <a:ea typeface="宋体" panose="02010600030101010101" pitchFamily="2" charset="-122"/>
              </a:rPr>
              <a:t>=_____cm</a:t>
            </a: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5.00</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1.00</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的遮光片，可以较准确地测量遮光片运动到光电门时小车的瞬时速度。</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8" name="矩形 7"/>
          <p:cNvSpPr/>
          <p:nvPr/>
        </p:nvSpPr>
        <p:spPr>
          <a:xfrm>
            <a:off x="5130527" y="3664868"/>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1.00</a:t>
            </a:r>
            <a:endParaRPr lang="zh-CN" altLang="en-US"/>
          </a:p>
        </p:txBody>
      </p:sp>
    </p:spTree>
    <p:extLst>
      <p:ext uri="{BB962C8B-B14F-4D97-AF65-F5344CB8AC3E}">
        <p14:creationId xmlns:p14="http://schemas.microsoft.com/office/powerpoint/2010/main" val="95432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3525" y="178435"/>
            <a:ext cx="11927840" cy="651510"/>
          </a:xfrm>
          <a:prstGeom prst="rect">
            <a:avLst/>
          </a:prstGeom>
          <a:noFill/>
          <a:ln w="12700">
            <a:gradFill>
              <a:gsLst>
                <a:gs pos="0">
                  <a:schemeClr val="accent1">
                    <a:lumMod val="5000"/>
                    <a:lumOff val="95000"/>
                  </a:schemeClr>
                </a:gs>
                <a:gs pos="100000">
                  <a:schemeClr val="tx2"/>
                </a:gs>
              </a:gsLst>
              <a:lin ang="10800000" scaled="0"/>
            </a:gradFill>
          </a:ln>
          <a:extLst>
            <a:ext uri="{909E8E84-426E-40DD-AFC4-6F175D3DCCD1}">
              <a14:hiddenFill xmlns:a14="http://schemas.microsoft.com/office/drawing/2010/main">
                <a:gradFill flip="none" rotWithShape="1">
                  <a:gsLst>
                    <a:gs pos="0">
                      <a:schemeClr val="bg2">
                        <a:lumMod val="90000"/>
                        <a:alpha val="0"/>
                      </a:schemeClr>
                    </a:gs>
                    <a:gs pos="100000">
                      <a:schemeClr val="bg2">
                        <a:lumMod val="90000"/>
                      </a:schemeClr>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Rechteck"/>
          <p:cNvSpPr/>
          <p:nvPr/>
        </p:nvSpPr>
        <p:spPr>
          <a:xfrm>
            <a:off x="0" y="251143"/>
            <a:ext cx="12189600" cy="506095"/>
          </a:xfrm>
          <a:prstGeom prst="rect">
            <a:avLst/>
          </a:prstGeom>
          <a:gradFill>
            <a:gsLst>
              <a:gs pos="0">
                <a:schemeClr val="bg1"/>
              </a:gs>
              <a:gs pos="88000">
                <a:schemeClr val="tx2"/>
              </a:gs>
            </a:gsLst>
            <a:lin ang="10800000" scaled="0"/>
          </a:gra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sz="1600" kern="0" dirty="0">
              <a:solidFill>
                <a:srgbClr val="FFFFFF"/>
              </a:solidFill>
              <a:cs typeface="+mn-ea"/>
              <a:sym typeface="+mn-lt"/>
            </a:endParaRPr>
          </a:p>
        </p:txBody>
      </p:sp>
      <p:grpSp>
        <p:nvGrpSpPr>
          <p:cNvPr id="4" name="组合 3"/>
          <p:cNvGrpSpPr/>
          <p:nvPr/>
        </p:nvGrpSpPr>
        <p:grpSpPr>
          <a:xfrm>
            <a:off x="496577" y="257969"/>
            <a:ext cx="1738370" cy="491490"/>
            <a:chOff x="5439938" y="460736"/>
            <a:chExt cx="1738370" cy="491490"/>
          </a:xfrm>
        </p:grpSpPr>
        <p:sp>
          <p:nvSpPr>
            <p:cNvPr id="20" name="矩形 19"/>
            <p:cNvSpPr/>
            <p:nvPr/>
          </p:nvSpPr>
          <p:spPr>
            <a:xfrm>
              <a:off x="5439938" y="639588"/>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667008" y="460736"/>
              <a:ext cx="1511300" cy="491490"/>
            </a:xfrm>
            <a:prstGeom prst="rect">
              <a:avLst/>
            </a:prstGeom>
          </p:spPr>
          <p:txBody>
            <a:bodyPr wrap="none">
              <a:spAutoFit/>
            </a:bodyPr>
            <a:lstStyle/>
            <a:p>
              <a:r>
                <a:rPr lang="zh-CN" altLang="en-US" sz="2600" b="1" dirty="0">
                  <a:solidFill>
                    <a:schemeClr val="bg1"/>
                  </a:solidFill>
                </a:rPr>
                <a:t>知识体系</a:t>
              </a:r>
            </a:p>
          </p:txBody>
        </p:sp>
      </p:grpSp>
      <p:pic>
        <p:nvPicPr>
          <p:cNvPr id="8" name="图片 7" descr="C:\Users\Administrator\Desktop\11.jp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820" b="62524"/>
          <a:stretch/>
        </p:blipFill>
        <p:spPr bwMode="auto">
          <a:xfrm>
            <a:off x="757985" y="1197546"/>
            <a:ext cx="10674443" cy="489654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693825"/>
            <a:ext cx="11855846" cy="2425713"/>
            <a:chOff x="0" y="774110"/>
            <a:chExt cx="11855846" cy="2425713"/>
          </a:xfrm>
        </p:grpSpPr>
        <p:sp>
          <p:nvSpPr>
            <p:cNvPr id="5" name="矩形 4"/>
            <p:cNvSpPr/>
            <p:nvPr/>
          </p:nvSpPr>
          <p:spPr>
            <a:xfrm>
              <a:off x="389255" y="1250315"/>
              <a:ext cx="11466591" cy="1949508"/>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实验用遮光片通过光电门的平均速度代替瞬时速度，遮光片宽度越小，代替时的误差越小，故为较准确地测量遮光片运动到光电门时小车的瞬时速度，选择宽度较小的</a:t>
              </a:r>
              <a:r>
                <a:rPr lang="en-US" altLang="zh-CN" sz="2800" i="1">
                  <a:latin typeface="Times New Roman" panose="02020603050405020304" pitchFamily="18" charset="0"/>
                  <a:ea typeface="宋体" panose="02010600030101010101" pitchFamily="2" charset="-122"/>
                </a:rPr>
                <a:t>d</a:t>
              </a:r>
              <a:r>
                <a:rPr lang="en-US" altLang="zh-CN" sz="2800">
                  <a:latin typeface="Times New Roman" panose="02020603050405020304" pitchFamily="18" charset="0"/>
                  <a:ea typeface="宋体" panose="02010600030101010101" pitchFamily="2" charset="-122"/>
                </a:rPr>
                <a:t>=1.00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cm</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的遮光片；</a:t>
              </a:r>
              <a:endParaRPr lang="zh-CN" altLang="zh-CN" sz="1100">
                <a:effectLst/>
                <a:latin typeface="Times New Roman" panose="02020603050405020304" pitchFamily="18" charset="0"/>
                <a:ea typeface="宋体" panose="02010600030101010101" pitchFamily="2" charset="-122"/>
              </a:endParaRPr>
            </a:p>
          </p:txBody>
        </p:sp>
        <p:grpSp>
          <p:nvGrpSpPr>
            <p:cNvPr id="12" name="组合 11"/>
            <p:cNvGrpSpPr/>
            <p:nvPr/>
          </p:nvGrpSpPr>
          <p:grpSpPr>
            <a:xfrm>
              <a:off x="0" y="77411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02608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8352" y="981522"/>
            <a:ext cx="4896544" cy="3024336"/>
          </a:xfrm>
          <a:prstGeom prst="rect">
            <a:avLst/>
          </a:prstGeom>
          <a:noFill/>
          <a:ln>
            <a:noFill/>
          </a:ln>
        </p:spPr>
      </p:pic>
      <p:sp>
        <p:nvSpPr>
          <p:cNvPr id="7" name="矩形 6"/>
          <p:cNvSpPr/>
          <p:nvPr/>
        </p:nvSpPr>
        <p:spPr>
          <a:xfrm>
            <a:off x="389205" y="333450"/>
            <a:ext cx="6570097" cy="3970318"/>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将小车自轨道右端由静止释放，从数字毫秒计分别读取遮光片经过光电门</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光电门</a:t>
            </a:r>
            <a:r>
              <a:rPr lang="en-US" altLang="zh-CN" sz="2800" spc="-100">
                <a:latin typeface="Times New Roman" panose="02020603050405020304" pitchFamily="18" charset="0"/>
                <a:ea typeface="宋体" panose="02010600030101010101" pitchFamily="2" charset="-122"/>
              </a:rPr>
              <a:t>2</a:t>
            </a:r>
            <a:r>
              <a:rPr lang="zh-CN" altLang="zh-CN" sz="2800" spc="-100">
                <a:latin typeface="Times New Roman" panose="02020603050405020304" pitchFamily="18" charset="0"/>
                <a:ea typeface="宋体" panose="02010600030101010101" pitchFamily="2" charset="-122"/>
              </a:rPr>
              <a:t>时的速度</a:t>
            </a:r>
            <a:r>
              <a:rPr lang="en-US" altLang="zh-CN" sz="2800" i="1" spc="-100">
                <a:latin typeface="Times New Roman" panose="02020603050405020304" pitchFamily="18" charset="0"/>
                <a:ea typeface="宋体" panose="02010600030101010101" pitchFamily="2" charset="-122"/>
              </a:rPr>
              <a:t>v</a:t>
            </a:r>
            <a:r>
              <a:rPr lang="en-US" altLang="zh-CN" sz="2800" spc="-100" baseline="-25000">
                <a:latin typeface="Times New Roman" panose="02020603050405020304" pitchFamily="18" charset="0"/>
                <a:ea typeface="宋体" panose="02010600030101010101" pitchFamily="2" charset="-122"/>
              </a:rPr>
              <a:t>1</a:t>
            </a:r>
            <a:r>
              <a:rPr lang="en-US" altLang="zh-CN" sz="2800" spc="-100">
                <a:latin typeface="Times New Roman" panose="02020603050405020304" pitchFamily="18" charset="0"/>
                <a:ea typeface="宋体" panose="02010600030101010101" pitchFamily="2" charset="-122"/>
              </a:rPr>
              <a:t>=0.40 m/s</a:t>
            </a:r>
            <a:r>
              <a:rPr lang="zh-CN" altLang="zh-CN" sz="2800" spc="-100">
                <a:latin typeface="Times New Roman" panose="02020603050405020304" pitchFamily="18" charset="0"/>
                <a:ea typeface="宋体" panose="02010600030101010101" pitchFamily="2" charset="-122"/>
              </a:rPr>
              <a:t>、</a:t>
            </a:r>
            <a:r>
              <a:rPr lang="en-US" altLang="zh-CN" sz="2800" i="1" spc="-100">
                <a:latin typeface="Times New Roman" panose="02020603050405020304" pitchFamily="18" charset="0"/>
                <a:ea typeface="宋体" panose="02010600030101010101" pitchFamily="2" charset="-122"/>
              </a:rPr>
              <a:t>v</a:t>
            </a:r>
            <a:r>
              <a:rPr lang="en-US" altLang="zh-CN" sz="2800" spc="-100" baseline="-25000">
                <a:latin typeface="Times New Roman" panose="02020603050405020304" pitchFamily="18" charset="0"/>
                <a:ea typeface="宋体" panose="02010600030101010101" pitchFamily="2" charset="-122"/>
              </a:rPr>
              <a:t>2</a:t>
            </a:r>
            <a:r>
              <a:rPr lang="en-US" altLang="zh-CN" sz="2800" spc="-100">
                <a:latin typeface="Times New Roman" panose="02020603050405020304" pitchFamily="18" charset="0"/>
                <a:ea typeface="宋体" panose="02010600030101010101" pitchFamily="2" charset="-122"/>
              </a:rPr>
              <a:t>=0.81 m/s</a:t>
            </a:r>
            <a:r>
              <a:rPr lang="zh-CN" altLang="zh-CN" sz="2800" spc="-100" smtClean="0">
                <a:latin typeface="Times New Roman" panose="02020603050405020304" pitchFamily="18" charset="0"/>
                <a:ea typeface="宋体" panose="02010600030101010101" pitchFamily="2" charset="-122"/>
              </a:rPr>
              <a:t>，</a:t>
            </a:r>
            <a:endParaRPr lang="en-US" altLang="zh-CN" sz="2800" spc="-1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pc="-100" smtClean="0">
                <a:latin typeface="Times New Roman" panose="02020603050405020304" pitchFamily="18" charset="0"/>
                <a:ea typeface="宋体" panose="02010600030101010101" pitchFamily="2" charset="-122"/>
              </a:rPr>
              <a:t>以及</a:t>
            </a:r>
            <a:r>
              <a:rPr lang="zh-CN" altLang="zh-CN" sz="2800" spc="-100">
                <a:latin typeface="Times New Roman" panose="02020603050405020304" pitchFamily="18" charset="0"/>
                <a:ea typeface="宋体" panose="02010600030101010101" pitchFamily="2" charset="-122"/>
              </a:rPr>
              <a:t>从遮光片开始遮住光电门</a:t>
            </a:r>
            <a:r>
              <a:rPr lang="en-US" altLang="zh-CN" sz="2800" spc="-100">
                <a:latin typeface="Times New Roman" panose="02020603050405020304" pitchFamily="18" charset="0"/>
                <a:ea typeface="宋体" panose="02010600030101010101" pitchFamily="2" charset="-122"/>
              </a:rPr>
              <a:t>1</a:t>
            </a:r>
            <a:r>
              <a:rPr lang="zh-CN" altLang="zh-CN" sz="2800" spc="-100">
                <a:latin typeface="Times New Roman" panose="02020603050405020304" pitchFamily="18" charset="0"/>
                <a:ea typeface="宋体" panose="02010600030101010101" pitchFamily="2" charset="-122"/>
              </a:rPr>
              <a:t>到开始遮住光电门</a:t>
            </a:r>
            <a:r>
              <a:rPr lang="en-US" altLang="zh-CN" sz="2800" spc="-100">
                <a:latin typeface="Times New Roman" panose="02020603050405020304" pitchFamily="18" charset="0"/>
                <a:ea typeface="宋体" panose="02010600030101010101" pitchFamily="2" charset="-122"/>
              </a:rPr>
              <a:t>2</a:t>
            </a:r>
            <a:r>
              <a:rPr lang="zh-CN" altLang="zh-CN" sz="2800" spc="-100">
                <a:latin typeface="Times New Roman" panose="02020603050405020304" pitchFamily="18" charset="0"/>
                <a:ea typeface="宋体" panose="02010600030101010101" pitchFamily="2" charset="-122"/>
              </a:rPr>
              <a:t>的时间</a:t>
            </a:r>
            <a:r>
              <a:rPr lang="en-US" altLang="zh-CN" sz="2800" i="1" spc="-100">
                <a:latin typeface="Times New Roman" panose="02020603050405020304" pitchFamily="18" charset="0"/>
                <a:ea typeface="宋体" panose="02010600030101010101" pitchFamily="2" charset="-122"/>
              </a:rPr>
              <a:t>t</a:t>
            </a:r>
            <a:r>
              <a:rPr lang="en-US" altLang="zh-CN" sz="2800" spc="-100">
                <a:latin typeface="Times New Roman" panose="02020603050405020304" pitchFamily="18" charset="0"/>
                <a:ea typeface="宋体" panose="02010600030101010101" pitchFamily="2" charset="-122"/>
              </a:rPr>
              <a:t>=1.00 s</a:t>
            </a:r>
            <a:r>
              <a:rPr lang="zh-CN" altLang="zh-CN" sz="2800" spc="-100">
                <a:latin typeface="Times New Roman" panose="02020603050405020304" pitchFamily="18" charset="0"/>
                <a:ea typeface="宋体" panose="02010600030101010101" pitchFamily="2" charset="-122"/>
              </a:rPr>
              <a:t>，计算小车的加速度</a:t>
            </a:r>
            <a:r>
              <a:rPr lang="en-US" altLang="zh-CN" sz="2800" i="1" spc="-100">
                <a:latin typeface="Times New Roman" panose="02020603050405020304" pitchFamily="18" charset="0"/>
                <a:ea typeface="宋体" panose="02010600030101010101" pitchFamily="2" charset="-122"/>
              </a:rPr>
              <a:t>a</a:t>
            </a:r>
            <a:r>
              <a:rPr lang="en-US" altLang="zh-CN" sz="2800" spc="-100">
                <a:latin typeface="Times New Roman" panose="02020603050405020304" pitchFamily="18" charset="0"/>
                <a:ea typeface="宋体" panose="02010600030101010101" pitchFamily="2" charset="-122"/>
              </a:rPr>
              <a:t>=</a:t>
            </a:r>
            <a:r>
              <a:rPr lang="zh-CN" altLang="zh-CN" sz="2800" u="sng" spc="-100">
                <a:latin typeface="Times New Roman" panose="02020603050405020304" pitchFamily="18" charset="0"/>
                <a:ea typeface="宋体" panose="02010600030101010101" pitchFamily="2" charset="-122"/>
              </a:rPr>
              <a:t>　　　</a:t>
            </a:r>
            <a:r>
              <a:rPr lang="en-US" altLang="zh-CN" sz="2800" spc="-100">
                <a:latin typeface="Times New Roman" panose="02020603050405020304" pitchFamily="18" charset="0"/>
                <a:ea typeface="宋体" panose="02010600030101010101" pitchFamily="2" charset="-122"/>
              </a:rPr>
              <a:t> m/s</a:t>
            </a:r>
            <a:r>
              <a:rPr lang="en-US" altLang="zh-CN" sz="2800" spc="-100" baseline="30000">
                <a:latin typeface="Times New Roman" panose="02020603050405020304" pitchFamily="18" charset="0"/>
                <a:ea typeface="宋体" panose="02010600030101010101" pitchFamily="2" charset="-122"/>
              </a:rPr>
              <a:t>2</a:t>
            </a:r>
            <a:r>
              <a:rPr lang="en-US" altLang="zh-CN" sz="2800" spc="-100">
                <a:latin typeface="Times New Roman" panose="02020603050405020304" pitchFamily="18" charset="0"/>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结果保留</a:t>
            </a:r>
            <a:r>
              <a:rPr lang="en-US" altLang="zh-CN" sz="2800" spc="-100">
                <a:latin typeface="Times New Roman" panose="02020603050405020304" pitchFamily="18" charset="0"/>
                <a:ea typeface="宋体" panose="02010600030101010101" pitchFamily="2" charset="-122"/>
              </a:rPr>
              <a:t>2</a:t>
            </a:r>
            <a:r>
              <a:rPr lang="zh-CN" altLang="zh-CN" sz="2800" spc="-100">
                <a:latin typeface="Times New Roman" panose="02020603050405020304" pitchFamily="18" charset="0"/>
                <a:ea typeface="宋体" panose="02010600030101010101" pitchFamily="2" charset="-122"/>
              </a:rPr>
              <a:t>位有效数字</a:t>
            </a:r>
            <a:r>
              <a:rPr lang="en-US" altLang="zh-CN" sz="2800" spc="-100">
                <a:latin typeface="Times New Roman" panose="02020603050405020304" pitchFamily="18" charset="0"/>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a:t>
            </a:r>
            <a:r>
              <a:rPr lang="en-US" altLang="zh-CN" sz="2800" spc="-100">
                <a:latin typeface="Times New Roman" panose="02020603050405020304" pitchFamily="18" charset="0"/>
                <a:ea typeface="宋体" panose="02010600030101010101" pitchFamily="2" charset="-122"/>
              </a:rPr>
              <a:t> </a:t>
            </a:r>
            <a:endParaRPr lang="zh-CN" altLang="zh-CN" sz="1100" spc="-100">
              <a:effectLst/>
              <a:latin typeface="Times New Roman" panose="02020603050405020304" pitchFamily="18" charset="0"/>
              <a:ea typeface="宋体" panose="02010600030101010101" pitchFamily="2" charset="-122"/>
            </a:endParaRPr>
          </a:p>
        </p:txBody>
      </p:sp>
      <p:sp>
        <p:nvSpPr>
          <p:cNvPr id="8" name="矩形 7"/>
          <p:cNvSpPr/>
          <p:nvPr/>
        </p:nvSpPr>
        <p:spPr>
          <a:xfrm>
            <a:off x="961683" y="3602385"/>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0.41</a:t>
            </a:r>
            <a:endParaRPr lang="zh-CN" altLang="en-US"/>
          </a:p>
        </p:txBody>
      </p:sp>
      <p:grpSp>
        <p:nvGrpSpPr>
          <p:cNvPr id="9" name="组合 8"/>
          <p:cNvGrpSpPr/>
          <p:nvPr/>
        </p:nvGrpSpPr>
        <p:grpSpPr>
          <a:xfrm>
            <a:off x="0" y="4403048"/>
            <a:ext cx="11855846" cy="2079657"/>
            <a:chOff x="0" y="774110"/>
            <a:chExt cx="11855846" cy="2079657"/>
          </a:xfrm>
        </p:grpSpPr>
        <mc:AlternateContent xmlns:mc="http://schemas.openxmlformats.org/markup-compatibility/2006" xmlns:a14="http://schemas.microsoft.com/office/drawing/2010/main">
          <mc:Choice Requires="a14">
            <p:sp>
              <p:nvSpPr>
                <p:cNvPr id="10" name="矩形 9"/>
                <p:cNvSpPr/>
                <p:nvPr/>
              </p:nvSpPr>
              <p:spPr>
                <a:xfrm>
                  <a:off x="389255" y="1250315"/>
                  <a:ext cx="11466591" cy="1603452"/>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根据加速度的定义式可得</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𝑣</m:t>
                              </m:r>
                            </m:e>
                            <m:sub>
                              <m:r>
                                <a:rPr lang="en-US" altLang="zh-CN" sz="2800">
                                  <a:effectLst/>
                                  <a:latin typeface="Cambria Math" panose="02040503050406030204" pitchFamily="18" charset="0"/>
                                  <a:ea typeface="宋体" panose="02010600030101010101" pitchFamily="2" charset="-122"/>
                                </a:rPr>
                                <m:t>2</m:t>
                              </m:r>
                            </m:sub>
                          </m:sSub>
                          <m:r>
                            <a:rPr lang="en-US" altLang="zh-CN" sz="2800" i="1">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𝑣</m:t>
                              </m:r>
                            </m:e>
                            <m:sub>
                              <m:r>
                                <a:rPr lang="en-US" altLang="zh-CN" sz="2800">
                                  <a:effectLst/>
                                  <a:latin typeface="Cambria Math" panose="02040503050406030204" pitchFamily="18" charset="0"/>
                                  <a:ea typeface="宋体" panose="02010600030101010101" pitchFamily="2" charset="-122"/>
                                </a:rPr>
                                <m:t>1</m:t>
                              </m:r>
                            </m:sub>
                          </m:sSub>
                        </m:num>
                        <m:den>
                          <m:r>
                            <a:rPr lang="en-US" altLang="zh-CN" sz="2800" i="1">
                              <a:effectLst/>
                              <a:latin typeface="Cambria Math" panose="02040503050406030204" pitchFamily="18" charset="0"/>
                              <a:ea typeface="宋体" panose="02010600030101010101" pitchFamily="2" charset="-122"/>
                            </a:rPr>
                            <m:t>𝑡</m:t>
                          </m:r>
                        </m:den>
                      </m:f>
                    </m:oMath>
                  </a14:m>
                  <a:r>
                    <a:rPr lang="en-US" altLang="zh-CN" sz="2800">
                      <a:effectLst/>
                      <a:latin typeface="Times New Roman" panose="02020603050405020304" pitchFamily="18" charset="0"/>
                      <a:ea typeface="宋体" panose="02010600030101010101" pitchFamily="2" charset="-122"/>
                    </a:rPr>
                    <a:t>=0.41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r>
                    <a:rPr lang="en-US" altLang="zh-CN" sz="2800" baseline="30000">
                      <a:effectLst/>
                      <a:latin typeface="Times New Roman" panose="02020603050405020304" pitchFamily="18" charset="0"/>
                      <a:ea typeface="宋体" panose="02010600030101010101" pitchFamily="2" charset="-122"/>
                    </a:rPr>
                    <a:t>2</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0" name="矩形 9"/>
                <p:cNvSpPr>
                  <a:spLocks noRot="1" noChangeAspect="1" noMove="1" noResize="1" noEditPoints="1" noAdjustHandles="1" noChangeArrowheads="1" noChangeShapeType="1" noTextEdit="1"/>
                </p:cNvSpPr>
                <p:nvPr/>
              </p:nvSpPr>
              <p:spPr>
                <a:xfrm>
                  <a:off x="389255" y="1250315"/>
                  <a:ext cx="11466591" cy="1603452"/>
                </a:xfrm>
                <a:prstGeom prst="rect">
                  <a:avLst/>
                </a:prstGeom>
                <a:blipFill rotWithShape="0">
                  <a:blip r:embed="rId3"/>
                  <a:stretch>
                    <a:fillRect l="-1116"/>
                  </a:stretch>
                </a:blipFill>
              </p:spPr>
              <p:txBody>
                <a:bodyPr/>
                <a:lstStyle/>
                <a:p>
                  <a:r>
                    <a:rPr lang="zh-CN" altLang="en-US">
                      <a:noFill/>
                    </a:rPr>
                    <a:t> </a:t>
                  </a:r>
                </a:p>
              </p:txBody>
            </p:sp>
          </mc:Fallback>
        </mc:AlternateContent>
        <p:grpSp>
          <p:nvGrpSpPr>
            <p:cNvPr id="11" name="组合 10"/>
            <p:cNvGrpSpPr/>
            <p:nvPr/>
          </p:nvGrpSpPr>
          <p:grpSpPr>
            <a:xfrm>
              <a:off x="0" y="774110"/>
              <a:ext cx="1439863" cy="424932"/>
              <a:chOff x="51643" y="755060"/>
              <a:chExt cx="1439863" cy="424932"/>
            </a:xfrm>
          </p:grpSpPr>
          <p:sp>
            <p:nvSpPr>
              <p:cNvPr id="12" name="矩形 1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4" name="组合 65"/>
              <p:cNvGrpSpPr>
                <a:grpSpLocks/>
              </p:cNvGrpSpPr>
              <p:nvPr/>
            </p:nvGrpSpPr>
            <p:grpSpPr bwMode="auto">
              <a:xfrm>
                <a:off x="1224676" y="886173"/>
                <a:ext cx="162478" cy="162211"/>
                <a:chOff x="3104" y="165"/>
                <a:chExt cx="276" cy="275"/>
              </a:xfrm>
            </p:grpSpPr>
            <p:cxnSp>
              <p:nvCxnSpPr>
                <p:cNvPr id="15" name="直接连接符 1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90575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5" y="189434"/>
            <a:ext cx="6570097" cy="3888500"/>
          </a:xfrm>
          <a:prstGeom prst="rect">
            <a:avLst/>
          </a:prstGeom>
        </p:spPr>
        <p:txBody>
          <a:bodyPr wrap="square">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将托盘及砝码的重力视为小车受到的合力</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宋体" panose="02010600030101010101" pitchFamily="2" charset="-122"/>
                <a:cs typeface="Times New Roman" panose="02020603050405020304" pitchFamily="18" charset="0"/>
              </a:rPr>
              <a:t>，改变砝码质量，重复上述步骤，根据数据拟合出</a:t>
            </a:r>
            <a:r>
              <a:rPr lang="en-US" altLang="zh-CN" sz="2800" i="1">
                <a:latin typeface="Times New Roman" panose="02020603050405020304" pitchFamily="18" charset="0"/>
                <a:ea typeface="宋体" panose="02010600030101010101" pitchFamily="2" charset="-122"/>
              </a:rPr>
              <a:t>a</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宋体" panose="02010600030101010101" pitchFamily="2" charset="-122"/>
                <a:cs typeface="Times New Roman" panose="02020603050405020304" pitchFamily="18" charset="0"/>
              </a:rPr>
              <a:t>图像，如图乙所示。若要得到一条过原点的直线，实验中</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应</a:t>
            </a:r>
            <a:endParaRPr lang="en-US" altLang="zh-CN" sz="280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 pos="2790825" algn="l"/>
                <a:tab pos="4231005" algn="l"/>
              </a:tabLst>
            </a:pP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增大</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减小</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轨道的倾角。</a:t>
            </a:r>
            <a:r>
              <a:rPr lang="en-US" altLang="zh-CN" sz="2800">
                <a:latin typeface="Times New Roman" panose="02020603050405020304" pitchFamily="18" charset="0"/>
                <a:ea typeface="宋体" panose="02010600030101010101" pitchFamily="2" charset="-122"/>
              </a:rPr>
              <a:t> </a:t>
            </a:r>
            <a:endParaRPr lang="zh-CN" altLang="zh-CN" sz="1100" spc="-100">
              <a:effectLst/>
              <a:latin typeface="Times New Roman" panose="02020603050405020304" pitchFamily="18" charset="0"/>
              <a:ea typeface="宋体" panose="02010600030101010101" pitchFamily="2" charset="-122"/>
            </a:endParaRPr>
          </a:p>
        </p:txBody>
      </p:sp>
      <p:sp>
        <p:nvSpPr>
          <p:cNvPr id="8" name="矩形 7"/>
          <p:cNvSpPr/>
          <p:nvPr/>
        </p:nvSpPr>
        <p:spPr>
          <a:xfrm>
            <a:off x="854941" y="2781722"/>
            <a:ext cx="902811" cy="523220"/>
          </a:xfrm>
          <a:prstGeom prst="rect">
            <a:avLst/>
          </a:prstGeom>
        </p:spPr>
        <p:txBody>
          <a:bodyPr wrap="none">
            <a:spAutoFit/>
          </a:bodyPr>
          <a:lstStyle/>
          <a:p>
            <a:r>
              <a:rPr lang="zh-CN" altLang="en-US" sz="2800">
                <a:solidFill>
                  <a:srgbClr val="C00000"/>
                </a:solidFill>
                <a:latin typeface="Times New Roman" panose="02020603050405020304" pitchFamily="18" charset="0"/>
                <a:ea typeface="宋体" panose="02010600030101010101" pitchFamily="2" charset="-122"/>
              </a:rPr>
              <a:t>增大</a:t>
            </a:r>
            <a:endParaRPr lang="zh-CN" altLang="en-US"/>
          </a:p>
        </p:txBody>
      </p:sp>
      <p:grpSp>
        <p:nvGrpSpPr>
          <p:cNvPr id="9" name="组合 8"/>
          <p:cNvGrpSpPr/>
          <p:nvPr/>
        </p:nvGrpSpPr>
        <p:grpSpPr>
          <a:xfrm>
            <a:off x="0" y="4259032"/>
            <a:ext cx="11855846" cy="2425713"/>
            <a:chOff x="0" y="774110"/>
            <a:chExt cx="11855846" cy="2425713"/>
          </a:xfrm>
        </p:grpSpPr>
        <p:sp>
          <p:nvSpPr>
            <p:cNvPr id="10" name="矩形 9"/>
            <p:cNvSpPr/>
            <p:nvPr/>
          </p:nvSpPr>
          <p:spPr>
            <a:xfrm>
              <a:off x="389255" y="1250315"/>
              <a:ext cx="11466591"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根据题图乙可知当有一定大小的外力</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楷体" panose="02010609060101010101" pitchFamily="49" charset="-122"/>
                </a:rPr>
                <a:t>时小车的加速度仍为零，可知平衡摩擦力不足，若要得到一条过原点的直线，需要平衡摩擦力，故实验中应增大轨道的倾角；</a:t>
              </a:r>
              <a:endParaRPr lang="zh-CN" altLang="zh-CN" sz="1100">
                <a:effectLst/>
                <a:latin typeface="Times New Roman" panose="02020603050405020304" pitchFamily="18" charset="0"/>
                <a:ea typeface="宋体" panose="02010600030101010101" pitchFamily="2" charset="-122"/>
              </a:endParaRPr>
            </a:p>
          </p:txBody>
        </p:sp>
        <p:grpSp>
          <p:nvGrpSpPr>
            <p:cNvPr id="11" name="组合 10"/>
            <p:cNvGrpSpPr/>
            <p:nvPr/>
          </p:nvGrpSpPr>
          <p:grpSpPr>
            <a:xfrm>
              <a:off x="0" y="774110"/>
              <a:ext cx="1439863" cy="424932"/>
              <a:chOff x="51643" y="755060"/>
              <a:chExt cx="1439863" cy="424932"/>
            </a:xfrm>
          </p:grpSpPr>
          <p:sp>
            <p:nvSpPr>
              <p:cNvPr id="12" name="矩形 1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4" name="组合 65"/>
              <p:cNvGrpSpPr>
                <a:grpSpLocks/>
              </p:cNvGrpSpPr>
              <p:nvPr/>
            </p:nvGrpSpPr>
            <p:grpSpPr bwMode="auto">
              <a:xfrm>
                <a:off x="1224676" y="886173"/>
                <a:ext cx="162478" cy="162211"/>
                <a:chOff x="3104" y="165"/>
                <a:chExt cx="276" cy="275"/>
              </a:xfrm>
            </p:grpSpPr>
            <p:cxnSp>
              <p:nvCxnSpPr>
                <p:cNvPr id="15" name="直接连接符 1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18" name="image12.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9382" y="405458"/>
            <a:ext cx="3960440" cy="3344432"/>
          </a:xfrm>
          <a:prstGeom prst="rect">
            <a:avLst/>
          </a:prstGeom>
          <a:noFill/>
          <a:ln>
            <a:noFill/>
          </a:ln>
        </p:spPr>
      </p:pic>
    </p:spTree>
    <p:extLst>
      <p:ext uri="{BB962C8B-B14F-4D97-AF65-F5344CB8AC3E}">
        <p14:creationId xmlns:p14="http://schemas.microsoft.com/office/powerpoint/2010/main" val="422995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5" y="1468735"/>
            <a:ext cx="7218169" cy="1384995"/>
          </a:xfrm>
          <a:prstGeom prst="rect">
            <a:avLst/>
          </a:prstGeom>
        </p:spPr>
        <p:txBody>
          <a:bodyPr wrap="square">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cs typeface="Times New Roman" panose="02020603050405020304" pitchFamily="18" charset="0"/>
              </a:rPr>
              <a:t>图乙中直线斜率的单位</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_______</a:t>
            </a:r>
            <a:endParaRPr lang="en-US" altLang="zh-CN" sz="2800" u="sng"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kg</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kg</a:t>
            </a:r>
            <a:r>
              <a:rPr lang="en-US" altLang="zh-CN" sz="2800" baseline="30000">
                <a:latin typeface="Times New Roman" panose="02020603050405020304" pitchFamily="18" charset="0"/>
                <a:ea typeface="宋体" panose="02010600030101010101" pitchFamily="2" charset="-122"/>
              </a:rPr>
              <a:t>-1</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spc="-100">
              <a:effectLst/>
              <a:latin typeface="Times New Roman" panose="02020603050405020304" pitchFamily="18" charset="0"/>
              <a:ea typeface="宋体" panose="02010600030101010101" pitchFamily="2" charset="-122"/>
            </a:endParaRPr>
          </a:p>
        </p:txBody>
      </p:sp>
      <p:sp>
        <p:nvSpPr>
          <p:cNvPr id="8" name="矩形 7"/>
          <p:cNvSpPr/>
          <p:nvPr/>
        </p:nvSpPr>
        <p:spPr>
          <a:xfrm>
            <a:off x="5034136" y="1485578"/>
            <a:ext cx="74411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kg</a:t>
            </a:r>
            <a:r>
              <a:rPr lang="en-US" altLang="zh-CN" sz="2800" baseline="30000">
                <a:solidFill>
                  <a:srgbClr val="C00000"/>
                </a:solidFill>
                <a:latin typeface="Times New Roman" panose="02020603050405020304" pitchFamily="18" charset="0"/>
                <a:ea typeface="宋体" panose="02010600030101010101" pitchFamily="2" charset="-122"/>
              </a:rPr>
              <a:t>-1</a:t>
            </a:r>
            <a:endParaRPr lang="zh-CN" altLang="en-US"/>
          </a:p>
        </p:txBody>
      </p:sp>
      <p:grpSp>
        <p:nvGrpSpPr>
          <p:cNvPr id="9" name="组合 8"/>
          <p:cNvGrpSpPr/>
          <p:nvPr/>
        </p:nvGrpSpPr>
        <p:grpSpPr>
          <a:xfrm>
            <a:off x="0" y="3717826"/>
            <a:ext cx="11855846" cy="1501101"/>
            <a:chOff x="0" y="774110"/>
            <a:chExt cx="11855846" cy="1501101"/>
          </a:xfrm>
        </p:grpSpPr>
        <mc:AlternateContent xmlns:mc="http://schemas.openxmlformats.org/markup-compatibility/2006" xmlns:a14="http://schemas.microsoft.com/office/drawing/2010/main">
          <mc:Choice Requires="a14">
            <p:sp>
              <p:nvSpPr>
                <p:cNvPr id="10" name="矩形 9"/>
                <p:cNvSpPr/>
                <p:nvPr/>
              </p:nvSpPr>
              <p:spPr>
                <a:xfrm>
                  <a:off x="389255" y="1250315"/>
                  <a:ext cx="11466591" cy="102489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题图乙中直线斜率为</a:t>
                  </a:r>
                  <a:r>
                    <a:rPr lang="en-US" altLang="zh-CN" sz="2800" i="1">
                      <a:effectLst/>
                      <a:latin typeface="Times New Roman" panose="02020603050405020304" pitchFamily="18" charset="0"/>
                      <a:ea typeface="宋体" panose="02010600030101010101" pitchFamily="2" charset="-122"/>
                    </a:rPr>
                    <a:t>k</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Δ</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m:t>
                          </m:r>
                        </m:num>
                        <m:den>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Δ</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𝐹</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800" i="1">
                      <a:effectLst/>
                      <a:latin typeface="Times New Roman" panose="02020603050405020304" pitchFamily="18" charset="0"/>
                      <a:ea typeface="宋体" panose="02010600030101010101" pitchFamily="2" charset="-122"/>
                    </a:rPr>
                    <a:t>F</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可知直线斜率的单位为</a:t>
                  </a:r>
                  <a:r>
                    <a:rPr lang="en-US" altLang="zh-CN" sz="2800">
                      <a:effectLst/>
                      <a:latin typeface="Times New Roman" panose="02020603050405020304" pitchFamily="18" charset="0"/>
                      <a:ea typeface="宋体" panose="02010600030101010101" pitchFamily="2" charset="-122"/>
                    </a:rPr>
                    <a:t>kg</a:t>
                  </a:r>
                  <a:r>
                    <a:rPr lang="en-US" altLang="zh-CN" sz="2800" baseline="30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0" name="矩形 9"/>
                <p:cNvSpPr>
                  <a:spLocks noRot="1" noChangeAspect="1" noMove="1" noResize="1" noEditPoints="1" noAdjustHandles="1" noChangeArrowheads="1" noChangeShapeType="1" noTextEdit="1"/>
                </p:cNvSpPr>
                <p:nvPr/>
              </p:nvSpPr>
              <p:spPr>
                <a:xfrm>
                  <a:off x="389255" y="1250315"/>
                  <a:ext cx="11466591" cy="1024896"/>
                </a:xfrm>
                <a:prstGeom prst="rect">
                  <a:avLst/>
                </a:prstGeom>
                <a:blipFill rotWithShape="0">
                  <a:blip r:embed="rId2"/>
                  <a:stretch>
                    <a:fillRect l="-1116"/>
                  </a:stretch>
                </a:blipFill>
              </p:spPr>
              <p:txBody>
                <a:bodyPr/>
                <a:lstStyle/>
                <a:p>
                  <a:r>
                    <a:rPr lang="zh-CN" altLang="en-US">
                      <a:noFill/>
                    </a:rPr>
                    <a:t> </a:t>
                  </a:r>
                </a:p>
              </p:txBody>
            </p:sp>
          </mc:Fallback>
        </mc:AlternateContent>
        <p:grpSp>
          <p:nvGrpSpPr>
            <p:cNvPr id="11" name="组合 10"/>
            <p:cNvGrpSpPr/>
            <p:nvPr/>
          </p:nvGrpSpPr>
          <p:grpSpPr>
            <a:xfrm>
              <a:off x="0" y="774110"/>
              <a:ext cx="1439863" cy="424932"/>
              <a:chOff x="51643" y="755060"/>
              <a:chExt cx="1439863" cy="424932"/>
            </a:xfrm>
          </p:grpSpPr>
          <p:sp>
            <p:nvSpPr>
              <p:cNvPr id="12" name="矩形 1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4" name="组合 65"/>
              <p:cNvGrpSpPr>
                <a:grpSpLocks/>
              </p:cNvGrpSpPr>
              <p:nvPr/>
            </p:nvGrpSpPr>
            <p:grpSpPr bwMode="auto">
              <a:xfrm>
                <a:off x="1224676" y="886173"/>
                <a:ext cx="162478" cy="162211"/>
                <a:chOff x="3104" y="165"/>
                <a:chExt cx="276" cy="275"/>
              </a:xfrm>
            </p:grpSpPr>
            <p:cxnSp>
              <p:nvCxnSpPr>
                <p:cNvPr id="15" name="直接连接符 1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18" name="image12.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9382" y="405458"/>
            <a:ext cx="3960440" cy="3344432"/>
          </a:xfrm>
          <a:prstGeom prst="rect">
            <a:avLst/>
          </a:prstGeom>
          <a:noFill/>
          <a:ln>
            <a:noFill/>
          </a:ln>
        </p:spPr>
      </p:pic>
    </p:spTree>
    <p:extLst>
      <p:ext uri="{BB962C8B-B14F-4D97-AF65-F5344CB8AC3E}">
        <p14:creationId xmlns:p14="http://schemas.microsoft.com/office/powerpoint/2010/main" val="194184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95163"/>
            <a:ext cx="11412000" cy="4534831"/>
          </a:xfrm>
          <a:prstGeom prst="rect">
            <a:avLst/>
          </a:prstGeom>
        </p:spPr>
        <p:txBody>
          <a:bodyPr>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2024·</a:t>
            </a:r>
            <a:r>
              <a:rPr lang="zh-CN" altLang="zh-CN" sz="2800">
                <a:latin typeface="Times New Roman" panose="02020603050405020304" pitchFamily="18" charset="0"/>
                <a:ea typeface="楷体" panose="02010609060101010101" pitchFamily="49" charset="-122"/>
              </a:rPr>
              <a:t>山东卷</a:t>
            </a:r>
            <a:r>
              <a:rPr lang="en-US" altLang="zh-CN" sz="2800">
                <a:latin typeface="Times New Roman" panose="02020603050405020304" pitchFamily="18" charset="0"/>
                <a:ea typeface="宋体" panose="02010600030101010101" pitchFamily="2" charset="-122"/>
              </a:rPr>
              <a:t>·13</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在第四次</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天宫课堂</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中，航天员演示了动量守恒实验。受此启发，某同学使用如图甲所示的装置进行了碰撞实验，气垫导轨两端分别安装</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两个位移传感器，</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测量滑块</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与它的距离</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测量滑块</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与它的距离</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。部分实验步骤如下：</a:t>
            </a: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宋体" panose="02010600030101010101" pitchFamily="2" charset="-122"/>
              </a:rPr>
              <a:t>测量两个滑块的质量，分别为</a:t>
            </a:r>
            <a:r>
              <a:rPr lang="en-US" altLang="zh-CN" sz="2800">
                <a:latin typeface="Times New Roman" panose="02020603050405020304" pitchFamily="18" charset="0"/>
                <a:ea typeface="宋体" panose="02010600030101010101" pitchFamily="2" charset="-122"/>
              </a:rPr>
              <a:t>200.0 g</a:t>
            </a:r>
            <a:r>
              <a:rPr lang="zh-CN" altLang="zh-CN" sz="2800">
                <a:latin typeface="Times New Roman" panose="02020603050405020304" pitchFamily="18" charset="0"/>
                <a:ea typeface="宋体" panose="02010600030101010101" pitchFamily="2" charset="-122"/>
              </a:rPr>
              <a:t>和</a:t>
            </a:r>
            <a:r>
              <a:rPr lang="en-US" altLang="zh-CN" sz="2800">
                <a:latin typeface="Times New Roman" panose="02020603050405020304" pitchFamily="18" charset="0"/>
                <a:ea typeface="宋体" panose="02010600030101010101" pitchFamily="2" charset="-122"/>
              </a:rPr>
              <a:t>400.0 g</a:t>
            </a:r>
            <a:r>
              <a:rPr lang="zh-CN" altLang="zh-CN" sz="2800">
                <a:latin typeface="Times New Roman" panose="02020603050405020304" pitchFamily="18" charset="0"/>
                <a:ea typeface="宋体" panose="02010600030101010101" pitchFamily="2" charset="-122"/>
              </a:rPr>
              <a:t>；</a:t>
            </a: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rPr>
              <a:t>接通气源，调整气垫导轨水平；</a:t>
            </a: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③</a:t>
            </a:r>
            <a:r>
              <a:rPr lang="zh-CN" altLang="zh-CN" sz="2800">
                <a:latin typeface="Times New Roman" panose="02020603050405020304" pitchFamily="18" charset="0"/>
                <a:ea typeface="宋体" panose="02010600030101010101" pitchFamily="2" charset="-122"/>
              </a:rPr>
              <a:t>拨动两滑块，使</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均向右运动</a:t>
            </a:r>
            <a:r>
              <a:rPr lang="zh-CN" altLang="zh-CN" sz="2800" smtClean="0">
                <a:latin typeface="Times New Roman" panose="02020603050405020304" pitchFamily="18" charset="0"/>
                <a:ea typeface="宋体" panose="02010600030101010101" pitchFamily="2" charset="-122"/>
              </a:rPr>
              <a:t>；</a:t>
            </a:r>
            <a:endParaRPr lang="zh-CN" altLang="zh-CN" sz="2800">
              <a:latin typeface="Times New Roman" panose="02020603050405020304" pitchFamily="18" charset="0"/>
              <a:ea typeface="宋体" panose="02010600030101010101" pitchFamily="2" charset="-122"/>
            </a:endParaRPr>
          </a:p>
        </p:txBody>
      </p:sp>
      <p:sp>
        <p:nvSpPr>
          <p:cNvPr id="4" name="剪去对角的矩形 3"/>
          <p:cNvSpPr/>
          <p:nvPr/>
        </p:nvSpPr>
        <p:spPr>
          <a:xfrm>
            <a:off x="0" y="947019"/>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3</a:t>
            </a:r>
            <a:endParaRPr lang="zh-CN" altLang="en-US" dirty="0">
              <a:sym typeface="+mn-ea"/>
            </a:endParaRPr>
          </a:p>
        </p:txBody>
      </p:sp>
    </p:spTree>
    <p:extLst>
      <p:ext uri="{BB962C8B-B14F-4D97-AF65-F5344CB8AC3E}">
        <p14:creationId xmlns:p14="http://schemas.microsoft.com/office/powerpoint/2010/main" val="2943413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117426"/>
            <a:ext cx="11412000" cy="1292662"/>
          </a:xfrm>
          <a:prstGeom prst="rect">
            <a:avLst/>
          </a:prstGeom>
        </p:spPr>
        <p:txBody>
          <a:bodyPr>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④</a:t>
            </a:r>
            <a:r>
              <a:rPr lang="zh-CN" altLang="zh-CN" sz="2800">
                <a:latin typeface="Times New Roman" panose="02020603050405020304" pitchFamily="18" charset="0"/>
                <a:ea typeface="宋体" panose="02010600030101010101" pitchFamily="2" charset="-122"/>
              </a:rPr>
              <a:t>导出传感器记录的数据，绘制</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随时间变化的图像，分别如图乙、图丙所示。</a:t>
            </a:r>
          </a:p>
        </p:txBody>
      </p:sp>
      <p:pic>
        <p:nvPicPr>
          <p:cNvPr id="7" name="image13.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4173" y="1845618"/>
            <a:ext cx="5702066" cy="1440160"/>
          </a:xfrm>
          <a:prstGeom prst="rect">
            <a:avLst/>
          </a:prstGeom>
          <a:noFill/>
          <a:ln>
            <a:noFill/>
          </a:ln>
        </p:spPr>
      </p:pic>
      <p:pic>
        <p:nvPicPr>
          <p:cNvPr id="5" name="image14.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7020" y="3573810"/>
            <a:ext cx="6136373" cy="3024336"/>
          </a:xfrm>
          <a:prstGeom prst="rect">
            <a:avLst/>
          </a:prstGeom>
          <a:noFill/>
          <a:ln>
            <a:noFill/>
          </a:ln>
        </p:spPr>
      </p:pic>
    </p:spTree>
    <p:extLst>
      <p:ext uri="{BB962C8B-B14F-4D97-AF65-F5344CB8AC3E}">
        <p14:creationId xmlns:p14="http://schemas.microsoft.com/office/powerpoint/2010/main" val="2906001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3062721"/>
            <a:ext cx="11412000" cy="1384995"/>
          </a:xfrm>
          <a:prstGeom prst="rect">
            <a:avLst/>
          </a:prstGeom>
        </p:spPr>
        <p:txBody>
          <a:bodyPr>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回答以下问题：</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从图像可知两滑块在</a:t>
            </a:r>
            <a:r>
              <a:rPr lang="en-US" altLang="zh-CN" sz="2800" i="1">
                <a:latin typeface="Times New Roman" panose="02020603050405020304" pitchFamily="18" charset="0"/>
                <a:ea typeface="宋体" panose="02010600030101010101" pitchFamily="2" charset="-122"/>
              </a:rPr>
              <a:t>t</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s</a:t>
            </a:r>
            <a:r>
              <a:rPr lang="zh-CN" altLang="zh-CN" sz="2800">
                <a:latin typeface="Times New Roman" panose="02020603050405020304" pitchFamily="18" charset="0"/>
                <a:ea typeface="宋体" panose="02010600030101010101" pitchFamily="2" charset="-122"/>
              </a:rPr>
              <a:t>时发生碰撞；</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pic>
        <p:nvPicPr>
          <p:cNvPr id="6" name="image13.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598" y="1698488"/>
            <a:ext cx="5353867" cy="1352216"/>
          </a:xfrm>
          <a:prstGeom prst="rect">
            <a:avLst/>
          </a:prstGeom>
          <a:noFill/>
          <a:ln>
            <a:noFill/>
          </a:ln>
        </p:spPr>
      </p:pic>
      <p:pic>
        <p:nvPicPr>
          <p:cNvPr id="8" name="image14.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7352" y="405458"/>
            <a:ext cx="5616624" cy="2768176"/>
          </a:xfrm>
          <a:prstGeom prst="rect">
            <a:avLst/>
          </a:prstGeom>
          <a:noFill/>
          <a:ln>
            <a:noFill/>
          </a:ln>
        </p:spPr>
      </p:pic>
      <p:sp>
        <p:nvSpPr>
          <p:cNvPr id="4" name="矩形 3"/>
          <p:cNvSpPr/>
          <p:nvPr/>
        </p:nvSpPr>
        <p:spPr>
          <a:xfrm>
            <a:off x="4607128" y="3789720"/>
            <a:ext cx="633507"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1.0</a:t>
            </a:r>
            <a:endParaRPr lang="zh-CN" altLang="en-US"/>
          </a:p>
        </p:txBody>
      </p:sp>
      <p:grpSp>
        <p:nvGrpSpPr>
          <p:cNvPr id="9" name="组合 8"/>
          <p:cNvGrpSpPr/>
          <p:nvPr/>
        </p:nvGrpSpPr>
        <p:grpSpPr>
          <a:xfrm>
            <a:off x="0" y="4592989"/>
            <a:ext cx="11855846" cy="1779382"/>
            <a:chOff x="0" y="774110"/>
            <a:chExt cx="11855846" cy="1779382"/>
          </a:xfrm>
        </p:grpSpPr>
        <p:sp>
          <p:nvSpPr>
            <p:cNvPr id="10" name="矩形 9"/>
            <p:cNvSpPr/>
            <p:nvPr/>
          </p:nvSpPr>
          <p:spPr>
            <a:xfrm>
              <a:off x="389255" y="1250315"/>
              <a:ext cx="11466591" cy="130317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a:t>
              </a:r>
              <a:r>
                <a:rPr lang="en-US" altLang="zh-CN" sz="2800" i="1">
                  <a:latin typeface="Times New Roman" panose="02020603050405020304" pitchFamily="18" charset="0"/>
                  <a:ea typeface="宋体" panose="02010600030101010101" pitchFamily="2" charset="-122"/>
                </a:rPr>
                <a:t>x</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图像的斜率表示速度可知两滑块的速度都在</a:t>
              </a:r>
              <a:r>
                <a:rPr lang="en-US" altLang="zh-CN" sz="2800" i="1">
                  <a:latin typeface="Times New Roman" panose="02020603050405020304" pitchFamily="18" charset="0"/>
                  <a:ea typeface="宋体" panose="02010600030101010101" pitchFamily="2" charset="-122"/>
                </a:rPr>
                <a:t>t</a:t>
              </a:r>
              <a:r>
                <a:rPr lang="en-US" altLang="zh-CN" sz="2800">
                  <a:latin typeface="Times New Roman" panose="02020603050405020304" pitchFamily="18" charset="0"/>
                  <a:ea typeface="宋体" panose="02010600030101010101" pitchFamily="2" charset="-122"/>
                </a:rPr>
                <a:t>=1.0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时发生突变，即这个时刻发生了碰撞；</a:t>
              </a:r>
              <a:endParaRPr lang="zh-CN" altLang="zh-CN" sz="1100">
                <a:effectLst/>
                <a:latin typeface="Times New Roman" panose="02020603050405020304" pitchFamily="18" charset="0"/>
                <a:ea typeface="宋体" panose="02010600030101010101" pitchFamily="2" charset="-122"/>
              </a:endParaRPr>
            </a:p>
          </p:txBody>
        </p:sp>
        <p:grpSp>
          <p:nvGrpSpPr>
            <p:cNvPr id="11" name="组合 10"/>
            <p:cNvGrpSpPr/>
            <p:nvPr/>
          </p:nvGrpSpPr>
          <p:grpSpPr>
            <a:xfrm>
              <a:off x="0" y="774110"/>
              <a:ext cx="1439863" cy="424932"/>
              <a:chOff x="51643" y="755060"/>
              <a:chExt cx="1439863" cy="424932"/>
            </a:xfrm>
          </p:grpSpPr>
          <p:sp>
            <p:nvSpPr>
              <p:cNvPr id="12" name="矩形 1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4" name="组合 65"/>
              <p:cNvGrpSpPr>
                <a:grpSpLocks/>
              </p:cNvGrpSpPr>
              <p:nvPr/>
            </p:nvGrpSpPr>
            <p:grpSpPr bwMode="auto">
              <a:xfrm>
                <a:off x="1224676" y="886173"/>
                <a:ext cx="162478" cy="162211"/>
                <a:chOff x="3104" y="165"/>
                <a:chExt cx="276" cy="275"/>
              </a:xfrm>
            </p:grpSpPr>
            <p:cxnSp>
              <p:nvCxnSpPr>
                <p:cNvPr id="15" name="直接连接符 1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00554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3421020"/>
            <a:ext cx="11412000" cy="656846"/>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滑块</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碰撞前的速度大小</a:t>
            </a:r>
            <a:r>
              <a:rPr lang="en-US" altLang="zh-CN" sz="2800" i="1">
                <a:latin typeface="Times New Roman" panose="02020603050405020304" pitchFamily="18" charset="0"/>
                <a:ea typeface="宋体" panose="02010600030101010101" pitchFamily="2" charset="-122"/>
              </a:rPr>
              <a:t>v</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m/s(</a:t>
            </a:r>
            <a:r>
              <a:rPr lang="zh-CN" altLang="zh-CN" sz="2800">
                <a:latin typeface="Times New Roman" panose="02020603050405020304" pitchFamily="18" charset="0"/>
                <a:ea typeface="宋体" panose="02010600030101010101" pitchFamily="2" charset="-122"/>
              </a:rPr>
              <a:t>保留</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pic>
        <p:nvPicPr>
          <p:cNvPr id="4" name="image13.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598" y="1698488"/>
            <a:ext cx="5353867" cy="1352216"/>
          </a:xfrm>
          <a:prstGeom prst="rect">
            <a:avLst/>
          </a:prstGeom>
          <a:noFill/>
          <a:ln>
            <a:noFill/>
          </a:ln>
        </p:spPr>
      </p:pic>
      <p:pic>
        <p:nvPicPr>
          <p:cNvPr id="5" name="image14.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7352" y="405458"/>
            <a:ext cx="5616624" cy="2768176"/>
          </a:xfrm>
          <a:prstGeom prst="rect">
            <a:avLst/>
          </a:prstGeom>
          <a:noFill/>
          <a:ln>
            <a:noFill/>
          </a:ln>
        </p:spPr>
      </p:pic>
      <p:sp>
        <p:nvSpPr>
          <p:cNvPr id="6" name="矩形 5"/>
          <p:cNvSpPr/>
          <p:nvPr/>
        </p:nvSpPr>
        <p:spPr>
          <a:xfrm>
            <a:off x="5356076" y="3470454"/>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0.20</a:t>
            </a:r>
            <a:endParaRPr lang="zh-CN" altLang="en-US"/>
          </a:p>
        </p:txBody>
      </p:sp>
      <p:grpSp>
        <p:nvGrpSpPr>
          <p:cNvPr id="7" name="组合 6"/>
          <p:cNvGrpSpPr/>
          <p:nvPr/>
        </p:nvGrpSpPr>
        <p:grpSpPr>
          <a:xfrm>
            <a:off x="0" y="4322465"/>
            <a:ext cx="11855846" cy="2177440"/>
            <a:chOff x="0" y="774110"/>
            <a:chExt cx="11855846" cy="2177440"/>
          </a:xfrm>
        </p:grpSpPr>
        <mc:AlternateContent xmlns:mc="http://schemas.openxmlformats.org/markup-compatibility/2006" xmlns:a14="http://schemas.microsoft.com/office/drawing/2010/main">
          <mc:Choice Requires="a14">
            <p:sp>
              <p:nvSpPr>
                <p:cNvPr id="8" name="矩形 7"/>
                <p:cNvSpPr/>
                <p:nvPr/>
              </p:nvSpPr>
              <p:spPr>
                <a:xfrm>
                  <a:off x="389255" y="1250315"/>
                  <a:ext cx="11466591" cy="1701235"/>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t</a:t>
                  </a:r>
                  <a:r>
                    <a:rPr lang="zh-CN" altLang="zh-CN" sz="2800">
                      <a:effectLst/>
                      <a:latin typeface="Times New Roman" panose="02020603050405020304" pitchFamily="18" charset="0"/>
                      <a:ea typeface="楷体" panose="02010609060101010101" pitchFamily="49" charset="-122"/>
                    </a:rPr>
                    <a:t>图像斜率的绝对值表示速度大小可知滑块</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rPr>
                    <a:t>碰撞前的速度大小为</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rPr>
                          </m:ctrlPr>
                        </m:dPr>
                        <m:e>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90</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110</m:t>
                              </m:r>
                            </m:num>
                            <m:den>
                              <m:r>
                                <a:rPr lang="en-US" altLang="zh-CN" sz="2800">
                                  <a:effectLst/>
                                  <a:latin typeface="Cambria Math" panose="02040503050406030204" pitchFamily="18" charset="0"/>
                                  <a:ea typeface="宋体" panose="02010600030101010101" pitchFamily="2" charset="-122"/>
                                </a:rPr>
                                <m:t>1.0</m:t>
                              </m:r>
                            </m:den>
                          </m:f>
                        </m:e>
                      </m:d>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cm/s=0.20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8" name="矩形 7"/>
                <p:cNvSpPr>
                  <a:spLocks noRot="1" noChangeAspect="1" noMove="1" noResize="1" noEditPoints="1" noAdjustHandles="1" noChangeArrowheads="1" noChangeShapeType="1" noTextEdit="1"/>
                </p:cNvSpPr>
                <p:nvPr/>
              </p:nvSpPr>
              <p:spPr>
                <a:xfrm>
                  <a:off x="389255" y="1250315"/>
                  <a:ext cx="11466591" cy="1701235"/>
                </a:xfrm>
                <a:prstGeom prst="rect">
                  <a:avLst/>
                </a:prstGeom>
                <a:blipFill rotWithShape="0">
                  <a:blip r:embed="rId4"/>
                  <a:stretch>
                    <a:fillRect l="-1116"/>
                  </a:stretch>
                </a:blipFill>
              </p:spPr>
              <p:txBody>
                <a:bodyPr/>
                <a:lstStyle/>
                <a:p>
                  <a:r>
                    <a:rPr lang="zh-CN" altLang="en-US">
                      <a:noFill/>
                    </a:rPr>
                    <a:t> </a:t>
                  </a:r>
                </a:p>
              </p:txBody>
            </p:sp>
          </mc:Fallback>
        </mc:AlternateContent>
        <p:grpSp>
          <p:nvGrpSpPr>
            <p:cNvPr id="9" name="组合 8"/>
            <p:cNvGrpSpPr/>
            <p:nvPr/>
          </p:nvGrpSpPr>
          <p:grpSpPr>
            <a:xfrm>
              <a:off x="0" y="774110"/>
              <a:ext cx="1439863" cy="424932"/>
              <a:chOff x="51643" y="755060"/>
              <a:chExt cx="1439863" cy="424932"/>
            </a:xfrm>
          </p:grpSpPr>
          <p:sp>
            <p:nvSpPr>
              <p:cNvPr id="10" name="矩形 9"/>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1"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2" name="组合 65"/>
              <p:cNvGrpSpPr>
                <a:grpSpLocks/>
              </p:cNvGrpSpPr>
              <p:nvPr/>
            </p:nvGrpSpPr>
            <p:grpSpPr bwMode="auto">
              <a:xfrm>
                <a:off x="1224676" y="886173"/>
                <a:ext cx="162478" cy="162211"/>
                <a:chOff x="3104" y="165"/>
                <a:chExt cx="276" cy="275"/>
              </a:xfrm>
            </p:grpSpPr>
            <p:cxnSp>
              <p:nvCxnSpPr>
                <p:cNvPr id="13" name="直接连接符 12"/>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10593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3494769"/>
            <a:ext cx="11412000" cy="738664"/>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通过分析，得出质量为</a:t>
            </a:r>
            <a:r>
              <a:rPr lang="en-US" altLang="zh-CN" sz="2800">
                <a:latin typeface="Times New Roman" panose="02020603050405020304" pitchFamily="18" charset="0"/>
                <a:ea typeface="宋体" panose="02010600030101010101" pitchFamily="2" charset="-122"/>
              </a:rPr>
              <a:t>200.0 g</a:t>
            </a:r>
            <a:r>
              <a:rPr lang="zh-CN" altLang="zh-CN" sz="2800">
                <a:latin typeface="Times New Roman" panose="02020603050405020304" pitchFamily="18" charset="0"/>
                <a:ea typeface="宋体" panose="02010600030101010101" pitchFamily="2" charset="-122"/>
              </a:rPr>
              <a:t>的滑块是</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选填</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B</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pic>
        <p:nvPicPr>
          <p:cNvPr id="4" name="image13.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598" y="1842504"/>
            <a:ext cx="5353867" cy="1352216"/>
          </a:xfrm>
          <a:prstGeom prst="rect">
            <a:avLst/>
          </a:prstGeom>
          <a:noFill/>
          <a:ln>
            <a:noFill/>
          </a:ln>
        </p:spPr>
      </p:pic>
      <p:pic>
        <p:nvPicPr>
          <p:cNvPr id="5" name="image14.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7352" y="549474"/>
            <a:ext cx="5616624" cy="2768176"/>
          </a:xfrm>
          <a:prstGeom prst="rect">
            <a:avLst/>
          </a:prstGeom>
          <a:noFill/>
          <a:ln>
            <a:noFill/>
          </a:ln>
        </p:spPr>
      </p:pic>
      <p:sp>
        <p:nvSpPr>
          <p:cNvPr id="6" name="矩形 5"/>
          <p:cNvSpPr/>
          <p:nvPr/>
        </p:nvSpPr>
        <p:spPr>
          <a:xfrm>
            <a:off x="7111852" y="3590474"/>
            <a:ext cx="42351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B</a:t>
            </a:r>
            <a:endParaRPr lang="zh-CN" altLang="en-US"/>
          </a:p>
        </p:txBody>
      </p:sp>
    </p:spTree>
    <p:extLst>
      <p:ext uri="{BB962C8B-B14F-4D97-AF65-F5344CB8AC3E}">
        <p14:creationId xmlns:p14="http://schemas.microsoft.com/office/powerpoint/2010/main" val="96249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693825"/>
            <a:ext cx="11855846" cy="5387934"/>
            <a:chOff x="0" y="774110"/>
            <a:chExt cx="11855846" cy="5387934"/>
          </a:xfrm>
        </p:grpSpPr>
        <mc:AlternateContent xmlns:mc="http://schemas.openxmlformats.org/markup-compatibility/2006" xmlns:a14="http://schemas.microsoft.com/office/drawing/2010/main">
          <mc:Choice Requires="a14">
            <p:sp>
              <p:nvSpPr>
                <p:cNvPr id="5" name="矩形 4"/>
                <p:cNvSpPr/>
                <p:nvPr/>
              </p:nvSpPr>
              <p:spPr>
                <a:xfrm>
                  <a:off x="389255" y="1250315"/>
                  <a:ext cx="11466591" cy="4911729"/>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由题图乙知，碰撞前</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rPr>
                    <a:t>的速度大小</a:t>
                  </a:r>
                  <a:r>
                    <a:rPr lang="en-US" altLang="zh-CN" sz="2800" i="1">
                      <a:effectLst/>
                      <a:latin typeface="Times New Roman" panose="02020603050405020304" pitchFamily="18" charset="0"/>
                      <a:ea typeface="宋体" panose="02010600030101010101" pitchFamily="2" charset="-122"/>
                    </a:rPr>
                    <a:t>v</a:t>
                  </a:r>
                  <a:r>
                    <a:rPr lang="en-US" altLang="zh-CN" sz="2800" baseline="-25000">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宋体" panose="02010600030101010101" pitchFamily="2" charset="-122"/>
                    </a:rPr>
                    <a:t>=0.50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r>
                    <a:rPr lang="zh-CN" altLang="zh-CN" sz="2800">
                      <a:effectLst/>
                      <a:latin typeface="Times New Roman" panose="02020603050405020304" pitchFamily="18" charset="0"/>
                      <a:ea typeface="楷体" panose="02010609060101010101" pitchFamily="49" charset="-122"/>
                    </a:rPr>
                    <a:t>，碰撞后</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rPr>
                    <a:t>的速度大小为</a:t>
                  </a:r>
                  <a:r>
                    <a:rPr lang="en-US" altLang="zh-CN" sz="2800" i="1">
                      <a:effectLst/>
                      <a:latin typeface="Times New Roman" panose="02020603050405020304" pitchFamily="18" charset="0"/>
                      <a:ea typeface="宋体" panose="02010600030101010101" pitchFamily="2" charset="-122"/>
                    </a:rPr>
                    <a:t>v</a:t>
                  </a:r>
                  <a:r>
                    <a:rPr lang="en-US" altLang="zh-CN" sz="2800" baseline="-25000">
                      <a:effectLst/>
                      <a:latin typeface="Times New Roman" panose="02020603050405020304" pitchFamily="18" charset="0"/>
                      <a:ea typeface="宋体" panose="02010600030101010101" pitchFamily="2" charset="-122"/>
                    </a:rPr>
                    <a:t>A</a:t>
                  </a:r>
                  <a:r>
                    <a:rPr lang="en-US" altLang="zh-CN" sz="2800" i="1">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≈0.36</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由题图丙可知，碰撞后</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rPr>
                    <a:t>的速度大小为</a:t>
                  </a:r>
                  <a:r>
                    <a:rPr lang="en-US" altLang="zh-CN" sz="2800" i="1">
                      <a:effectLst/>
                      <a:latin typeface="Times New Roman" panose="02020603050405020304" pitchFamily="18" charset="0"/>
                      <a:ea typeface="宋体" panose="02010600030101010101" pitchFamily="2" charset="-122"/>
                    </a:rPr>
                    <a:t>v</a:t>
                  </a:r>
                  <a:r>
                    <a:rPr lang="en-US" altLang="zh-CN" sz="2800" baseline="-25000">
                      <a:effectLst/>
                      <a:latin typeface="Times New Roman" panose="02020603050405020304" pitchFamily="18" charset="0"/>
                      <a:ea typeface="宋体" panose="02010600030101010101" pitchFamily="2" charset="-122"/>
                    </a:rPr>
                    <a:t>B</a:t>
                  </a:r>
                  <a:r>
                    <a:rPr lang="en-US" altLang="zh-CN" sz="2800" i="1">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=0.50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r>
                    <a:rPr lang="zh-CN"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rPr>
                    <a:t>和</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rPr>
                    <a:t>碰撞过程动量守恒，</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p</a:t>
                  </a:r>
                  <a:r>
                    <a:rPr lang="en-US" altLang="zh-CN" sz="2800" baseline="-25000">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p</a:t>
                  </a:r>
                  <a:r>
                    <a:rPr lang="en-US" altLang="zh-CN" sz="2800" baseline="-25000">
                      <a:effectLst/>
                      <a:latin typeface="Times New Roman" panose="02020603050405020304" pitchFamily="18" charset="0"/>
                      <a:ea typeface="宋体" panose="02010600030101010101" pitchFamily="2" charset="-122"/>
                    </a:rPr>
                    <a:t>B</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即</a:t>
                  </a:r>
                  <a:r>
                    <a:rPr lang="en-US" altLang="zh-CN" sz="2800" i="1">
                      <a:effectLst/>
                      <a:latin typeface="Times New Roman" panose="02020603050405020304" pitchFamily="18" charset="0"/>
                      <a:ea typeface="宋体" panose="02010600030101010101" pitchFamily="2" charset="-122"/>
                    </a:rPr>
                    <a:t>m</a:t>
                  </a:r>
                  <a:r>
                    <a:rPr lang="en-US" altLang="zh-CN" sz="2800" baseline="-25000">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v</a:t>
                  </a:r>
                  <a:r>
                    <a:rPr lang="en-US" altLang="zh-CN" sz="2800" baseline="-25000">
                      <a:effectLst/>
                      <a:latin typeface="Times New Roman" panose="02020603050405020304" pitchFamily="18" charset="0"/>
                      <a:ea typeface="宋体" panose="02010600030101010101" pitchFamily="2" charset="-122"/>
                    </a:rPr>
                    <a:t>A</a:t>
                  </a:r>
                  <a:r>
                    <a:rPr lang="en-US" altLang="zh-CN" sz="2800" i="1">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v</a:t>
                  </a:r>
                  <a:r>
                    <a:rPr lang="en-US" altLang="zh-CN" sz="2800" baseline="-25000">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a:t>
                  </a:r>
                  <a:r>
                    <a:rPr lang="en-US" altLang="zh-CN" sz="2800" baseline="-25000">
                      <a:effectLst/>
                      <a:latin typeface="Times New Roman" panose="02020603050405020304" pitchFamily="18" charset="0"/>
                      <a:ea typeface="宋体" panose="02010600030101010101" pitchFamily="2" charset="-122"/>
                    </a:rPr>
                    <a:t>B</a:t>
                  </a:r>
                  <a:r>
                    <a:rPr lang="en-US"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v</a:t>
                  </a:r>
                  <a:r>
                    <a:rPr lang="en-US" altLang="zh-CN" sz="2800" baseline="-25000">
                      <a:effectLst/>
                      <a:latin typeface="Times New Roman" panose="02020603050405020304" pitchFamily="18" charset="0"/>
                      <a:ea typeface="宋体" panose="02010600030101010101" pitchFamily="2" charset="-122"/>
                    </a:rPr>
                    <a:t>B</a:t>
                  </a:r>
                  <a:r>
                    <a:rPr lang="en-US" altLang="zh-CN" sz="2800" i="1">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代入数据解得</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𝑚</m:t>
                              </m:r>
                            </m:e>
                            <m:sub>
                              <m:r>
                                <m:rPr>
                                  <m:sty m:val="p"/>
                                </m:rPr>
                                <a:rPr lang="en-US" altLang="zh-CN" sz="2800">
                                  <a:effectLst/>
                                  <a:latin typeface="Cambria Math" panose="02040503050406030204" pitchFamily="18" charset="0"/>
                                  <a:ea typeface="宋体" panose="02010600030101010101" pitchFamily="2" charset="-122"/>
                                </a:rPr>
                                <m:t>A</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𝑚</m:t>
                              </m:r>
                            </m:e>
                            <m:sub>
                              <m:r>
                                <m:rPr>
                                  <m:sty m:val="p"/>
                                </m:rPr>
                                <a:rPr lang="en-US" altLang="zh-CN" sz="2800">
                                  <a:effectLst/>
                                  <a:latin typeface="Cambria Math" panose="02040503050406030204" pitchFamily="18" charset="0"/>
                                  <a:ea typeface="宋体" panose="02010600030101010101" pitchFamily="2" charset="-122"/>
                                </a:rPr>
                                <m:t>B</m:t>
                              </m:r>
                            </m:sub>
                          </m:sSub>
                        </m:den>
                      </m:f>
                    </m:oMath>
                  </a14:m>
                  <a:r>
                    <a:rPr lang="en-US" altLang="zh-CN" sz="2800">
                      <a:effectLst/>
                      <a:latin typeface="Times New Roman" panose="02020603050405020304" pitchFamily="18" charset="0"/>
                      <a:ea typeface="宋体" panose="02010600030101010101" pitchFamily="2" charset="-122"/>
                    </a:rPr>
                    <a:t>≈2</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所以质量为</a:t>
                  </a:r>
                  <a:r>
                    <a:rPr lang="en-US" altLang="zh-CN" sz="2800">
                      <a:effectLst/>
                      <a:latin typeface="Times New Roman" panose="02020603050405020304" pitchFamily="18" charset="0"/>
                      <a:ea typeface="宋体" panose="02010600030101010101" pitchFamily="2" charset="-122"/>
                    </a:rPr>
                    <a:t>200.0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g</a:t>
                  </a:r>
                  <a:r>
                    <a:rPr lang="zh-CN" altLang="zh-CN" sz="2800">
                      <a:effectLst/>
                      <a:latin typeface="Times New Roman" panose="02020603050405020304" pitchFamily="18" charset="0"/>
                      <a:ea typeface="楷体" panose="02010609060101010101" pitchFamily="49" charset="-122"/>
                    </a:rPr>
                    <a:t>的滑块是</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55" y="1250315"/>
                  <a:ext cx="11466591" cy="4911729"/>
                </a:xfrm>
                <a:prstGeom prst="rect">
                  <a:avLst/>
                </a:prstGeom>
                <a:blipFill rotWithShape="0">
                  <a:blip r:embed="rId2"/>
                  <a:stretch>
                    <a:fillRect l="-1116" b="-993"/>
                  </a:stretch>
                </a:blipFill>
              </p:spPr>
              <p:txBody>
                <a:bodyPr/>
                <a:lstStyle/>
                <a:p>
                  <a:r>
                    <a:rPr lang="zh-CN" altLang="en-US">
                      <a:noFill/>
                    </a:rPr>
                    <a:t> </a:t>
                  </a:r>
                </a:p>
              </p:txBody>
            </p:sp>
          </mc:Fallback>
        </mc:AlternateContent>
        <p:grpSp>
          <p:nvGrpSpPr>
            <p:cNvPr id="12" name="组合 11"/>
            <p:cNvGrpSpPr/>
            <p:nvPr/>
          </p:nvGrpSpPr>
          <p:grpSpPr>
            <a:xfrm>
              <a:off x="0" y="77411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1" name="矩形 10">
            <a:hlinkClick r:id="rId3"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24155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C:\Users\Administrator\Desktop\11 - 副本.jp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6337"/>
          <a:stretch/>
        </p:blipFill>
        <p:spPr bwMode="auto">
          <a:xfrm>
            <a:off x="1630806" y="117426"/>
            <a:ext cx="8928800" cy="6552728"/>
          </a:xfrm>
          <a:prstGeom prst="rect">
            <a:avLst/>
          </a:prstGeom>
          <a:noFill/>
          <a:ln>
            <a:noFill/>
          </a:ln>
        </p:spPr>
      </p:pic>
    </p:spTree>
    <p:extLst>
      <p:ext uri="{BB962C8B-B14F-4D97-AF65-F5344CB8AC3E}">
        <p14:creationId xmlns:p14="http://schemas.microsoft.com/office/powerpoint/2010/main" val="3824306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BB97D32-AEB5-B8F5-C87F-52B4A8235F2E}"/>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8DF0BDB-63B3-9830-792E-08710BE6A692}"/>
              </a:ext>
            </a:extLst>
          </p:cNvPr>
          <p:cNvSpPr/>
          <p:nvPr/>
        </p:nvSpPr>
        <p:spPr>
          <a:xfrm>
            <a:off x="-240673" y="2187812"/>
            <a:ext cx="6695919" cy="129825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 xmlns:a16="http://schemas.microsoft.com/office/drawing/2014/main" id="{CA7834F9-F61F-D8A5-01A7-63F92B8A1C90}"/>
              </a:ext>
            </a:extLst>
          </p:cNvPr>
          <p:cNvSpPr/>
          <p:nvPr/>
        </p:nvSpPr>
        <p:spPr>
          <a:xfrm>
            <a:off x="118543" y="2453246"/>
            <a:ext cx="11449271" cy="868571"/>
          </a:xfrm>
          <a:prstGeom prst="rect">
            <a:avLst/>
          </a:prstGeom>
        </p:spPr>
        <p:txBody>
          <a:bodyPr wrap="square">
            <a:spAutoFit/>
          </a:bodyPr>
          <a:lstStyle/>
          <a:p>
            <a:pPr>
              <a:lnSpc>
                <a:spcPct val="120000"/>
              </a:lnSpc>
            </a:pPr>
            <a:r>
              <a:rPr lang="zh-CN" altLang="en-US" sz="4600" b="1">
                <a:solidFill>
                  <a:prstClr val="black"/>
                </a:solidFill>
                <a:latin typeface="微软雅黑" panose="020B0503020204020204" charset="-122"/>
                <a:ea typeface="微软雅黑" panose="020B0503020204020204" charset="-122"/>
                <a:cs typeface="微软雅黑" panose="020B0503020204020204" charset="-122"/>
              </a:rPr>
              <a:t>考点二　力学其他实验</a:t>
            </a:r>
            <a:endParaRPr lang="zh-CN" altLang="en-US" sz="4600"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11289"/>
          <a:stretch/>
        </p:blipFill>
        <p:spPr>
          <a:xfrm>
            <a:off x="6599262" y="2187811"/>
            <a:ext cx="5591151" cy="1299600"/>
          </a:xfrm>
          <a:prstGeom prst="rect">
            <a:avLst/>
          </a:prstGeom>
        </p:spPr>
      </p:pic>
    </p:spTree>
    <p:extLst>
      <p:ext uri="{BB962C8B-B14F-4D97-AF65-F5344CB8AC3E}">
        <p14:creationId xmlns:p14="http://schemas.microsoft.com/office/powerpoint/2010/main" val="3524017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556015670"/>
              </p:ext>
            </p:extLst>
          </p:nvPr>
        </p:nvGraphicFramePr>
        <p:xfrm>
          <a:off x="406574" y="546424"/>
          <a:ext cx="11449273" cy="5772708"/>
        </p:xfrm>
        <a:graphic>
          <a:graphicData uri="http://schemas.openxmlformats.org/drawingml/2006/table">
            <a:tbl>
              <a:tblPr firstRow="1" firstCol="1" bandRow="1"/>
              <a:tblGrid>
                <a:gridCol w="1800200"/>
                <a:gridCol w="3018129"/>
                <a:gridCol w="3131917"/>
                <a:gridCol w="3499027"/>
              </a:tblGrid>
              <a:tr h="386440">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相关实验</a:t>
                      </a:r>
                    </a:p>
                  </a:txBody>
                  <a:tcPr marL="2997" marR="2997"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装置图</a:t>
                      </a:r>
                    </a:p>
                  </a:txBody>
                  <a:tcPr marL="2997" marR="2997"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操作及注意</a:t>
                      </a:r>
                    </a:p>
                  </a:txBody>
                  <a:tcPr marL="2997" marR="2997"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数据处理</a:t>
                      </a:r>
                    </a:p>
                  </a:txBody>
                  <a:tcPr marL="2997" marR="2997"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5496">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探究弹簧弹力与形变量</a:t>
                      </a:r>
                      <a:r>
                        <a:rPr lang="zh-CN" sz="2800" smtClean="0">
                          <a:effectLst/>
                          <a:latin typeface="Times New Roman" panose="02020603050405020304" pitchFamily="18" charset="0"/>
                          <a:ea typeface="宋体" panose="02010600030101010101" pitchFamily="2" charset="-122"/>
                        </a:rPr>
                        <a:t>的</a:t>
                      </a:r>
                      <a:endParaRPr lang="en-US" altLang="zh-CN" sz="2800" smtClean="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关系</a:t>
                      </a:r>
                      <a:endParaRPr lang="zh-CN" sz="2800">
                        <a:effectLst/>
                        <a:latin typeface="Times New Roman" panose="02020603050405020304" pitchFamily="18" charset="0"/>
                        <a:ea typeface="宋体" panose="02010600030101010101" pitchFamily="2" charset="-122"/>
                      </a:endParaRPr>
                    </a:p>
                  </a:txBody>
                  <a:tcPr marL="5473" marR="5473"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2997" marR="2997"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应在弹簧自然下垂时，测量弹簧原长</a:t>
                      </a:r>
                      <a:r>
                        <a:rPr lang="en-US" sz="2800" i="1">
                          <a:effectLst/>
                          <a:latin typeface="Times New Roman" panose="02020603050405020304" pitchFamily="18" charset="0"/>
                          <a:ea typeface="宋体" panose="02010600030101010101" pitchFamily="2" charset="-122"/>
                        </a:rPr>
                        <a:t>l</a:t>
                      </a:r>
                      <a:r>
                        <a:rPr lang="en-US" sz="2800" baseline="-25000">
                          <a:effectLst/>
                          <a:latin typeface="Times New Roman" panose="02020603050405020304" pitchFamily="18" charset="0"/>
                          <a:ea typeface="宋体" panose="02010600030101010101" pitchFamily="2" charset="-122"/>
                        </a:rPr>
                        <a:t>0</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水平放置时测原长，根据实验数据画出的图线不过原点的原因是弹簧自身有重力</a:t>
                      </a:r>
                    </a:p>
                  </a:txBody>
                  <a:tcPr marL="5473" marR="5473"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作出弹力</a:t>
                      </a:r>
                      <a:r>
                        <a:rPr lang="en-US" sz="2800" i="1">
                          <a:effectLst/>
                          <a:latin typeface="Times New Roman" panose="02020603050405020304" pitchFamily="18" charset="0"/>
                          <a:ea typeface="宋体" panose="02010600030101010101" pitchFamily="2" charset="-122"/>
                        </a:rPr>
                        <a:t>F</a:t>
                      </a:r>
                      <a:r>
                        <a:rPr lang="zh-CN" sz="2800">
                          <a:effectLst/>
                          <a:latin typeface="Times New Roman" panose="02020603050405020304" pitchFamily="18" charset="0"/>
                          <a:ea typeface="宋体" panose="02010600030101010101" pitchFamily="2" charset="-122"/>
                        </a:rPr>
                        <a:t>随弹簧伸长量</a:t>
                      </a:r>
                      <a:r>
                        <a:rPr lang="en-US" sz="2800" i="1">
                          <a:effectLst/>
                          <a:latin typeface="Times New Roman" panose="02020603050405020304" pitchFamily="18" charset="0"/>
                          <a:ea typeface="宋体" panose="02010600030101010101" pitchFamily="2" charset="-122"/>
                        </a:rPr>
                        <a:t>x</a:t>
                      </a:r>
                      <a:r>
                        <a:rPr lang="zh-CN" sz="2800">
                          <a:effectLst/>
                          <a:latin typeface="Times New Roman" panose="02020603050405020304" pitchFamily="18" charset="0"/>
                          <a:ea typeface="宋体" panose="02010600030101010101" pitchFamily="2" charset="-122"/>
                        </a:rPr>
                        <a:t>变化的图线，斜率表示弹簧的</a:t>
                      </a:r>
                      <a:r>
                        <a:rPr lang="zh-CN" sz="2800" smtClean="0">
                          <a:effectLst/>
                          <a:latin typeface="Times New Roman" panose="02020603050405020304" pitchFamily="18" charset="0"/>
                          <a:ea typeface="宋体" panose="02010600030101010101" pitchFamily="2" charset="-122"/>
                        </a:rPr>
                        <a:t>劲度</a:t>
                      </a:r>
                      <a:endParaRPr lang="en-US" altLang="zh-CN" sz="2800" smtClean="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系数</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超过弹簧的弹性限度，图线会发生弯曲</a:t>
                      </a:r>
                    </a:p>
                  </a:txBody>
                  <a:tcPr marL="5473" marR="5473"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image283.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0232" y="2078652"/>
            <a:ext cx="2706862" cy="2376264"/>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939570360"/>
              </p:ext>
            </p:extLst>
          </p:nvPr>
        </p:nvGraphicFramePr>
        <p:xfrm>
          <a:off x="406574" y="529414"/>
          <a:ext cx="11449273" cy="5132628"/>
        </p:xfrm>
        <a:graphic>
          <a:graphicData uri="http://schemas.openxmlformats.org/drawingml/2006/table">
            <a:tbl>
              <a:tblPr firstRow="1" firstCol="1" bandRow="1"/>
              <a:tblGrid>
                <a:gridCol w="1686412"/>
                <a:gridCol w="3131917"/>
                <a:gridCol w="3894639"/>
                <a:gridCol w="2736305"/>
              </a:tblGrid>
              <a:tr h="386440">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相关实验</a:t>
                      </a:r>
                    </a:p>
                  </a:txBody>
                  <a:tcPr marL="2997" marR="2997"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装置图</a:t>
                      </a:r>
                    </a:p>
                  </a:txBody>
                  <a:tcPr marL="2997" marR="2997"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操作及注意</a:t>
                      </a:r>
                    </a:p>
                  </a:txBody>
                  <a:tcPr marL="2997" marR="2997"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数据处理</a:t>
                      </a:r>
                    </a:p>
                  </a:txBody>
                  <a:tcPr marL="2997" marR="2997"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760">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探究两个互成角度的力的合成规律</a:t>
                      </a:r>
                    </a:p>
                  </a:txBody>
                  <a:tcPr marL="5473" marR="5473"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2997" marR="2997"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正确使用弹簧测力计</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同一次实验中，橡皮条结点的位置一定</a:t>
                      </a:r>
                      <a:r>
                        <a:rPr lang="zh-CN" sz="2800" smtClean="0">
                          <a:effectLst/>
                          <a:latin typeface="Times New Roman" panose="02020603050405020304" pitchFamily="18" charset="0"/>
                          <a:ea typeface="宋体" panose="02010600030101010101" pitchFamily="2" charset="-122"/>
                        </a:rPr>
                        <a:t>要</a:t>
                      </a:r>
                      <a:endParaRPr lang="en-US" altLang="zh-CN" sz="2800" smtClean="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相同</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细绳套应适当长一些，互成角度地拉橡皮条时，夹角大小应适当</a:t>
                      </a:r>
                    </a:p>
                  </a:txBody>
                  <a:tcPr marL="5473" marR="5473"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按力的图示作平行四边形</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求合力大小</a:t>
                      </a:r>
                    </a:p>
                  </a:txBody>
                  <a:tcPr marL="5473" marR="5473" marT="2997" marB="29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image284.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8199" y="2545638"/>
            <a:ext cx="2915202" cy="2304256"/>
          </a:xfrm>
          <a:prstGeom prst="rect">
            <a:avLst/>
          </a:prstGeom>
          <a:noFill/>
          <a:ln>
            <a:noFill/>
          </a:ln>
        </p:spPr>
      </p:pic>
    </p:spTree>
    <p:extLst>
      <p:ext uri="{BB962C8B-B14F-4D97-AF65-F5344CB8AC3E}">
        <p14:creationId xmlns:p14="http://schemas.microsoft.com/office/powerpoint/2010/main" val="1812702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2198620143"/>
                  </p:ext>
                </p:extLst>
              </p:nvPr>
            </p:nvGraphicFramePr>
            <p:xfrm>
              <a:off x="406574" y="772660"/>
              <a:ext cx="11305255" cy="5429952"/>
            </p:xfrm>
            <a:graphic>
              <a:graphicData uri="http://schemas.openxmlformats.org/drawingml/2006/table">
                <a:tbl>
                  <a:tblPr firstRow="1" firstCol="1" bandRow="1"/>
                  <a:tblGrid>
                    <a:gridCol w="1665204"/>
                    <a:gridCol w="3092519"/>
                    <a:gridCol w="3307173"/>
                    <a:gridCol w="3240359"/>
                  </a:tblGrid>
                  <a:tr h="430928">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相关实验</a:t>
                          </a:r>
                        </a:p>
                      </a:txBody>
                      <a:tcPr marL="5811" marR="5811"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装置图</a:t>
                          </a:r>
                        </a:p>
                      </a:txBody>
                      <a:tcPr marL="5811" marR="5811"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操作及注意</a:t>
                          </a:r>
                        </a:p>
                      </a:txBody>
                      <a:tcPr marL="5811" marR="5811"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数据处理</a:t>
                          </a:r>
                        </a:p>
                      </a:txBody>
                      <a:tcPr marL="5811" marR="5811"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471">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探究平抛运动</a:t>
                          </a:r>
                          <a:r>
                            <a:rPr lang="zh-CN" sz="2800" smtClean="0">
                              <a:effectLst/>
                              <a:latin typeface="Times New Roman" panose="02020603050405020304" pitchFamily="18" charset="0"/>
                              <a:ea typeface="宋体" panose="02010600030101010101" pitchFamily="2" charset="-122"/>
                            </a:rPr>
                            <a:t>的</a:t>
                          </a:r>
                          <a:endParaRPr lang="en-US" altLang="zh-CN" sz="2800" smtClean="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特点</a:t>
                          </a:r>
                          <a:endParaRPr lang="zh-CN" sz="2800">
                            <a:effectLst/>
                            <a:latin typeface="Times New Roman" panose="02020603050405020304" pitchFamily="18" charset="0"/>
                            <a:ea typeface="宋体" panose="02010600030101010101" pitchFamily="2" charset="-122"/>
                          </a:endParaRPr>
                        </a:p>
                      </a:txBody>
                      <a:tcPr marL="10612" marR="10612"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5811" marR="5811"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保证斜槽末端水平</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每次让小球从倾斜轨道的同一位置由静止释放</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坐标原点应是小球出槽口时球心在纸板上的投影点</a:t>
                          </a:r>
                        </a:p>
                      </a:txBody>
                      <a:tcPr marL="10612" marR="10612"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用代入法或图像法判断运动轨迹是不是抛物线</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由公式</a:t>
                          </a:r>
                          <a:r>
                            <a:rPr lang="en-US" sz="2800" i="1">
                              <a:effectLst/>
                              <a:latin typeface="Times New Roman" panose="02020603050405020304" pitchFamily="18" charset="0"/>
                              <a:ea typeface="宋体" panose="02010600030101010101" pitchFamily="2" charset="-122"/>
                            </a:rPr>
                            <a:t>x</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v</a:t>
                          </a:r>
                          <a:r>
                            <a:rPr lang="en-US" sz="2800" baseline="-25000">
                              <a:effectLst/>
                              <a:latin typeface="Times New Roman" panose="02020603050405020304" pitchFamily="18" charset="0"/>
                              <a:ea typeface="宋体" panose="02010600030101010101" pitchFamily="2" charset="-122"/>
                            </a:rPr>
                            <a:t>0</a:t>
                          </a:r>
                          <a:r>
                            <a:rPr lang="en-US" sz="2800" i="1">
                              <a:effectLst/>
                              <a:latin typeface="Times New Roman" panose="02020603050405020304" pitchFamily="18" charset="0"/>
                              <a:ea typeface="宋体" panose="02010600030101010101" pitchFamily="2" charset="-122"/>
                            </a:rPr>
                            <a:t>t</a:t>
                          </a:r>
                          <a:r>
                            <a:rPr lang="zh-CN" sz="2800">
                              <a:effectLst/>
                              <a:latin typeface="Times New Roman" panose="02020603050405020304" pitchFamily="18" charset="0"/>
                              <a:ea typeface="宋体" panose="02010600030101010101" pitchFamily="2" charset="-122"/>
                            </a:rPr>
                            <a:t>和</a:t>
                          </a:r>
                          <a:r>
                            <a:rPr lang="en-US" sz="2800" i="1">
                              <a:effectLst/>
                              <a:latin typeface="Times New Roman" panose="02020603050405020304" pitchFamily="18" charset="0"/>
                              <a:ea typeface="宋体" panose="02010600030101010101" pitchFamily="2" charset="-122"/>
                            </a:rPr>
                            <a:t>y</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a:effectLst/>
                                      <a:latin typeface="Cambria Math" panose="02040503050406030204" pitchFamily="18" charset="0"/>
                                      <a:ea typeface="宋体" panose="02010600030101010101" pitchFamily="2" charset="-122"/>
                                    </a:rPr>
                                    <m:t>1</m:t>
                                  </m:r>
                                </m:num>
                                <m:den>
                                  <m:r>
                                    <a:rPr lang="en-US" sz="2800">
                                      <a:effectLst/>
                                      <a:latin typeface="Cambria Math" panose="02040503050406030204" pitchFamily="18" charset="0"/>
                                      <a:ea typeface="宋体" panose="02010600030101010101" pitchFamily="2" charset="-122"/>
                                    </a:rPr>
                                    <m:t>2</m:t>
                                  </m:r>
                                </m:den>
                              </m:f>
                            </m:oMath>
                          </a14:m>
                          <a:r>
                            <a:rPr lang="en-US" sz="2800" i="1">
                              <a:effectLst/>
                              <a:latin typeface="Times New Roman" panose="02020603050405020304" pitchFamily="18" charset="0"/>
                              <a:ea typeface="宋体" panose="02010600030101010101" pitchFamily="2" charset="-122"/>
                            </a:rPr>
                            <a:t>gt</a:t>
                          </a:r>
                          <a:r>
                            <a:rPr lang="en-US" sz="2800" baseline="300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，求初速度</a:t>
                          </a:r>
                          <a:r>
                            <a:rPr lang="en-US" sz="2800" i="1">
                              <a:effectLst/>
                              <a:latin typeface="Times New Roman" panose="02020603050405020304" pitchFamily="18" charset="0"/>
                              <a:ea typeface="宋体" panose="02010600030101010101" pitchFamily="2" charset="-122"/>
                            </a:rPr>
                            <a:t>v</a:t>
                          </a:r>
                          <a:r>
                            <a:rPr lang="en-US" sz="2800" baseline="-25000">
                              <a:effectLst/>
                              <a:latin typeface="Times New Roman" panose="02020603050405020304" pitchFamily="18" charset="0"/>
                              <a:ea typeface="宋体" panose="02010600030101010101" pitchFamily="2" charset="-122"/>
                            </a:rPr>
                            <a:t>0</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x</a:t>
                          </a:r>
                          <a14:m>
                            <m:oMath xmlns:m="http://schemas.openxmlformats.org/officeDocument/2006/math">
                              <m:rad>
                                <m:radPr>
                                  <m:degHide m:val="on"/>
                                  <m:ctrlPr>
                                    <a:rPr lang="zh-CN" sz="2800" i="1">
                                      <a:effectLst/>
                                      <a:latin typeface="Cambria Math" panose="02040503050406030204" pitchFamily="18" charset="0"/>
                                      <a:ea typeface="Cambria Math" panose="02040503050406030204" pitchFamily="18" charset="0"/>
                                    </a:rPr>
                                  </m:ctrlPr>
                                </m:radPr>
                                <m:deg/>
                                <m:e>
                                  <m:f>
                                    <m:fPr>
                                      <m:ctrlPr>
                                        <a:rPr lang="zh-CN" sz="2800" i="1">
                                          <a:effectLst/>
                                          <a:latin typeface="Cambria Math" panose="02040503050406030204" pitchFamily="18" charset="0"/>
                                          <a:ea typeface="Cambria Math" panose="02040503050406030204" pitchFamily="18" charset="0"/>
                                        </a:rPr>
                                      </m:ctrlPr>
                                    </m:fPr>
                                    <m:num>
                                      <m:r>
                                        <a:rPr lang="en-US" sz="2800" i="1">
                                          <a:effectLst/>
                                          <a:latin typeface="Cambria Math" panose="02040503050406030204" pitchFamily="18" charset="0"/>
                                          <a:ea typeface="宋体" panose="02010600030101010101" pitchFamily="2" charset="-122"/>
                                        </a:rPr>
                                        <m:t>𝑔</m:t>
                                      </m:r>
                                    </m:num>
                                    <m:den>
                                      <m:r>
                                        <a:rPr lang="en-US" sz="2800">
                                          <a:effectLst/>
                                          <a:latin typeface="Cambria Math" panose="02040503050406030204" pitchFamily="18" charset="0"/>
                                          <a:ea typeface="宋体" panose="02010600030101010101" pitchFamily="2" charset="-122"/>
                                        </a:rPr>
                                        <m:t>2</m:t>
                                      </m:r>
                                      <m:r>
                                        <a:rPr lang="en-US" sz="2800" i="1">
                                          <a:effectLst/>
                                          <a:latin typeface="Cambria Math" panose="02040503050406030204" pitchFamily="18" charset="0"/>
                                          <a:ea typeface="宋体" panose="02010600030101010101" pitchFamily="2" charset="-122"/>
                                        </a:rPr>
                                        <m:t>𝑦</m:t>
                                      </m:r>
                                    </m:den>
                                  </m:f>
                                </m:e>
                              </m:rad>
                            </m:oMath>
                          </a14:m>
                          <a:endParaRPr lang="zh-CN" sz="2800">
                            <a:effectLst/>
                            <a:latin typeface="Times New Roman" panose="02020603050405020304" pitchFamily="18" charset="0"/>
                            <a:ea typeface="宋体" panose="02010600030101010101" pitchFamily="2" charset="-122"/>
                          </a:endParaRPr>
                        </a:p>
                      </a:txBody>
                      <a:tcPr marL="10612" marR="10612"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198620143"/>
                  </p:ext>
                </p:extLst>
              </p:nvPr>
            </p:nvGraphicFramePr>
            <p:xfrm>
              <a:off x="406574" y="772660"/>
              <a:ext cx="11305255" cy="5321430"/>
            </p:xfrm>
            <a:graphic>
              <a:graphicData uri="http://schemas.openxmlformats.org/drawingml/2006/table">
                <a:tbl>
                  <a:tblPr firstRow="1" firstCol="1" bandRow="1"/>
                  <a:tblGrid>
                    <a:gridCol w="1665204"/>
                    <a:gridCol w="3092519"/>
                    <a:gridCol w="3307173"/>
                    <a:gridCol w="3240359"/>
                  </a:tblGrid>
                  <a:tr h="651702">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相关实验</a:t>
                          </a:r>
                        </a:p>
                      </a:txBody>
                      <a:tcPr marL="5811" marR="5811"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装置图</a:t>
                          </a:r>
                        </a:p>
                      </a:txBody>
                      <a:tcPr marL="5811" marR="5811"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操作及注意</a:t>
                          </a:r>
                        </a:p>
                      </a:txBody>
                      <a:tcPr marL="5811" marR="5811"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数据处理</a:t>
                          </a:r>
                        </a:p>
                      </a:txBody>
                      <a:tcPr marL="5811" marR="5811"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9728">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探究平抛</a:t>
                          </a:r>
                          <a:r>
                            <a:rPr lang="zh-CN" sz="2800">
                              <a:effectLst/>
                              <a:latin typeface="Times New Roman" panose="02020603050405020304" pitchFamily="18" charset="0"/>
                              <a:ea typeface="宋体" panose="02010600030101010101" pitchFamily="2" charset="-122"/>
                            </a:rPr>
                            <a:t>运动</a:t>
                          </a:r>
                          <a:r>
                            <a:rPr lang="zh-CN" sz="2800" smtClean="0">
                              <a:effectLst/>
                              <a:latin typeface="Times New Roman" panose="02020603050405020304" pitchFamily="18" charset="0"/>
                              <a:ea typeface="宋体" panose="02010600030101010101" pitchFamily="2" charset="-122"/>
                            </a:rPr>
                            <a:t>的</a:t>
                          </a:r>
                          <a:endParaRPr lang="en-US" altLang="zh-CN" sz="2800" smtClean="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特点</a:t>
                          </a:r>
                          <a:endParaRPr lang="zh-CN" sz="2800">
                            <a:effectLst/>
                            <a:latin typeface="Times New Roman" panose="02020603050405020304" pitchFamily="18" charset="0"/>
                            <a:ea typeface="宋体" panose="02010600030101010101" pitchFamily="2" charset="-122"/>
                          </a:endParaRPr>
                        </a:p>
                      </a:txBody>
                      <a:tcPr marL="10612" marR="10612"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5811" marR="5811"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保证斜槽末端水平</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每次让小球从倾斜轨道的同一位置由静止释放</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坐标原点应是小球出槽口时球心在纸板上的投影点</a:t>
                          </a:r>
                        </a:p>
                      </a:txBody>
                      <a:tcPr marL="10612" marR="10612"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0612" marR="10612" marT="5811" marB="58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249060" t="-14081" r="-376" b="-1304"/>
                          </a:stretch>
                        </a:blipFill>
                      </a:tcPr>
                    </a:tc>
                  </a:tr>
                </a:tbl>
              </a:graphicData>
            </a:graphic>
          </p:graphicFrame>
        </mc:Fallback>
      </mc:AlternateContent>
      <p:pic>
        <p:nvPicPr>
          <p:cNvPr id="4" name="image285.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3816" y="2356835"/>
            <a:ext cx="2876651" cy="2304256"/>
          </a:xfrm>
          <a:prstGeom prst="rect">
            <a:avLst/>
          </a:prstGeom>
          <a:noFill/>
          <a:ln>
            <a:noFill/>
          </a:ln>
        </p:spPr>
      </p:pic>
    </p:spTree>
    <p:extLst>
      <p:ext uri="{BB962C8B-B14F-4D97-AF65-F5344CB8AC3E}">
        <p14:creationId xmlns:p14="http://schemas.microsoft.com/office/powerpoint/2010/main" val="1369956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527121924"/>
              </p:ext>
            </p:extLst>
          </p:nvPr>
        </p:nvGraphicFramePr>
        <p:xfrm>
          <a:off x="406574" y="342975"/>
          <a:ext cx="11377264" cy="5904656"/>
        </p:xfrm>
        <a:graphic>
          <a:graphicData uri="http://schemas.openxmlformats.org/drawingml/2006/table">
            <a:tbl>
              <a:tblPr firstRow="1" firstCol="1" bandRow="1"/>
              <a:tblGrid>
                <a:gridCol w="1675808"/>
                <a:gridCol w="3112218"/>
                <a:gridCol w="3780926"/>
                <a:gridCol w="2808312"/>
              </a:tblGrid>
              <a:tr h="667160">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相关实验</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装置图</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操作及注意</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数据处理</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7496">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探究向心力大小与半径、角速度、质量的关系</a:t>
                      </a:r>
                    </a:p>
                  </a:txBody>
                  <a:tcPr marL="10025" marR="10025"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弹力大小关系可以通过标尺上刻度读出，该读数显示了向心力大小关系</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采用了控制变量法，探究向心力大小与半径、角速度、质量的关系</a:t>
                      </a:r>
                    </a:p>
                  </a:txBody>
                  <a:tcPr marL="10025" marR="10025"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作出</a:t>
                      </a:r>
                      <a:r>
                        <a:rPr lang="en-US" sz="2800" i="1">
                          <a:effectLst/>
                          <a:latin typeface="Times New Roman" panose="02020603050405020304" pitchFamily="18" charset="0"/>
                          <a:ea typeface="宋体" panose="02010600030101010101" pitchFamily="2" charset="-122"/>
                        </a:rPr>
                        <a:t>F</a:t>
                      </a:r>
                      <a:r>
                        <a:rPr lang="en-US" sz="2800" baseline="-25000">
                          <a:effectLst/>
                          <a:latin typeface="Times New Roman" panose="02020603050405020304" pitchFamily="18" charset="0"/>
                          <a:ea typeface="宋体" panose="02010600030101010101" pitchFamily="2" charset="-122"/>
                        </a:rPr>
                        <a:t>n</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zh-CN"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F</a:t>
                      </a:r>
                      <a:r>
                        <a:rPr lang="en-US" sz="2800" baseline="-25000">
                          <a:effectLst/>
                          <a:latin typeface="Times New Roman" panose="02020603050405020304" pitchFamily="18" charset="0"/>
                          <a:ea typeface="宋体" panose="02010600030101010101" pitchFamily="2" charset="-122"/>
                        </a:rPr>
                        <a:t>n</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ω</a:t>
                      </a:r>
                      <a:r>
                        <a:rPr lang="en-US" sz="2800" baseline="300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F</a:t>
                      </a:r>
                      <a:r>
                        <a:rPr lang="en-US" sz="2800" baseline="-25000">
                          <a:effectLst/>
                          <a:latin typeface="Times New Roman" panose="02020603050405020304" pitchFamily="18" charset="0"/>
                          <a:ea typeface="宋体" panose="02010600030101010101" pitchFamily="2" charset="-122"/>
                        </a:rPr>
                        <a:t>n</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m</a:t>
                      </a:r>
                      <a:r>
                        <a:rPr lang="zh-CN" sz="2800">
                          <a:effectLst/>
                          <a:latin typeface="Times New Roman" panose="02020603050405020304" pitchFamily="18" charset="0"/>
                          <a:ea typeface="宋体" panose="02010600030101010101" pitchFamily="2" charset="-122"/>
                        </a:rPr>
                        <a:t>的图像，分析向心力大小与半径、角速度、质量之间的关系</a:t>
                      </a:r>
                    </a:p>
                  </a:txBody>
                  <a:tcPr marL="10025" marR="10025"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image286.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8782" y="2215183"/>
            <a:ext cx="2700300" cy="1800200"/>
          </a:xfrm>
          <a:prstGeom prst="rect">
            <a:avLst/>
          </a:prstGeom>
          <a:noFill/>
          <a:ln>
            <a:noFill/>
          </a:ln>
        </p:spPr>
      </p:pic>
    </p:spTree>
    <p:extLst>
      <p:ext uri="{BB962C8B-B14F-4D97-AF65-F5344CB8AC3E}">
        <p14:creationId xmlns:p14="http://schemas.microsoft.com/office/powerpoint/2010/main" val="3855054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4276614525"/>
                  </p:ext>
                </p:extLst>
              </p:nvPr>
            </p:nvGraphicFramePr>
            <p:xfrm>
              <a:off x="418252" y="739886"/>
              <a:ext cx="11365586" cy="4778140"/>
            </p:xfrm>
            <a:graphic>
              <a:graphicData uri="http://schemas.openxmlformats.org/drawingml/2006/table">
                <a:tbl>
                  <a:tblPr firstRow="1" firstCol="1" bandRow="1"/>
                  <a:tblGrid>
                    <a:gridCol w="1860530"/>
                    <a:gridCol w="2736304"/>
                    <a:gridCol w="3888432"/>
                    <a:gridCol w="2880320"/>
                  </a:tblGrid>
                  <a:tr h="627286">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相关实验</a:t>
                          </a:r>
                        </a:p>
                      </a:txBody>
                      <a:tcPr marL="6409" marR="6409"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装置图</a:t>
                          </a:r>
                        </a:p>
                      </a:txBody>
                      <a:tcPr marL="6409" marR="6409"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操作及注意</a:t>
                          </a:r>
                        </a:p>
                      </a:txBody>
                      <a:tcPr marL="6409" marR="6409"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数据处理</a:t>
                          </a:r>
                        </a:p>
                      </a:txBody>
                      <a:tcPr marL="6409" marR="6409"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5242">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用单摆测量重力加速度</a:t>
                          </a:r>
                          <a:r>
                            <a:rPr lang="zh-CN" sz="2800" smtClean="0">
                              <a:effectLst/>
                              <a:latin typeface="Times New Roman" panose="02020603050405020304" pitchFamily="18" charset="0"/>
                              <a:ea typeface="宋体" panose="02010600030101010101" pitchFamily="2" charset="-122"/>
                            </a:rPr>
                            <a:t>的</a:t>
                          </a:r>
                          <a:endParaRPr lang="en-US" altLang="zh-CN" sz="2800" smtClean="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大小</a:t>
                          </a:r>
                          <a:endParaRPr lang="zh-CN" sz="2800">
                            <a:effectLst/>
                            <a:latin typeface="Times New Roman" panose="02020603050405020304" pitchFamily="18" charset="0"/>
                            <a:ea typeface="宋体" panose="02010600030101010101" pitchFamily="2" charset="-122"/>
                          </a:endParaRPr>
                        </a:p>
                      </a:txBody>
                      <a:tcPr marL="11703" marR="11703"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6409" marR="6409"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保证悬点固定</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单摆必须在同一平面内振动，且摆角小于</a:t>
                          </a:r>
                          <a:r>
                            <a:rPr lang="en-US" sz="2800">
                              <a:effectLst/>
                              <a:latin typeface="Times New Roman" panose="02020603050405020304" pitchFamily="18" charset="0"/>
                              <a:ea typeface="宋体" panose="02010600030101010101" pitchFamily="2" charset="-122"/>
                            </a:rPr>
                            <a:t>5°</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摆长</a:t>
                          </a:r>
                          <a:r>
                            <a:rPr lang="en-US" sz="2800" i="1">
                              <a:effectLst/>
                              <a:latin typeface="Times New Roman" panose="02020603050405020304" pitchFamily="18" charset="0"/>
                              <a:ea typeface="宋体" panose="02010600030101010101" pitchFamily="2" charset="-122"/>
                            </a:rPr>
                            <a:t>l</a:t>
                          </a:r>
                          <a:r>
                            <a:rPr lang="en-US" sz="280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悬线长</a:t>
                          </a:r>
                          <a:r>
                            <a:rPr lang="en-US" sz="2800" i="1">
                              <a:effectLst/>
                              <a:latin typeface="Times New Roman" panose="02020603050405020304" pitchFamily="18" charset="0"/>
                              <a:ea typeface="宋体" panose="02010600030101010101" pitchFamily="2" charset="-122"/>
                            </a:rPr>
                            <a:t>l'</a:t>
                          </a:r>
                          <a:r>
                            <a:rPr lang="en-US" sz="280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小球的半径</a:t>
                          </a:r>
                          <a:r>
                            <a:rPr lang="en-US" sz="2800" i="1">
                              <a:effectLst/>
                              <a:latin typeface="Times New Roman" panose="02020603050405020304" pitchFamily="18" charset="0"/>
                              <a:ea typeface="宋体" panose="02010600030101010101" pitchFamily="2" charset="-122"/>
                            </a:rPr>
                            <a:t>r</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4.</a:t>
                          </a:r>
                          <a:r>
                            <a:rPr lang="zh-CN" sz="2800">
                              <a:effectLst/>
                              <a:latin typeface="Times New Roman" panose="02020603050405020304" pitchFamily="18" charset="0"/>
                              <a:ea typeface="宋体" panose="02010600030101010101" pitchFamily="2" charset="-122"/>
                            </a:rPr>
                            <a:t>用</a:t>
                          </a:r>
                          <a:r>
                            <a:rPr lang="en-US" sz="2800" i="1">
                              <a:effectLst/>
                              <a:latin typeface="Times New Roman" panose="02020603050405020304" pitchFamily="18" charset="0"/>
                              <a:ea typeface="宋体" panose="02010600030101010101" pitchFamily="2" charset="-122"/>
                            </a:rPr>
                            <a:t>T</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i="1">
                                      <a:effectLst/>
                                      <a:latin typeface="Cambria Math" panose="02040503050406030204" pitchFamily="18" charset="0"/>
                                      <a:ea typeface="宋体" panose="02010600030101010101" pitchFamily="2" charset="-122"/>
                                    </a:rPr>
                                    <m:t>𝑡</m:t>
                                  </m:r>
                                </m:num>
                                <m:den>
                                  <m:r>
                                    <a:rPr lang="en-US" sz="2800" i="1">
                                      <a:effectLst/>
                                      <a:latin typeface="Cambria Math" panose="02040503050406030204" pitchFamily="18" charset="0"/>
                                      <a:ea typeface="宋体" panose="02010600030101010101" pitchFamily="2" charset="-122"/>
                                    </a:rPr>
                                    <m:t>𝑛</m:t>
                                  </m:r>
                                </m:den>
                              </m:f>
                            </m:oMath>
                          </a14:m>
                          <a:r>
                            <a:rPr lang="zh-CN" sz="2800">
                              <a:effectLst/>
                              <a:latin typeface="Times New Roman" panose="02020603050405020304" pitchFamily="18" charset="0"/>
                              <a:ea typeface="宋体" panose="02010600030101010101" pitchFamily="2" charset="-122"/>
                            </a:rPr>
                            <a:t>计算单摆的周期</a:t>
                          </a:r>
                        </a:p>
                      </a:txBody>
                      <a:tcPr marL="11703" marR="11703"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利用公式</a:t>
                          </a:r>
                          <a:r>
                            <a:rPr lang="en-US" sz="2800" i="1">
                              <a:effectLst/>
                              <a:latin typeface="Times New Roman" panose="02020603050405020304" pitchFamily="18" charset="0"/>
                              <a:ea typeface="宋体" panose="02010600030101010101" pitchFamily="2" charset="-122"/>
                            </a:rPr>
                            <a:t>g</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a:effectLst/>
                                      <a:latin typeface="Cambria Math" panose="02040503050406030204" pitchFamily="18" charset="0"/>
                                      <a:ea typeface="宋体" panose="02010600030101010101" pitchFamily="2" charset="-122"/>
                                    </a:rPr>
                                    <m:t>4</m:t>
                                  </m:r>
                                  <m:sSup>
                                    <m:sSupPr>
                                      <m:ctrlPr>
                                        <a:rPr lang="zh-CN" sz="2800" i="1">
                                          <a:effectLst/>
                                          <a:latin typeface="Cambria Math" panose="02040503050406030204" pitchFamily="18" charset="0"/>
                                          <a:ea typeface="Cambria Math" panose="02040503050406030204" pitchFamily="18" charset="0"/>
                                        </a:rPr>
                                      </m:ctrlPr>
                                    </m:sSupPr>
                                    <m:e>
                                      <m:r>
                                        <m:rPr>
                                          <m:sty m:val="p"/>
                                        </m:rPr>
                                        <a:rPr lang="en-US" sz="2800">
                                          <a:effectLst/>
                                          <a:latin typeface="Cambria Math" panose="02040503050406030204" pitchFamily="18" charset="0"/>
                                          <a:ea typeface="宋体" panose="02010600030101010101" pitchFamily="2" charset="-122"/>
                                        </a:rPr>
                                        <m:t>π</m:t>
                                      </m:r>
                                    </m:e>
                                    <m:sup>
                                      <m:r>
                                        <a:rPr lang="en-US" sz="2800">
                                          <a:effectLst/>
                                          <a:latin typeface="Cambria Math" panose="02040503050406030204" pitchFamily="18" charset="0"/>
                                          <a:ea typeface="宋体" panose="02010600030101010101" pitchFamily="2" charset="-122"/>
                                        </a:rPr>
                                        <m:t>2</m:t>
                                      </m:r>
                                    </m:sup>
                                  </m:sSup>
                                  <m:r>
                                    <a:rPr lang="en-US" sz="2800" i="1">
                                      <a:effectLst/>
                                      <a:latin typeface="Cambria Math" panose="02040503050406030204" pitchFamily="18" charset="0"/>
                                      <a:ea typeface="宋体" panose="02010600030101010101" pitchFamily="2" charset="-122"/>
                                    </a:rPr>
                                    <m:t>𝑙</m:t>
                                  </m:r>
                                </m:num>
                                <m:den>
                                  <m:sSup>
                                    <m:sSupPr>
                                      <m:ctrlPr>
                                        <a:rPr lang="zh-CN" sz="2800" i="1">
                                          <a:effectLst/>
                                          <a:latin typeface="Cambria Math" panose="02040503050406030204" pitchFamily="18" charset="0"/>
                                          <a:ea typeface="Cambria Math" panose="02040503050406030204" pitchFamily="18" charset="0"/>
                                        </a:rPr>
                                      </m:ctrlPr>
                                    </m:sSupPr>
                                    <m:e>
                                      <m:r>
                                        <a:rPr lang="en-US" sz="2800" i="1">
                                          <a:effectLst/>
                                          <a:latin typeface="Cambria Math" panose="02040503050406030204" pitchFamily="18" charset="0"/>
                                          <a:ea typeface="宋体" panose="02010600030101010101" pitchFamily="2" charset="-122"/>
                                        </a:rPr>
                                        <m:t>𝑇</m:t>
                                      </m:r>
                                    </m:e>
                                    <m:sup>
                                      <m:r>
                                        <a:rPr lang="en-US" sz="2800">
                                          <a:effectLst/>
                                          <a:latin typeface="Cambria Math" panose="02040503050406030204" pitchFamily="18" charset="0"/>
                                          <a:ea typeface="宋体" panose="02010600030101010101" pitchFamily="2" charset="-122"/>
                                        </a:rPr>
                                        <m:t>2</m:t>
                                      </m:r>
                                    </m:sup>
                                  </m:sSup>
                                </m:den>
                              </m:f>
                            </m:oMath>
                          </a14:m>
                          <a:r>
                            <a:rPr lang="zh-CN" sz="2800">
                              <a:effectLst/>
                              <a:latin typeface="Times New Roman" panose="02020603050405020304" pitchFamily="18" charset="0"/>
                              <a:ea typeface="宋体" panose="02010600030101010101" pitchFamily="2" charset="-122"/>
                            </a:rPr>
                            <a:t>求重力加速度</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可作出</a:t>
                          </a:r>
                          <a:r>
                            <a:rPr lang="en-US" sz="2800" i="1">
                              <a:effectLst/>
                              <a:latin typeface="Times New Roman" panose="02020603050405020304" pitchFamily="18" charset="0"/>
                              <a:ea typeface="宋体" panose="02010600030101010101" pitchFamily="2" charset="-122"/>
                            </a:rPr>
                            <a:t>l</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T</a:t>
                          </a:r>
                          <a:r>
                            <a:rPr lang="en-US" sz="2800" baseline="300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的图像，利用斜率求重力加速度</a:t>
                          </a:r>
                        </a:p>
                      </a:txBody>
                      <a:tcPr marL="11703" marR="11703"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4276614525"/>
                  </p:ext>
                </p:extLst>
              </p:nvPr>
            </p:nvGraphicFramePr>
            <p:xfrm>
              <a:off x="418252" y="739886"/>
              <a:ext cx="11365586" cy="4778140"/>
            </p:xfrm>
            <a:graphic>
              <a:graphicData uri="http://schemas.openxmlformats.org/drawingml/2006/table">
                <a:tbl>
                  <a:tblPr firstRow="1" firstCol="1" bandRow="1"/>
                  <a:tblGrid>
                    <a:gridCol w="1860530"/>
                    <a:gridCol w="2736304"/>
                    <a:gridCol w="3888432"/>
                    <a:gridCol w="2880320"/>
                  </a:tblGrid>
                  <a:tr h="652898">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相关实验</a:t>
                          </a:r>
                        </a:p>
                      </a:txBody>
                      <a:tcPr marL="6409" marR="6409"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装置图</a:t>
                          </a:r>
                        </a:p>
                      </a:txBody>
                      <a:tcPr marL="6409" marR="6409"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操作及注意</a:t>
                          </a:r>
                        </a:p>
                      </a:txBody>
                      <a:tcPr marL="6409" marR="6409"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数据处理</a:t>
                          </a:r>
                        </a:p>
                      </a:txBody>
                      <a:tcPr marL="6409" marR="6409"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5242">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用单摆测量</a:t>
                          </a:r>
                          <a:r>
                            <a:rPr lang="zh-CN" sz="2800">
                              <a:effectLst/>
                              <a:latin typeface="Times New Roman" panose="02020603050405020304" pitchFamily="18" charset="0"/>
                              <a:ea typeface="宋体" panose="02010600030101010101" pitchFamily="2" charset="-122"/>
                            </a:rPr>
                            <a:t>重力加速度</a:t>
                          </a:r>
                          <a:r>
                            <a:rPr lang="zh-CN" sz="2800" smtClean="0">
                              <a:effectLst/>
                              <a:latin typeface="Times New Roman" panose="02020603050405020304" pitchFamily="18" charset="0"/>
                              <a:ea typeface="宋体" panose="02010600030101010101" pitchFamily="2" charset="-122"/>
                            </a:rPr>
                            <a:t>的</a:t>
                          </a:r>
                          <a:endParaRPr lang="en-US" altLang="zh-CN" sz="2800" smtClean="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大小</a:t>
                          </a:r>
                          <a:endParaRPr lang="zh-CN" sz="2800">
                            <a:effectLst/>
                            <a:latin typeface="Times New Roman" panose="02020603050405020304" pitchFamily="18" charset="0"/>
                            <a:ea typeface="宋体" panose="02010600030101010101" pitchFamily="2" charset="-122"/>
                          </a:endParaRPr>
                        </a:p>
                      </a:txBody>
                      <a:tcPr marL="11703" marR="11703"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6409" marR="6409"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1703" marR="11703"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18495" t="-15929" r="-74451" b="-737"/>
                          </a:stretch>
                        </a:blipFill>
                      </a:tcPr>
                    </a:tc>
                    <a:tc>
                      <a:txBody>
                        <a:bodyPr/>
                        <a:lstStyle/>
                        <a:p>
                          <a:endParaRPr lang="zh-CN"/>
                        </a:p>
                      </a:txBody>
                      <a:tcPr marL="11703" marR="11703" marT="6409" marB="6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294715" t="-15929" r="-423" b="-737"/>
                          </a:stretch>
                        </a:blipFill>
                      </a:tcPr>
                    </a:tc>
                  </a:tr>
                </a:tbl>
              </a:graphicData>
            </a:graphic>
          </p:graphicFrame>
        </mc:Fallback>
      </mc:AlternateContent>
      <p:pic>
        <p:nvPicPr>
          <p:cNvPr id="4" name="image287.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9840" y="2252053"/>
            <a:ext cx="2496310" cy="2160240"/>
          </a:xfrm>
          <a:prstGeom prst="rect">
            <a:avLst/>
          </a:prstGeom>
          <a:noFill/>
          <a:ln>
            <a:noFill/>
          </a:ln>
        </p:spPr>
      </p:pic>
    </p:spTree>
    <p:extLst>
      <p:ext uri="{BB962C8B-B14F-4D97-AF65-F5344CB8AC3E}">
        <p14:creationId xmlns:p14="http://schemas.microsoft.com/office/powerpoint/2010/main" val="1150747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261442"/>
            <a:ext cx="11412000" cy="1949508"/>
          </a:xfrm>
          <a:prstGeom prst="rect">
            <a:avLst/>
          </a:prstGeom>
        </p:spPr>
        <p:txBody>
          <a:bodyPr>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四川卷</a:t>
            </a:r>
            <a:r>
              <a:rPr lang="en-US" altLang="zh-CN" sz="2800">
                <a:latin typeface="Times New Roman" panose="02020603050405020304" pitchFamily="18" charset="0"/>
                <a:ea typeface="宋体" panose="02010600030101010101" pitchFamily="2" charset="-122"/>
              </a:rPr>
              <a:t>·11</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某学习小组利用生活中常见物品开展</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探究弹簧弹力与形变量的关系</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实验。已知水的密度为</a:t>
            </a:r>
            <a:r>
              <a:rPr lang="en-US" altLang="zh-CN" sz="2800">
                <a:latin typeface="Times New Roman" panose="02020603050405020304" pitchFamily="18" charset="0"/>
                <a:ea typeface="宋体" panose="02010600030101010101" pitchFamily="2" charset="-122"/>
              </a:rPr>
              <a:t>1.0</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10</a:t>
            </a:r>
            <a:r>
              <a:rPr lang="en-US" altLang="zh-CN" sz="2800" baseline="300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宋体" panose="02010600030101010101" pitchFamily="2" charset="-122"/>
              </a:rPr>
              <a:t> kg/m</a:t>
            </a:r>
            <a:r>
              <a:rPr lang="en-US" altLang="zh-CN" sz="2800" baseline="300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，当地重力加速度为</a:t>
            </a:r>
            <a:r>
              <a:rPr lang="en-US" altLang="zh-CN" sz="2800">
                <a:latin typeface="Times New Roman" panose="02020603050405020304" pitchFamily="18" charset="0"/>
                <a:ea typeface="宋体" panose="02010600030101010101" pitchFamily="2" charset="-122"/>
              </a:rPr>
              <a:t>9.8 m/s</a:t>
            </a:r>
            <a:r>
              <a:rPr lang="en-US" altLang="zh-CN" sz="2800" baseline="30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。实验过程如下：</a:t>
            </a:r>
            <a:endParaRPr lang="zh-CN" altLang="zh-CN" sz="1100">
              <a:effectLst/>
              <a:latin typeface="Times New Roman" panose="02020603050405020304" pitchFamily="18" charset="0"/>
              <a:ea typeface="宋体" panose="02010600030101010101" pitchFamily="2" charset="-122"/>
            </a:endParaRPr>
          </a:p>
        </p:txBody>
      </p:sp>
      <p:sp>
        <p:nvSpPr>
          <p:cNvPr id="9" name="剪去对角的矩形 8"/>
          <p:cNvSpPr/>
          <p:nvPr/>
        </p:nvSpPr>
        <p:spPr>
          <a:xfrm>
            <a:off x="0" y="489999"/>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4</a:t>
            </a:r>
            <a:endParaRPr lang="zh-CN" altLang="en-US" dirty="0">
              <a:sym typeface="+mn-ea"/>
            </a:endParaRPr>
          </a:p>
        </p:txBody>
      </p:sp>
      <p:pic>
        <p:nvPicPr>
          <p:cNvPr id="6" name="image16.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6894" y="2343157"/>
            <a:ext cx="5616624" cy="1840282"/>
          </a:xfrm>
          <a:prstGeom prst="rect">
            <a:avLst/>
          </a:prstGeom>
          <a:noFill/>
          <a:ln>
            <a:noFill/>
          </a:ln>
        </p:spPr>
      </p:pic>
      <p:sp>
        <p:nvSpPr>
          <p:cNvPr id="11" name="矩形 10"/>
          <p:cNvSpPr/>
          <p:nvPr/>
        </p:nvSpPr>
        <p:spPr>
          <a:xfrm>
            <a:off x="389206" y="4504622"/>
            <a:ext cx="11412000" cy="2031325"/>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将两根细绳分别系在弹簧两端，将其平放在较光滑的水平桌面上，让其中一个系绳点与刻度尺零刻度线对齐，另一个系绳点对应的刻度如图甲所示，可得弹簧原长为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cm</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4" name="矩形 3"/>
          <p:cNvSpPr/>
          <p:nvPr/>
        </p:nvSpPr>
        <p:spPr>
          <a:xfrm>
            <a:off x="4520555" y="5834633"/>
            <a:ext cx="2159566"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13.14</a:t>
            </a: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solidFill>
                  <a:srgbClr val="C00000"/>
                </a:solidFill>
                <a:latin typeface="Times New Roman" panose="02020603050405020304" pitchFamily="18" charset="0"/>
                <a:ea typeface="宋体" panose="02010600030101010101" pitchFamily="2" charset="-122"/>
              </a:rPr>
              <a:t>13.15</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3" name="组合 2"/>
          <p:cNvGrpSpPr/>
          <p:nvPr/>
        </p:nvGrpSpPr>
        <p:grpSpPr>
          <a:xfrm>
            <a:off x="0" y="693490"/>
            <a:ext cx="11783838" cy="1725414"/>
            <a:chOff x="0" y="268558"/>
            <a:chExt cx="11783838" cy="1725414"/>
          </a:xfrm>
        </p:grpSpPr>
        <p:sp>
          <p:nvSpPr>
            <p:cNvPr id="5" name="矩形 4"/>
            <p:cNvSpPr/>
            <p:nvPr/>
          </p:nvSpPr>
          <p:spPr>
            <a:xfrm>
              <a:off x="389206" y="686435"/>
              <a:ext cx="11394632" cy="130753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该刻度尺的分度值为</a:t>
              </a:r>
              <a:r>
                <a:rPr lang="en-US" altLang="zh-CN" sz="2800">
                  <a:latin typeface="Times New Roman" panose="02020603050405020304" pitchFamily="18" charset="0"/>
                  <a:ea typeface="宋体" panose="02010600030101010101" pitchFamily="2" charset="-122"/>
                </a:rPr>
                <a:t>0.1</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cm</a:t>
              </a:r>
              <a:r>
                <a:rPr lang="zh-CN" altLang="zh-CN" sz="2800">
                  <a:latin typeface="Times New Roman" panose="02020603050405020304" pitchFamily="18" charset="0"/>
                  <a:ea typeface="楷体" panose="02010609060101010101" pitchFamily="49" charset="-122"/>
                </a:rPr>
                <a:t>，应估读到分度值的后一位，故弹簧原长为</a:t>
              </a:r>
              <a:r>
                <a:rPr lang="en-US" altLang="zh-CN" sz="2800">
                  <a:latin typeface="Times New Roman" panose="02020603050405020304" pitchFamily="18" charset="0"/>
                  <a:ea typeface="宋体" panose="02010600030101010101" pitchFamily="2" charset="-122"/>
                </a:rPr>
                <a:t>13.14</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cm</a:t>
              </a:r>
              <a:endParaRPr lang="zh-CN" altLang="zh-CN" sz="1100">
                <a:effectLst/>
                <a:latin typeface="Times New Roman" panose="02020603050405020304" pitchFamily="18" charset="0"/>
                <a:ea typeface="宋体" panose="02010600030101010101" pitchFamily="2" charset="-122"/>
              </a:endParaRPr>
            </a:p>
          </p:txBody>
        </p:sp>
        <p:grpSp>
          <p:nvGrpSpPr>
            <p:cNvPr id="13" name="组合 12"/>
            <p:cNvGrpSpPr/>
            <p:nvPr/>
          </p:nvGrpSpPr>
          <p:grpSpPr>
            <a:xfrm>
              <a:off x="0" y="268558"/>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矩形 10"/>
          <p:cNvSpPr/>
          <p:nvPr/>
        </p:nvSpPr>
        <p:spPr>
          <a:xfrm>
            <a:off x="389206" y="117426"/>
            <a:ext cx="11412000" cy="1949508"/>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将弹簧一端细绳系到墙上挂钩，另一端细绳跨过固定在桌面边缘的光滑金属杆后，系一个空的小桶。使弹簧和桌面上方的细绳均与桌面平行，如图乙所示</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image17.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7531"/>
          <a:stretch/>
        </p:blipFill>
        <p:spPr bwMode="auto">
          <a:xfrm>
            <a:off x="8615486" y="1897278"/>
            <a:ext cx="3060340" cy="2143935"/>
          </a:xfrm>
          <a:prstGeom prst="rect">
            <a:avLst/>
          </a:prstGeom>
          <a:noFill/>
          <a:ln>
            <a:noFill/>
          </a:ln>
        </p:spPr>
      </p:pic>
      <p:sp>
        <p:nvSpPr>
          <p:cNvPr id="7" name="矩形 6"/>
          <p:cNvSpPr/>
          <p:nvPr/>
        </p:nvSpPr>
        <p:spPr>
          <a:xfrm>
            <a:off x="389206" y="2027491"/>
            <a:ext cx="8154272" cy="2031325"/>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(3)</a:t>
            </a:r>
            <a:r>
              <a:rPr lang="zh-CN" altLang="zh-CN" sz="2800" dirty="0">
                <a:latin typeface="Times New Roman" panose="02020603050405020304" pitchFamily="18" charset="0"/>
                <a:ea typeface="宋体" panose="02010600030101010101" pitchFamily="2" charset="-122"/>
              </a:rPr>
              <a:t>用带有刻度的杯子量取</a:t>
            </a:r>
            <a:r>
              <a:rPr lang="en-US" altLang="zh-CN" sz="2800" dirty="0">
                <a:latin typeface="Times New Roman" panose="02020603050405020304" pitchFamily="18" charset="0"/>
                <a:ea typeface="宋体" panose="02010600030101010101" pitchFamily="2" charset="-122"/>
              </a:rPr>
              <a:t>50 mL</a:t>
            </a:r>
            <a:r>
              <a:rPr lang="zh-CN" altLang="zh-CN" sz="2800" dirty="0">
                <a:latin typeface="Times New Roman" panose="02020603050405020304" pitchFamily="18" charset="0"/>
                <a:ea typeface="宋体" panose="02010600030101010101" pitchFamily="2" charset="-122"/>
              </a:rPr>
              <a:t>水，缓慢加到小桶里，待弹簧稳定后，测量两系绳点之间的弹簧长度并记录数据。按此步骤操作</a:t>
            </a:r>
            <a:r>
              <a:rPr lang="en-US" altLang="zh-CN" sz="2800" dirty="0">
                <a:latin typeface="Times New Roman" panose="02020603050405020304" pitchFamily="18" charset="0"/>
                <a:ea typeface="宋体" panose="02010600030101010101" pitchFamily="2" charset="-122"/>
              </a:rPr>
              <a:t>6</a:t>
            </a:r>
            <a:r>
              <a:rPr lang="zh-CN" altLang="zh-CN" sz="2800" dirty="0">
                <a:latin typeface="Times New Roman" panose="02020603050405020304" pitchFamily="18" charset="0"/>
                <a:ea typeface="宋体" panose="02010600030101010101" pitchFamily="2" charset="-122"/>
              </a:rPr>
              <a:t>次。</a:t>
            </a:r>
            <a:endPar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矩形 9"/>
          <p:cNvSpPr/>
          <p:nvPr/>
        </p:nvSpPr>
        <p:spPr>
          <a:xfrm>
            <a:off x="389206" y="3990757"/>
            <a:ext cx="8351660" cy="2677656"/>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(4)</a:t>
            </a:r>
            <a:r>
              <a:rPr lang="zh-CN" altLang="zh-CN" sz="2800" dirty="0">
                <a:latin typeface="Times New Roman" panose="02020603050405020304" pitchFamily="18" charset="0"/>
                <a:ea typeface="宋体" panose="02010600030101010101" pitchFamily="2" charset="-122"/>
              </a:rPr>
              <a:t>以小桶中水的体积</a:t>
            </a:r>
            <a:r>
              <a:rPr lang="en-US" altLang="zh-CN" sz="2800" i="1" dirty="0">
                <a:latin typeface="Times New Roman" panose="02020603050405020304" pitchFamily="18" charset="0"/>
                <a:ea typeface="宋体" panose="02010600030101010101" pitchFamily="2" charset="-122"/>
              </a:rPr>
              <a:t>V</a:t>
            </a:r>
            <a:r>
              <a:rPr lang="zh-CN" altLang="zh-CN" sz="2800" dirty="0">
                <a:latin typeface="Times New Roman" panose="02020603050405020304" pitchFamily="18" charset="0"/>
                <a:ea typeface="宋体" panose="02010600030101010101" pitchFamily="2" charset="-122"/>
              </a:rPr>
              <a:t>为横坐标，弹簧伸长量</a:t>
            </a:r>
            <a:r>
              <a:rPr lang="en-US" altLang="zh-CN" sz="2800" i="1" dirty="0">
                <a:latin typeface="Times New Roman" panose="02020603050405020304" pitchFamily="18" charset="0"/>
                <a:ea typeface="宋体" panose="02010600030101010101" pitchFamily="2" charset="-122"/>
              </a:rPr>
              <a:t>x</a:t>
            </a:r>
            <a:r>
              <a:rPr lang="zh-CN" altLang="zh-CN" sz="2800" dirty="0">
                <a:latin typeface="Times New Roman" panose="02020603050405020304" pitchFamily="18" charset="0"/>
                <a:ea typeface="宋体" panose="02010600030101010101" pitchFamily="2" charset="-122"/>
              </a:rPr>
              <a:t>为纵坐标，根据实验数据拟合成如图丙所示直线，其斜率为</a:t>
            </a:r>
            <a:r>
              <a:rPr lang="en-US" altLang="zh-CN" sz="2800" dirty="0">
                <a:latin typeface="Times New Roman" panose="02020603050405020304" pitchFamily="18" charset="0"/>
                <a:ea typeface="宋体" panose="02010600030101010101" pitchFamily="2" charset="-122"/>
              </a:rPr>
              <a:t>200 m</a:t>
            </a:r>
            <a:r>
              <a:rPr lang="en-US" altLang="zh-CN" sz="2800" baseline="300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rPr>
              <a:t>。由此可得该弹簧的劲度系数</a:t>
            </a:r>
            <a:r>
              <a:rPr lang="zh-CN" altLang="zh-CN" sz="2800" dirty="0" smtClean="0">
                <a:latin typeface="Times New Roman" panose="02020603050405020304" pitchFamily="18" charset="0"/>
                <a:ea typeface="宋体" panose="02010600030101010101" pitchFamily="2" charset="-122"/>
              </a:rPr>
              <a:t>为</a:t>
            </a:r>
            <a:r>
              <a:rPr lang="en-US" altLang="zh-CN" sz="2800" dirty="0" smtClean="0">
                <a:latin typeface="Times New Roman" panose="02020603050405020304" pitchFamily="18" charset="0"/>
                <a:ea typeface="宋体" panose="02010600030101010101" pitchFamily="2" charset="-122"/>
              </a:rPr>
              <a:t>___N/m (</a:t>
            </a:r>
            <a:r>
              <a:rPr lang="zh-CN" altLang="zh-CN" sz="2800" dirty="0">
                <a:latin typeface="Times New Roman" panose="02020603050405020304" pitchFamily="18" charset="0"/>
                <a:ea typeface="宋体" panose="02010600030101010101" pitchFamily="2" charset="-122"/>
              </a:rPr>
              <a:t>结果保留</a:t>
            </a:r>
            <a:r>
              <a:rPr lang="en-US" altLang="zh-CN" sz="28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rPr>
              <a:t>位有效数字</a:t>
            </a:r>
            <a:r>
              <a:rPr lang="en-US" altLang="zh-CN" sz="2800" dirty="0">
                <a:latin typeface="Times New Roman" panose="02020603050405020304" pitchFamily="18" charset="0"/>
                <a:ea typeface="宋体" panose="02010600030101010101" pitchFamily="2" charset="-122"/>
              </a:rPr>
              <a:t>)</a:t>
            </a:r>
            <a:r>
              <a:rPr lang="zh-CN" altLang="zh-CN" sz="2800" dirty="0">
                <a:latin typeface="Times New Roman" panose="02020603050405020304" pitchFamily="18" charset="0"/>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 </a:t>
            </a:r>
            <a:endParaRPr lang="zh-CN" altLang="zh-CN" sz="1100" dirty="0">
              <a:effectLst/>
              <a:latin typeface="Times New Roman" panose="02020603050405020304" pitchFamily="18" charset="0"/>
              <a:ea typeface="宋体" panose="02010600030101010101" pitchFamily="2" charset="-122"/>
            </a:endParaRPr>
          </a:p>
        </p:txBody>
      </p:sp>
      <p:sp>
        <p:nvSpPr>
          <p:cNvPr id="4" name="矩形 3"/>
          <p:cNvSpPr/>
          <p:nvPr/>
        </p:nvSpPr>
        <p:spPr>
          <a:xfrm>
            <a:off x="7305059" y="5420261"/>
            <a:ext cx="543739" cy="523220"/>
          </a:xfrm>
          <a:prstGeom prst="rect">
            <a:avLst/>
          </a:prstGeom>
        </p:spPr>
        <p:txBody>
          <a:bodyPr wrap="none">
            <a:spAutoFit/>
          </a:bodyPr>
          <a:lstStyle/>
          <a:p>
            <a:r>
              <a:rPr lang="en-US" altLang="zh-CN" sz="2800" dirty="0">
                <a:solidFill>
                  <a:srgbClr val="C00000"/>
                </a:solidFill>
                <a:latin typeface="Times New Roman" panose="02020603050405020304" pitchFamily="18" charset="0"/>
                <a:ea typeface="宋体" panose="02010600030101010101" pitchFamily="2" charset="-122"/>
              </a:rPr>
              <a:t>49</a:t>
            </a:r>
            <a:endParaRPr lang="zh-CN" altLang="en-US" dirty="0"/>
          </a:p>
        </p:txBody>
      </p:sp>
      <p:pic>
        <p:nvPicPr>
          <p:cNvPr id="9" name="image17.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7407"/>
          <a:stretch/>
        </p:blipFill>
        <p:spPr bwMode="auto">
          <a:xfrm>
            <a:off x="8903518" y="4166179"/>
            <a:ext cx="2484276" cy="2143935"/>
          </a:xfrm>
          <a:prstGeom prst="rect">
            <a:avLst/>
          </a:prstGeom>
          <a:noFill/>
          <a:ln>
            <a:noFill/>
          </a:ln>
        </p:spPr>
      </p:pic>
    </p:spTree>
    <p:extLst>
      <p:ext uri="{BB962C8B-B14F-4D97-AF65-F5344CB8AC3E}">
        <p14:creationId xmlns:p14="http://schemas.microsoft.com/office/powerpoint/2010/main" val="39758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693490"/>
            <a:ext cx="11783838" cy="3532448"/>
            <a:chOff x="0" y="268558"/>
            <a:chExt cx="11783838" cy="3532448"/>
          </a:xfrm>
        </p:grpSpPr>
        <mc:AlternateContent xmlns:mc="http://schemas.openxmlformats.org/markup-compatibility/2006" xmlns:a14="http://schemas.microsoft.com/office/drawing/2010/main">
          <mc:Choice Requires="a14">
            <p:sp>
              <p:nvSpPr>
                <p:cNvPr id="5" name="矩形 4"/>
                <p:cNvSpPr/>
                <p:nvPr/>
              </p:nvSpPr>
              <p:spPr>
                <a:xfrm>
                  <a:off x="389206" y="686435"/>
                  <a:ext cx="11394632" cy="3114571"/>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由胡克定律可知</a:t>
                  </a:r>
                  <a:r>
                    <a:rPr lang="en-US" altLang="zh-CN" sz="2800" i="1">
                      <a:effectLst/>
                      <a:latin typeface="Times New Roman" panose="02020603050405020304" pitchFamily="18" charset="0"/>
                      <a:ea typeface="宋体" panose="02010600030101010101" pitchFamily="2" charset="-122"/>
                    </a:rPr>
                    <a:t>mg</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ρVg</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kx</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化简可得</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𝜌</m:t>
                          </m:r>
                          <m:r>
                            <a:rPr lang="en-US" altLang="zh-CN" sz="2800" i="1">
                              <a:effectLst/>
                              <a:latin typeface="Cambria Math" panose="02040503050406030204" pitchFamily="18" charset="0"/>
                              <a:ea typeface="宋体" panose="02010600030101010101" pitchFamily="2" charset="-122"/>
                            </a:rPr>
                            <m:t>𝑔</m:t>
                          </m:r>
                        </m:num>
                        <m:den>
                          <m:r>
                            <a:rPr lang="en-US" altLang="zh-CN" sz="2800" i="1">
                              <a:effectLst/>
                              <a:latin typeface="Cambria Math" panose="02040503050406030204" pitchFamily="18" charset="0"/>
                              <a:ea typeface="宋体" panose="02010600030101010101" pitchFamily="2" charset="-122"/>
                            </a:rPr>
                            <m:t>𝑘</m:t>
                          </m:r>
                        </m:den>
                      </m:f>
                    </m:oMath>
                  </a14:m>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𝑚𝑔</m:t>
                          </m:r>
                        </m:num>
                        <m:den>
                          <m:r>
                            <a:rPr lang="en-US" altLang="zh-CN" sz="2800" i="1">
                              <a:effectLst/>
                              <a:latin typeface="Cambria Math" panose="02040503050406030204" pitchFamily="18" charset="0"/>
                              <a:ea typeface="宋体" panose="02010600030101010101" pitchFamily="2" charset="-122"/>
                            </a:rPr>
                            <m:t>𝑘</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由题意可知</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𝜌</m:t>
                          </m:r>
                          <m:r>
                            <a:rPr lang="en-US" altLang="zh-CN" sz="2800" i="1">
                              <a:effectLst/>
                              <a:latin typeface="Cambria Math" panose="02040503050406030204" pitchFamily="18" charset="0"/>
                              <a:ea typeface="宋体" panose="02010600030101010101" pitchFamily="2" charset="-122"/>
                            </a:rPr>
                            <m:t>𝑔</m:t>
                          </m:r>
                        </m:num>
                        <m:den>
                          <m:r>
                            <a:rPr lang="en-US" altLang="zh-CN" sz="2800" i="1">
                              <a:effectLst/>
                              <a:latin typeface="Cambria Math" panose="02040503050406030204" pitchFamily="18" charset="0"/>
                              <a:ea typeface="宋体" panose="02010600030101010101" pitchFamily="2" charset="-122"/>
                            </a:rPr>
                            <m:t>𝑘</m:t>
                          </m:r>
                        </m:den>
                      </m:f>
                    </m:oMath>
                  </a14:m>
                  <a:r>
                    <a:rPr lang="en-US" altLang="zh-CN" sz="2800">
                      <a:effectLst/>
                      <a:latin typeface="Times New Roman" panose="02020603050405020304" pitchFamily="18" charset="0"/>
                      <a:ea typeface="宋体" panose="02010600030101010101" pitchFamily="2" charset="-122"/>
                    </a:rPr>
                    <a:t>=200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a:t>
                  </a:r>
                  <a:r>
                    <a:rPr lang="en-US" altLang="zh-CN" sz="2800" baseline="30000">
                      <a:effectLst/>
                      <a:latin typeface="Times New Roman" panose="02020603050405020304" pitchFamily="18" charset="0"/>
                      <a:ea typeface="宋体" panose="02010600030101010101" pitchFamily="2" charset="-122"/>
                    </a:rPr>
                    <a:t>-2</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代入数据解得该弹簧的劲度系数为</a:t>
                  </a:r>
                  <a:r>
                    <a:rPr lang="en-US" altLang="zh-CN" sz="2800" i="1">
                      <a:effectLst/>
                      <a:latin typeface="Times New Roman" panose="02020603050405020304" pitchFamily="18" charset="0"/>
                      <a:ea typeface="宋体" panose="02010600030101010101" pitchFamily="2" charset="-122"/>
                    </a:rPr>
                    <a:t>k</a:t>
                  </a:r>
                  <a:r>
                    <a:rPr lang="en-US" altLang="zh-CN" sz="2800">
                      <a:effectLst/>
                      <a:latin typeface="Times New Roman" panose="02020603050405020304" pitchFamily="18" charset="0"/>
                      <a:ea typeface="宋体" panose="02010600030101010101" pitchFamily="2" charset="-122"/>
                    </a:rPr>
                    <a:t>=49</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N/m</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06" y="686435"/>
                  <a:ext cx="11394632" cy="3114571"/>
                </a:xfrm>
                <a:prstGeom prst="rect">
                  <a:avLst/>
                </a:prstGeom>
                <a:blipFill rotWithShape="0">
                  <a:blip r:embed="rId2"/>
                  <a:stretch>
                    <a:fillRect l="-1124" b="-2153"/>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99772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hlinkClick r:id="rId2" action="ppaction://hlinksldjump"/>
          </p:cNvPr>
          <p:cNvSpPr/>
          <p:nvPr/>
        </p:nvSpPr>
        <p:spPr>
          <a:xfrm>
            <a:off x="1682559" y="3429794"/>
            <a:ext cx="3900427" cy="523220"/>
          </a:xfrm>
          <a:prstGeom prst="rect">
            <a:avLst/>
          </a:prstGeom>
        </p:spPr>
        <p:txBody>
          <a:bodyPr wrap="none">
            <a:spAutoFit/>
          </a:bodyPr>
          <a:lstStyle/>
          <a:p>
            <a:r>
              <a:rPr lang="zh-CN" altLang="zh-CN" sz="2800" spc="300" dirty="0">
                <a:solidFill>
                  <a:schemeClr val="tx1">
                    <a:lumMod val="85000"/>
                    <a:lumOff val="15000"/>
                  </a:schemeClr>
                </a:solidFill>
                <a:ea typeface="微软雅黑" panose="020B0503020204020204" charset="-122"/>
                <a:cs typeface="+mn-ea"/>
              </a:rPr>
              <a:t>专题强化</a:t>
            </a:r>
            <a:r>
              <a:rPr lang="zh-CN" altLang="zh-CN" sz="2800" spc="300" dirty="0" smtClean="0">
                <a:solidFill>
                  <a:schemeClr val="tx1">
                    <a:lumMod val="85000"/>
                    <a:lumOff val="15000"/>
                  </a:schemeClr>
                </a:solidFill>
                <a:ea typeface="微软雅黑" panose="020B0503020204020204" charset="-122"/>
                <a:cs typeface="+mn-ea"/>
              </a:rPr>
              <a:t>练</a:t>
            </a:r>
            <a:r>
              <a:rPr lang="zh-CN" altLang="en-US" sz="2800" spc="300" dirty="0">
                <a:solidFill>
                  <a:prstClr val="black">
                    <a:lumMod val="85000"/>
                    <a:lumOff val="15000"/>
                  </a:prstClr>
                </a:solidFill>
                <a:latin typeface="Times New Roman" panose="02020603050405020304" pitchFamily="18" charset="0"/>
                <a:ea typeface="微软雅黑" panose="020B0503020204020204" charset="-122"/>
                <a:cs typeface="+mn-ea"/>
              </a:rPr>
              <a:t>　</a:t>
            </a:r>
            <a:r>
              <a:rPr lang="en-US" altLang="zh-CN" sz="2800" spc="300" dirty="0" smtClean="0">
                <a:solidFill>
                  <a:prstClr val="black">
                    <a:lumMod val="85000"/>
                    <a:lumOff val="15000"/>
                  </a:prstClr>
                </a:solidFill>
                <a:latin typeface="Times New Roman" panose="02020603050405020304" pitchFamily="18" charset="0"/>
                <a:ea typeface="微软雅黑" panose="020B0503020204020204" charset="-122"/>
                <a:cs typeface="+mn-ea"/>
              </a:rPr>
              <a:t>[</a:t>
            </a:r>
            <a:r>
              <a:rPr lang="zh-CN" altLang="en-US" sz="2800" spc="300" dirty="0">
                <a:solidFill>
                  <a:prstClr val="black">
                    <a:lumMod val="85000"/>
                    <a:lumOff val="15000"/>
                  </a:prstClr>
                </a:solidFill>
                <a:latin typeface="Times New Roman" panose="02020603050405020304" pitchFamily="18" charset="0"/>
                <a:ea typeface="微软雅黑" panose="020B0503020204020204" charset="-122"/>
                <a:cs typeface="+mn-ea"/>
              </a:rPr>
              <a:t>训练</a:t>
            </a:r>
            <a:r>
              <a:rPr lang="en-US" altLang="zh-CN" sz="2800" spc="300" dirty="0" smtClean="0">
                <a:solidFill>
                  <a:prstClr val="black">
                    <a:lumMod val="85000"/>
                    <a:lumOff val="15000"/>
                  </a:prstClr>
                </a:solidFill>
                <a:latin typeface="Times New Roman" panose="02020603050405020304" pitchFamily="18" charset="0"/>
                <a:ea typeface="微软雅黑" panose="020B0503020204020204" charset="-122"/>
                <a:cs typeface="+mn-ea"/>
              </a:rPr>
              <a:t>1]</a:t>
            </a:r>
            <a:endParaRPr lang="zh-CN" altLang="zh-CN" sz="2800" spc="300" dirty="0">
              <a:solidFill>
                <a:schemeClr val="tx1">
                  <a:lumMod val="85000"/>
                  <a:lumOff val="15000"/>
                </a:schemeClr>
              </a:solidFill>
              <a:ea typeface="微软雅黑" panose="020B0503020204020204" charset="-122"/>
              <a:cs typeface="+mn-ea"/>
            </a:endParaRPr>
          </a:p>
        </p:txBody>
      </p:sp>
      <p:sp>
        <p:nvSpPr>
          <p:cNvPr id="13" name="文本框 12">
            <a:hlinkClick r:id="rId3" action="ppaction://hlinksldjump"/>
          </p:cNvPr>
          <p:cNvSpPr txBox="1"/>
          <p:nvPr/>
        </p:nvSpPr>
        <p:spPr>
          <a:xfrm>
            <a:off x="1682559" y="2561585"/>
            <a:ext cx="9237183" cy="523220"/>
          </a:xfrm>
          <a:prstGeom prst="rect">
            <a:avLst/>
          </a:prstGeom>
          <a:noFill/>
        </p:spPr>
        <p:txBody>
          <a:bodyPr wrap="square" rtlCol="0">
            <a:spAutoFit/>
          </a:bodyPr>
          <a:lstStyle/>
          <a:p>
            <a:r>
              <a:rPr lang="zh-CN" altLang="en-US" sz="2800" spc="300">
                <a:solidFill>
                  <a:schemeClr val="tx1">
                    <a:lumMod val="85000"/>
                    <a:lumOff val="15000"/>
                  </a:schemeClr>
                </a:solidFill>
                <a:ea typeface="微软雅黑" panose="020B0503020204020204" charset="-122"/>
                <a:cs typeface="+mn-ea"/>
              </a:rPr>
              <a:t>考点二　力学其他实验</a:t>
            </a:r>
          </a:p>
        </p:txBody>
      </p:sp>
      <p:sp>
        <p:nvSpPr>
          <p:cNvPr id="15" name="文本框 14">
            <a:hlinkClick r:id="rId4" action="ppaction://hlinksldjump"/>
          </p:cNvPr>
          <p:cNvSpPr txBox="1"/>
          <p:nvPr/>
        </p:nvSpPr>
        <p:spPr>
          <a:xfrm>
            <a:off x="1682558" y="1689896"/>
            <a:ext cx="6284855" cy="523220"/>
          </a:xfrm>
          <a:prstGeom prst="rect">
            <a:avLst/>
          </a:prstGeom>
          <a:noFill/>
        </p:spPr>
        <p:txBody>
          <a:bodyPr wrap="square" rtlCol="0">
            <a:spAutoFit/>
          </a:bodyPr>
          <a:lstStyle/>
          <a:p>
            <a:r>
              <a:rPr lang="zh-CN" altLang="en-US" sz="2800" spc="300">
                <a:solidFill>
                  <a:schemeClr val="tx1">
                    <a:lumMod val="85000"/>
                    <a:lumOff val="15000"/>
                  </a:schemeClr>
                </a:solidFill>
                <a:ea typeface="微软雅黑" panose="020B0503020204020204" charset="-122"/>
                <a:cs typeface="+mn-ea"/>
              </a:rPr>
              <a:t>考点一　纸带类和光电门类实验</a:t>
            </a:r>
            <a:endParaRPr lang="zh-CN" altLang="zh-CN" sz="2800" spc="300" dirty="0">
              <a:solidFill>
                <a:schemeClr val="tx1">
                  <a:lumMod val="85000"/>
                  <a:lumOff val="15000"/>
                </a:schemeClr>
              </a:solidFill>
              <a:ea typeface="微软雅黑" panose="020B0503020204020204" charset="-122"/>
              <a:cs typeface="+mn-ea"/>
            </a:endParaRPr>
          </a:p>
        </p:txBody>
      </p:sp>
      <p:sp>
        <p:nvSpPr>
          <p:cNvPr id="3" name="矩形 2"/>
          <p:cNvSpPr/>
          <p:nvPr/>
        </p:nvSpPr>
        <p:spPr>
          <a:xfrm>
            <a:off x="263525" y="178435"/>
            <a:ext cx="11927840" cy="651510"/>
          </a:xfrm>
          <a:prstGeom prst="rect">
            <a:avLst/>
          </a:prstGeom>
          <a:noFill/>
          <a:ln w="12700">
            <a:gradFill>
              <a:gsLst>
                <a:gs pos="0">
                  <a:schemeClr val="accent1">
                    <a:lumMod val="5000"/>
                    <a:lumOff val="95000"/>
                  </a:schemeClr>
                </a:gs>
                <a:gs pos="100000">
                  <a:schemeClr val="tx2"/>
                </a:gs>
              </a:gsLst>
              <a:lin ang="10800000" scaled="0"/>
            </a:gradFill>
          </a:ln>
          <a:extLst>
            <a:ext uri="{909E8E84-426E-40DD-AFC4-6F175D3DCCD1}">
              <a14:hiddenFill xmlns:a14="http://schemas.microsoft.com/office/drawing/2010/main">
                <a:gradFill flip="none" rotWithShape="1">
                  <a:gsLst>
                    <a:gs pos="0">
                      <a:schemeClr val="bg2">
                        <a:lumMod val="90000"/>
                        <a:alpha val="0"/>
                      </a:schemeClr>
                    </a:gs>
                    <a:gs pos="100000">
                      <a:schemeClr val="bg2">
                        <a:lumMod val="90000"/>
                      </a:schemeClr>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Rechteck"/>
          <p:cNvSpPr/>
          <p:nvPr/>
        </p:nvSpPr>
        <p:spPr>
          <a:xfrm>
            <a:off x="0" y="251143"/>
            <a:ext cx="12189600" cy="506095"/>
          </a:xfrm>
          <a:prstGeom prst="rect">
            <a:avLst/>
          </a:prstGeom>
          <a:gradFill>
            <a:gsLst>
              <a:gs pos="0">
                <a:schemeClr val="bg1"/>
              </a:gs>
              <a:gs pos="88000">
                <a:schemeClr val="tx2"/>
              </a:gs>
            </a:gsLst>
            <a:lin ang="10800000" scaled="0"/>
          </a:gra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sz="1600" kern="0" dirty="0">
              <a:solidFill>
                <a:srgbClr val="FFFFFF"/>
              </a:solidFill>
              <a:cs typeface="+mn-ea"/>
              <a:sym typeface="+mn-lt"/>
            </a:endParaRPr>
          </a:p>
        </p:txBody>
      </p:sp>
      <p:grpSp>
        <p:nvGrpSpPr>
          <p:cNvPr id="4" name="组合 3"/>
          <p:cNvGrpSpPr/>
          <p:nvPr/>
        </p:nvGrpSpPr>
        <p:grpSpPr>
          <a:xfrm>
            <a:off x="496577" y="257969"/>
            <a:ext cx="1738370" cy="491490"/>
            <a:chOff x="5439938" y="460736"/>
            <a:chExt cx="1738370" cy="491490"/>
          </a:xfrm>
        </p:grpSpPr>
        <p:sp>
          <p:nvSpPr>
            <p:cNvPr id="20" name="矩形 19"/>
            <p:cNvSpPr/>
            <p:nvPr/>
          </p:nvSpPr>
          <p:spPr>
            <a:xfrm>
              <a:off x="5439938" y="639588"/>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667008" y="460736"/>
              <a:ext cx="1511300" cy="491490"/>
            </a:xfrm>
            <a:prstGeom prst="rect">
              <a:avLst/>
            </a:prstGeom>
          </p:spPr>
          <p:txBody>
            <a:bodyPr wrap="none">
              <a:spAutoFit/>
            </a:bodyPr>
            <a:lstStyle/>
            <a:p>
              <a:r>
                <a:rPr lang="zh-CN" altLang="en-US" sz="2600" b="1" dirty="0">
                  <a:solidFill>
                    <a:schemeClr val="bg1"/>
                  </a:solidFill>
                </a:rPr>
                <a:t>内容索引</a:t>
              </a:r>
            </a:p>
          </p:txBody>
        </p:sp>
      </p:grpSp>
      <p:sp>
        <p:nvSpPr>
          <p:cNvPr id="11" name="矩形 10">
            <a:hlinkClick r:id="rId5" action="ppaction://hlinksldjump"/>
          </p:cNvPr>
          <p:cNvSpPr/>
          <p:nvPr/>
        </p:nvSpPr>
        <p:spPr>
          <a:xfrm>
            <a:off x="1682559" y="4285660"/>
            <a:ext cx="3900427" cy="523220"/>
          </a:xfrm>
          <a:prstGeom prst="rect">
            <a:avLst/>
          </a:prstGeom>
        </p:spPr>
        <p:txBody>
          <a:bodyPr wrap="none">
            <a:spAutoFit/>
          </a:bodyPr>
          <a:lstStyle/>
          <a:p>
            <a:r>
              <a:rPr lang="zh-CN" altLang="zh-CN" sz="2800" spc="300" dirty="0">
                <a:solidFill>
                  <a:schemeClr val="tx1">
                    <a:lumMod val="85000"/>
                    <a:lumOff val="15000"/>
                  </a:schemeClr>
                </a:solidFill>
                <a:latin typeface="Times New Roman" panose="02020603050405020304" pitchFamily="18" charset="0"/>
                <a:ea typeface="微软雅黑" panose="020B0503020204020204" charset="-122"/>
                <a:cs typeface="+mn-ea"/>
              </a:rPr>
              <a:t>专题强化练</a:t>
            </a:r>
            <a:r>
              <a:rPr lang="zh-CN" altLang="en-US" sz="2800" spc="300" dirty="0">
                <a:solidFill>
                  <a:schemeClr val="tx1">
                    <a:lumMod val="85000"/>
                    <a:lumOff val="15000"/>
                  </a:schemeClr>
                </a:solidFill>
                <a:latin typeface="Times New Roman" panose="02020603050405020304" pitchFamily="18" charset="0"/>
                <a:ea typeface="微软雅黑" panose="020B0503020204020204" charset="-122"/>
                <a:cs typeface="+mn-ea"/>
              </a:rPr>
              <a:t>　</a:t>
            </a:r>
            <a:r>
              <a:rPr lang="en-US" altLang="zh-CN" sz="2800" spc="300" dirty="0" smtClean="0">
                <a:solidFill>
                  <a:schemeClr val="tx1">
                    <a:lumMod val="85000"/>
                    <a:lumOff val="15000"/>
                  </a:schemeClr>
                </a:solidFill>
                <a:latin typeface="Times New Roman" panose="02020603050405020304" pitchFamily="18" charset="0"/>
                <a:ea typeface="微软雅黑" panose="020B0503020204020204" charset="-122"/>
                <a:cs typeface="+mn-ea"/>
              </a:rPr>
              <a:t>[</a:t>
            </a:r>
            <a:r>
              <a:rPr lang="zh-CN" altLang="en-US" sz="2800" spc="300" dirty="0">
                <a:solidFill>
                  <a:prstClr val="black">
                    <a:lumMod val="85000"/>
                    <a:lumOff val="15000"/>
                  </a:prstClr>
                </a:solidFill>
                <a:latin typeface="Times New Roman" panose="02020603050405020304" pitchFamily="18" charset="0"/>
                <a:ea typeface="微软雅黑" panose="020B0503020204020204" charset="-122"/>
                <a:cs typeface="+mn-ea"/>
              </a:rPr>
              <a:t>训练</a:t>
            </a:r>
            <a:r>
              <a:rPr lang="en-US" altLang="zh-CN" sz="2800" spc="300" dirty="0" smtClean="0">
                <a:solidFill>
                  <a:schemeClr val="tx1">
                    <a:lumMod val="85000"/>
                    <a:lumOff val="15000"/>
                  </a:schemeClr>
                </a:solidFill>
                <a:latin typeface="Times New Roman" panose="02020603050405020304" pitchFamily="18" charset="0"/>
                <a:ea typeface="微软雅黑" panose="020B0503020204020204" charset="-122"/>
                <a:cs typeface="+mn-ea"/>
              </a:rPr>
              <a:t>2]</a:t>
            </a:r>
            <a:endParaRPr lang="zh-CN" altLang="zh-CN" sz="2800" spc="300" dirty="0">
              <a:solidFill>
                <a:schemeClr val="tx1">
                  <a:lumMod val="85000"/>
                  <a:lumOff val="15000"/>
                </a:schemeClr>
              </a:solidFill>
              <a:latin typeface="Times New Roman" panose="02020603050405020304" pitchFamily="18" charset="0"/>
              <a:ea typeface="微软雅黑" panose="020B0503020204020204"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8" name="image17.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7407"/>
          <a:stretch/>
        </p:blipFill>
        <p:spPr bwMode="auto">
          <a:xfrm>
            <a:off x="8759502" y="621482"/>
            <a:ext cx="2484276" cy="2143935"/>
          </a:xfrm>
          <a:prstGeom prst="rect">
            <a:avLst/>
          </a:prstGeom>
          <a:noFill/>
          <a:ln>
            <a:noFill/>
          </a:ln>
        </p:spPr>
      </p:pic>
      <p:sp>
        <p:nvSpPr>
          <p:cNvPr id="11" name="矩形 10"/>
          <p:cNvSpPr/>
          <p:nvPr/>
        </p:nvSpPr>
        <p:spPr>
          <a:xfrm>
            <a:off x="389206" y="957667"/>
            <a:ext cx="8226280" cy="1384995"/>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(5)</a:t>
            </a:r>
            <a:r>
              <a:rPr lang="zh-CN" altLang="zh-CN" sz="2800">
                <a:latin typeface="Times New Roman" panose="02020603050405020304" pitchFamily="18" charset="0"/>
                <a:ea typeface="宋体" panose="02010600030101010101" pitchFamily="2" charset="-122"/>
                <a:cs typeface="Times New Roman" panose="02020603050405020304" pitchFamily="18" charset="0"/>
              </a:rPr>
              <a:t>图丙中直线的截距为</a:t>
            </a:r>
            <a:r>
              <a:rPr lang="en-US" altLang="zh-CN" sz="2800">
                <a:latin typeface="Times New Roman" panose="02020603050405020304" pitchFamily="18" charset="0"/>
                <a:ea typeface="宋体" panose="02010600030101010101" pitchFamily="2" charset="-122"/>
              </a:rPr>
              <a:t>0.005 6 m</a:t>
            </a:r>
            <a:r>
              <a:rPr lang="zh-CN" altLang="zh-CN" sz="2800">
                <a:latin typeface="Times New Roman" panose="02020603050405020304" pitchFamily="18" charset="0"/>
                <a:ea typeface="宋体" panose="02010600030101010101" pitchFamily="2" charset="-122"/>
                <a:cs typeface="Times New Roman" panose="02020603050405020304" pitchFamily="18" charset="0"/>
              </a:rPr>
              <a:t>，可得所用小桶质量为</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kg(</a:t>
            </a:r>
            <a:r>
              <a:rPr lang="zh-CN" altLang="zh-CN" sz="2800">
                <a:latin typeface="Times New Roman" panose="02020603050405020304" pitchFamily="18" charset="0"/>
                <a:ea typeface="宋体" panose="02010600030101010101" pitchFamily="2" charset="-122"/>
                <a:cs typeface="Times New Roman" panose="02020603050405020304" pitchFamily="18" charset="0"/>
              </a:rPr>
              <a:t>结果保留</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sp>
        <p:nvSpPr>
          <p:cNvPr id="3" name="矩形 2"/>
          <p:cNvSpPr/>
          <p:nvPr/>
        </p:nvSpPr>
        <p:spPr>
          <a:xfrm>
            <a:off x="1395636" y="1682436"/>
            <a:ext cx="99257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0.028</a:t>
            </a:r>
            <a:endParaRPr lang="zh-CN" altLang="en-US"/>
          </a:p>
        </p:txBody>
      </p:sp>
      <p:grpSp>
        <p:nvGrpSpPr>
          <p:cNvPr id="6" name="组合 5"/>
          <p:cNvGrpSpPr/>
          <p:nvPr/>
        </p:nvGrpSpPr>
        <p:grpSpPr>
          <a:xfrm>
            <a:off x="0" y="2705658"/>
            <a:ext cx="11783838" cy="2092288"/>
            <a:chOff x="0" y="268558"/>
            <a:chExt cx="11783838" cy="2092288"/>
          </a:xfrm>
        </p:grpSpPr>
        <mc:AlternateContent xmlns:mc="http://schemas.openxmlformats.org/markup-compatibility/2006" xmlns:a14="http://schemas.microsoft.com/office/drawing/2010/main">
          <mc:Choice Requires="a14">
            <p:sp>
              <p:nvSpPr>
                <p:cNvPr id="7" name="矩形 6"/>
                <p:cNvSpPr/>
                <p:nvPr/>
              </p:nvSpPr>
              <p:spPr>
                <a:xfrm>
                  <a:off x="389206" y="757394"/>
                  <a:ext cx="11394632" cy="1603452"/>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由题图丙结合表达式可知</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𝑚𝑔</m:t>
                          </m:r>
                        </m:num>
                        <m:den>
                          <m:r>
                            <a:rPr lang="en-US" altLang="zh-CN" sz="2800" i="1">
                              <a:effectLst/>
                              <a:latin typeface="Cambria Math" panose="02040503050406030204" pitchFamily="18" charset="0"/>
                              <a:ea typeface="宋体" panose="02010600030101010101" pitchFamily="2" charset="-122"/>
                            </a:rPr>
                            <m:t>𝑘</m:t>
                          </m:r>
                        </m:den>
                      </m:f>
                    </m:oMath>
                  </a14:m>
                  <a:r>
                    <a:rPr lang="en-US" altLang="zh-CN" sz="2800">
                      <a:effectLst/>
                      <a:latin typeface="Times New Roman" panose="02020603050405020304" pitchFamily="18" charset="0"/>
                      <a:ea typeface="宋体" panose="02010600030101010101" pitchFamily="2" charset="-122"/>
                    </a:rPr>
                    <a:t>=0.005</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6</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代入数据可得所用小桶质量为</a:t>
                  </a:r>
                  <a:r>
                    <a:rPr lang="en-US" altLang="zh-CN" sz="2800" i="1">
                      <a:effectLst/>
                      <a:latin typeface="Times New Roman" panose="02020603050405020304" pitchFamily="18" charset="0"/>
                      <a:ea typeface="宋体" panose="02010600030101010101" pitchFamily="2" charset="-122"/>
                    </a:rPr>
                    <a:t>m</a:t>
                  </a:r>
                  <a:r>
                    <a:rPr lang="en-US" altLang="zh-CN" sz="2800">
                      <a:effectLst/>
                      <a:latin typeface="Times New Roman" panose="02020603050405020304" pitchFamily="18" charset="0"/>
                      <a:ea typeface="宋体" panose="02010600030101010101" pitchFamily="2" charset="-122"/>
                    </a:rPr>
                    <a:t>=0.028</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kg</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7" name="矩形 6"/>
                <p:cNvSpPr>
                  <a:spLocks noRot="1" noChangeAspect="1" noMove="1" noResize="1" noEditPoints="1" noAdjustHandles="1" noChangeArrowheads="1" noChangeShapeType="1" noTextEdit="1"/>
                </p:cNvSpPr>
                <p:nvPr/>
              </p:nvSpPr>
              <p:spPr>
                <a:xfrm>
                  <a:off x="389206" y="757394"/>
                  <a:ext cx="11394632" cy="1603452"/>
                </a:xfrm>
                <a:prstGeom prst="rect">
                  <a:avLst/>
                </a:prstGeom>
                <a:blipFill rotWithShape="0">
                  <a:blip r:embed="rId3"/>
                  <a:stretch>
                    <a:fillRect l="-1124" b="-4943"/>
                  </a:stretch>
                </a:blipFill>
              </p:spPr>
              <p:txBody>
                <a:bodyPr/>
                <a:lstStyle/>
                <a:p>
                  <a:r>
                    <a:rPr lang="zh-CN" altLang="en-US">
                      <a:noFill/>
                    </a:rPr>
                    <a:t> </a:t>
                  </a:r>
                </a:p>
              </p:txBody>
            </p:sp>
          </mc:Fallback>
        </mc:AlternateContent>
        <p:grpSp>
          <p:nvGrpSpPr>
            <p:cNvPr id="9" name="组合 8"/>
            <p:cNvGrpSpPr/>
            <p:nvPr/>
          </p:nvGrpSpPr>
          <p:grpSpPr>
            <a:xfrm>
              <a:off x="0" y="268558"/>
              <a:ext cx="1439863" cy="424932"/>
              <a:chOff x="51643" y="755060"/>
              <a:chExt cx="1439863" cy="424932"/>
            </a:xfrm>
          </p:grpSpPr>
          <p:sp>
            <p:nvSpPr>
              <p:cNvPr id="10" name="矩形 9"/>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3" name="组合 65"/>
              <p:cNvGrpSpPr>
                <a:grpSpLocks/>
              </p:cNvGrpSpPr>
              <p:nvPr/>
            </p:nvGrpSpPr>
            <p:grpSpPr bwMode="auto">
              <a:xfrm>
                <a:off x="1224676" y="886173"/>
                <a:ext cx="162478" cy="162211"/>
                <a:chOff x="3104" y="165"/>
                <a:chExt cx="276" cy="275"/>
              </a:xfrm>
            </p:grpSpPr>
            <p:cxnSp>
              <p:nvCxnSpPr>
                <p:cNvPr id="14" name="直接连接符 1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69292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5418"/>
            <a:ext cx="11412000" cy="3947491"/>
          </a:xfrm>
          <a:prstGeom prst="rect">
            <a:avLst/>
          </a:prstGeom>
        </p:spPr>
        <p:txBody>
          <a:bodyPr>
            <a:spAutoFit/>
          </a:bodyPr>
          <a:lstStyle/>
          <a:p>
            <a:pPr>
              <a:lnSpc>
                <a:spcPct val="140000"/>
              </a:lnSpc>
              <a:spcAft>
                <a:spcPts val="0"/>
              </a:spcAft>
              <a:tabLst>
                <a:tab pos="2340610" algn="l"/>
                <a:tab pos="2790825" algn="l"/>
                <a:tab pos="4231005" algn="l"/>
              </a:tabLst>
            </a:pPr>
            <a:r>
              <a:rPr lang="zh-CN" altLang="zh-CN" sz="2600">
                <a:latin typeface="Times New Roman" panose="02020603050405020304" pitchFamily="18" charset="0"/>
                <a:ea typeface="宋体" panose="02010600030101010101" pitchFamily="2" charset="-122"/>
              </a:rPr>
              <a:t>　</a:t>
            </a:r>
            <a:r>
              <a:rPr lang="en-US" altLang="zh-CN" sz="2600" smtClean="0">
                <a:latin typeface="Times New Roman" panose="02020603050405020304" pitchFamily="18" charset="0"/>
                <a:ea typeface="宋体" panose="02010600030101010101" pitchFamily="2" charset="-122"/>
              </a:rPr>
              <a:t> </a:t>
            </a:r>
            <a:r>
              <a:rPr lang="en-US" altLang="zh-CN" sz="2600" smtClean="0">
                <a:latin typeface="Times New Roman" panose="02020603050405020304" pitchFamily="18" charset="0"/>
                <a:ea typeface="楷体" panose="02010609060101010101" pitchFamily="49" charset="-122"/>
              </a:rPr>
              <a:t>(</a:t>
            </a:r>
            <a:r>
              <a:rPr lang="en-US" altLang="zh-CN" sz="2600">
                <a:latin typeface="Times New Roman" panose="02020603050405020304" pitchFamily="18" charset="0"/>
                <a:ea typeface="宋体" panose="02010600030101010101" pitchFamily="2" charset="-122"/>
              </a:rPr>
              <a:t>2024·</a:t>
            </a:r>
            <a:r>
              <a:rPr lang="zh-CN" altLang="zh-CN" sz="2600">
                <a:latin typeface="Times New Roman" panose="02020603050405020304" pitchFamily="18" charset="0"/>
                <a:ea typeface="楷体" panose="02010609060101010101" pitchFamily="49" charset="-122"/>
              </a:rPr>
              <a:t>海南卷</a:t>
            </a:r>
            <a:r>
              <a:rPr lang="en-US" altLang="zh-CN" sz="2600">
                <a:latin typeface="Times New Roman" panose="02020603050405020304" pitchFamily="18" charset="0"/>
                <a:ea typeface="宋体" panose="02010600030101010101" pitchFamily="2" charset="-122"/>
              </a:rPr>
              <a:t>·15</a:t>
            </a:r>
            <a:r>
              <a:rPr lang="en-US" altLang="zh-CN" sz="2600">
                <a:latin typeface="Times New Roman" panose="02020603050405020304" pitchFamily="18" charset="0"/>
                <a:ea typeface="楷体" panose="02010609060101010101" pitchFamily="49" charset="-122"/>
              </a:rPr>
              <a:t>)</a:t>
            </a:r>
            <a:r>
              <a:rPr lang="zh-CN" altLang="zh-CN" sz="2600">
                <a:latin typeface="Times New Roman" panose="02020603050405020304" pitchFamily="18" charset="0"/>
                <a:ea typeface="宋体" panose="02010600030101010101" pitchFamily="2" charset="-122"/>
              </a:rPr>
              <a:t>为验证两个互成角度的力的合成规律，某组同学用两个弹簧测力计、橡皮条、轻质小圆环、木板、刻度尺、白纸、铅笔、细线和图钉等器材，按照如下实验步骤完成实验：</a:t>
            </a:r>
          </a:p>
          <a:p>
            <a:pPr>
              <a:lnSpc>
                <a:spcPct val="140000"/>
              </a:lnSpc>
              <a:spcAft>
                <a:spcPts val="0"/>
              </a:spcAft>
              <a:tabLst>
                <a:tab pos="2340610" algn="l"/>
                <a:tab pos="2790825" algn="l"/>
                <a:tab pos="4231005" algn="l"/>
              </a:tabLst>
            </a:pPr>
            <a:r>
              <a:rPr lang="en-US" altLang="zh-CN" sz="2600">
                <a:latin typeface="Times New Roman" panose="02020603050405020304" pitchFamily="18" charset="0"/>
                <a:ea typeface="宋体" panose="02010600030101010101" pitchFamily="2" charset="-122"/>
              </a:rPr>
              <a:t>( </a:t>
            </a:r>
            <a:r>
              <a:rPr lang="zh-CN" altLang="zh-CN" sz="2600">
                <a:latin typeface="Times New Roman" panose="02020603050405020304" pitchFamily="18" charset="0"/>
                <a:ea typeface="宋体" panose="02010600030101010101" pitchFamily="2" charset="-122"/>
                <a:cs typeface="宋体" panose="02010600030101010101" pitchFamily="2" charset="-122"/>
              </a:rPr>
              <a:t>Ⅰ</a:t>
            </a:r>
            <a:r>
              <a:rPr lang="en-US" altLang="zh-CN" sz="2600">
                <a:latin typeface="Times New Roman" panose="02020603050405020304" pitchFamily="18" charset="0"/>
                <a:ea typeface="宋体" panose="02010600030101010101" pitchFamily="2" charset="-122"/>
              </a:rPr>
              <a:t> )</a:t>
            </a:r>
            <a:r>
              <a:rPr lang="zh-CN" altLang="zh-CN" sz="2600">
                <a:latin typeface="Times New Roman" panose="02020603050405020304" pitchFamily="18" charset="0"/>
                <a:ea typeface="宋体" panose="02010600030101010101" pitchFamily="2" charset="-122"/>
              </a:rPr>
              <a:t>用图钉将白纸固定在水平木板上；</a:t>
            </a:r>
          </a:p>
          <a:p>
            <a:pPr>
              <a:lnSpc>
                <a:spcPct val="140000"/>
              </a:lnSpc>
              <a:spcAft>
                <a:spcPts val="0"/>
              </a:spcAft>
              <a:tabLst>
                <a:tab pos="2340610" algn="l"/>
                <a:tab pos="2790825" algn="l"/>
                <a:tab pos="4231005" algn="l"/>
              </a:tabLst>
            </a:pPr>
            <a:r>
              <a:rPr lang="en-US" altLang="zh-CN" sz="2600">
                <a:latin typeface="Times New Roman" panose="02020603050405020304" pitchFamily="18" charset="0"/>
                <a:ea typeface="宋体" panose="02010600030101010101" pitchFamily="2" charset="-122"/>
              </a:rPr>
              <a:t>( </a:t>
            </a:r>
            <a:r>
              <a:rPr lang="zh-CN" altLang="zh-CN" sz="2600">
                <a:latin typeface="Times New Roman" panose="02020603050405020304" pitchFamily="18" charset="0"/>
                <a:ea typeface="宋体" panose="02010600030101010101" pitchFamily="2" charset="-122"/>
                <a:cs typeface="宋体" panose="02010600030101010101" pitchFamily="2" charset="-122"/>
              </a:rPr>
              <a:t>Ⅱ</a:t>
            </a:r>
            <a:r>
              <a:rPr lang="en-US" altLang="zh-CN" sz="2600">
                <a:latin typeface="Times New Roman" panose="02020603050405020304" pitchFamily="18" charset="0"/>
                <a:ea typeface="宋体" panose="02010600030101010101" pitchFamily="2" charset="-122"/>
              </a:rPr>
              <a:t> )</a:t>
            </a:r>
            <a:r>
              <a:rPr lang="zh-CN" altLang="zh-CN" sz="2600">
                <a:latin typeface="Times New Roman" panose="02020603050405020304" pitchFamily="18" charset="0"/>
                <a:ea typeface="宋体" panose="02010600030101010101" pitchFamily="2" charset="-122"/>
              </a:rPr>
              <a:t>如图甲、乙所示，橡皮条的一端固定在木板上的</a:t>
            </a:r>
            <a:r>
              <a:rPr lang="en-US" altLang="zh-CN" sz="2600" i="1">
                <a:latin typeface="Times New Roman" panose="02020603050405020304" pitchFamily="18" charset="0"/>
                <a:ea typeface="宋体" panose="02010600030101010101" pitchFamily="2" charset="-122"/>
              </a:rPr>
              <a:t>G</a:t>
            </a:r>
            <a:r>
              <a:rPr lang="zh-CN" altLang="zh-CN" sz="2600">
                <a:latin typeface="Times New Roman" panose="02020603050405020304" pitchFamily="18" charset="0"/>
                <a:ea typeface="宋体" panose="02010600030101010101" pitchFamily="2" charset="-122"/>
              </a:rPr>
              <a:t>点，另一端连接轻质小圆环，将两细线系在小圆环上，细线另一端系在弹簧测力计上，用两个弹簧测力计共同拉动小圆环到某位置，并标记圆环的圆心位置为</a:t>
            </a:r>
            <a:r>
              <a:rPr lang="en-US" altLang="zh-CN" sz="2600" i="1">
                <a:latin typeface="Times New Roman" panose="02020603050405020304" pitchFamily="18" charset="0"/>
                <a:ea typeface="宋体" panose="02010600030101010101" pitchFamily="2" charset="-122"/>
              </a:rPr>
              <a:t>O</a:t>
            </a:r>
            <a:r>
              <a:rPr lang="zh-CN" altLang="zh-CN" sz="2600">
                <a:latin typeface="Times New Roman" panose="02020603050405020304" pitchFamily="18" charset="0"/>
                <a:ea typeface="宋体" panose="02010600030101010101" pitchFamily="2" charset="-122"/>
              </a:rPr>
              <a:t>点，拉力</a:t>
            </a:r>
            <a:r>
              <a:rPr lang="en-US" altLang="zh-CN" sz="2600" i="1">
                <a:latin typeface="Times New Roman" panose="02020603050405020304" pitchFamily="18" charset="0"/>
                <a:ea typeface="宋体" panose="02010600030101010101" pitchFamily="2" charset="-122"/>
              </a:rPr>
              <a:t>F</a:t>
            </a:r>
            <a:r>
              <a:rPr lang="en-US" altLang="zh-CN" sz="2600" baseline="-25000">
                <a:latin typeface="Times New Roman" panose="02020603050405020304" pitchFamily="18" charset="0"/>
                <a:ea typeface="宋体" panose="02010600030101010101" pitchFamily="2" charset="-122"/>
              </a:rPr>
              <a:t>1</a:t>
            </a:r>
            <a:r>
              <a:rPr lang="zh-CN" altLang="zh-CN" sz="2600">
                <a:latin typeface="Times New Roman" panose="02020603050405020304" pitchFamily="18" charset="0"/>
                <a:ea typeface="宋体" panose="02010600030101010101" pitchFamily="2" charset="-122"/>
              </a:rPr>
              <a:t>和</a:t>
            </a:r>
            <a:r>
              <a:rPr lang="en-US" altLang="zh-CN" sz="2600" i="1">
                <a:latin typeface="Times New Roman" panose="02020603050405020304" pitchFamily="18" charset="0"/>
                <a:ea typeface="宋体" panose="02010600030101010101" pitchFamily="2" charset="-122"/>
              </a:rPr>
              <a:t>F</a:t>
            </a:r>
            <a:r>
              <a:rPr lang="en-US" altLang="zh-CN" sz="2600" baseline="-25000">
                <a:latin typeface="Times New Roman" panose="02020603050405020304" pitchFamily="18" charset="0"/>
                <a:ea typeface="宋体" panose="02010600030101010101" pitchFamily="2" charset="-122"/>
              </a:rPr>
              <a:t>2</a:t>
            </a:r>
            <a:r>
              <a:rPr lang="zh-CN" altLang="zh-CN" sz="2600" smtClean="0">
                <a:latin typeface="Times New Roman" panose="02020603050405020304" pitchFamily="18" charset="0"/>
                <a:ea typeface="宋体" panose="02010600030101010101" pitchFamily="2" charset="-122"/>
              </a:rPr>
              <a:t>的</a:t>
            </a:r>
            <a:endParaRPr lang="zh-CN" altLang="zh-CN" sz="2600">
              <a:effectLst/>
              <a:latin typeface="Times New Roman" panose="02020603050405020304" pitchFamily="18" charset="0"/>
              <a:ea typeface="宋体" panose="02010600030101010101" pitchFamily="2" charset="-122"/>
            </a:endParaRPr>
          </a:p>
        </p:txBody>
      </p:sp>
      <p:sp>
        <p:nvSpPr>
          <p:cNvPr id="9" name="剪去对角的矩形 8"/>
          <p:cNvSpPr/>
          <p:nvPr/>
        </p:nvSpPr>
        <p:spPr>
          <a:xfrm>
            <a:off x="0" y="273975"/>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5</a:t>
            </a:r>
            <a:endParaRPr lang="zh-CN" altLang="en-US" dirty="0">
              <a:sym typeface="+mn-ea"/>
            </a:endParaRPr>
          </a:p>
        </p:txBody>
      </p:sp>
      <p:pic>
        <p:nvPicPr>
          <p:cNvPr id="5" name="image19.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3358" y="4077866"/>
            <a:ext cx="4415146" cy="2524370"/>
          </a:xfrm>
          <a:prstGeom prst="rect">
            <a:avLst/>
          </a:prstGeom>
          <a:noFill/>
          <a:ln>
            <a:noFill/>
          </a:ln>
        </p:spPr>
      </p:pic>
      <p:sp>
        <p:nvSpPr>
          <p:cNvPr id="7" name="矩形 6"/>
          <p:cNvSpPr/>
          <p:nvPr/>
        </p:nvSpPr>
        <p:spPr>
          <a:xfrm>
            <a:off x="389206" y="3943375"/>
            <a:ext cx="6575386" cy="2827184"/>
          </a:xfrm>
          <a:prstGeom prst="rect">
            <a:avLst/>
          </a:prstGeom>
        </p:spPr>
        <p:txBody>
          <a:bodyPr wrap="square">
            <a:spAutoFit/>
          </a:bodyPr>
          <a:lstStyle/>
          <a:p>
            <a:pPr>
              <a:lnSpc>
                <a:spcPct val="140000"/>
              </a:lnSpc>
              <a:spcAft>
                <a:spcPts val="0"/>
              </a:spcAft>
              <a:tabLst>
                <a:tab pos="2340610" algn="l"/>
                <a:tab pos="2790825" algn="l"/>
                <a:tab pos="4231005" algn="l"/>
              </a:tabLst>
            </a:pPr>
            <a:r>
              <a:rPr lang="zh-CN" altLang="zh-CN" sz="2600">
                <a:latin typeface="Times New Roman" panose="02020603050405020304" pitchFamily="18" charset="0"/>
                <a:ea typeface="宋体" panose="02010600030101010101" pitchFamily="2" charset="-122"/>
              </a:rPr>
              <a:t>方向分别过</a:t>
            </a:r>
            <a:r>
              <a:rPr lang="en-US" altLang="zh-CN" sz="2600" i="1">
                <a:latin typeface="Times New Roman" panose="02020603050405020304" pitchFamily="18" charset="0"/>
                <a:ea typeface="宋体" panose="02010600030101010101" pitchFamily="2" charset="-122"/>
              </a:rPr>
              <a:t>P</a:t>
            </a:r>
            <a:r>
              <a:rPr lang="en-US" altLang="zh-CN" sz="2600" baseline="-25000">
                <a:latin typeface="Times New Roman" panose="02020603050405020304" pitchFamily="18" charset="0"/>
                <a:ea typeface="宋体" panose="02010600030101010101" pitchFamily="2" charset="-122"/>
              </a:rPr>
              <a:t>1</a:t>
            </a:r>
            <a:r>
              <a:rPr lang="zh-CN" altLang="zh-CN" sz="2600">
                <a:latin typeface="Times New Roman" panose="02020603050405020304" pitchFamily="18" charset="0"/>
                <a:ea typeface="宋体" panose="02010600030101010101" pitchFamily="2" charset="-122"/>
              </a:rPr>
              <a:t>和</a:t>
            </a:r>
            <a:r>
              <a:rPr lang="en-US" altLang="zh-CN" sz="2600" i="1">
                <a:latin typeface="Times New Roman" panose="02020603050405020304" pitchFamily="18" charset="0"/>
                <a:ea typeface="宋体" panose="02010600030101010101" pitchFamily="2" charset="-122"/>
              </a:rPr>
              <a:t>P</a:t>
            </a:r>
            <a:r>
              <a:rPr lang="en-US" altLang="zh-CN" sz="2600" baseline="-25000">
                <a:latin typeface="Times New Roman" panose="02020603050405020304" pitchFamily="18" charset="0"/>
                <a:ea typeface="宋体" panose="02010600030101010101" pitchFamily="2" charset="-122"/>
              </a:rPr>
              <a:t>2</a:t>
            </a:r>
            <a:r>
              <a:rPr lang="zh-CN" altLang="zh-CN" sz="2600">
                <a:latin typeface="Times New Roman" panose="02020603050405020304" pitchFamily="18" charset="0"/>
                <a:ea typeface="宋体" panose="02010600030101010101" pitchFamily="2" charset="-122"/>
              </a:rPr>
              <a:t>点，大小分别为</a:t>
            </a:r>
            <a:r>
              <a:rPr lang="en-US" altLang="zh-CN" sz="2600" i="1">
                <a:latin typeface="Times New Roman" panose="02020603050405020304" pitchFamily="18" charset="0"/>
                <a:ea typeface="宋体" panose="02010600030101010101" pitchFamily="2" charset="-122"/>
              </a:rPr>
              <a:t>F</a:t>
            </a:r>
            <a:r>
              <a:rPr lang="en-US" altLang="zh-CN" sz="2600" baseline="-25000">
                <a:latin typeface="Times New Roman" panose="02020603050405020304" pitchFamily="18" charset="0"/>
                <a:ea typeface="宋体" panose="02010600030101010101" pitchFamily="2" charset="-122"/>
              </a:rPr>
              <a:t>1</a:t>
            </a:r>
            <a:r>
              <a:rPr lang="en-US" altLang="zh-CN" sz="2600">
                <a:latin typeface="Times New Roman" panose="02020603050405020304" pitchFamily="18" charset="0"/>
                <a:ea typeface="宋体" panose="02010600030101010101" pitchFamily="2" charset="-122"/>
              </a:rPr>
              <a:t>=3.60 N</a:t>
            </a:r>
            <a:r>
              <a:rPr lang="zh-CN"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F</a:t>
            </a:r>
            <a:r>
              <a:rPr lang="en-US" altLang="zh-CN" sz="2600" baseline="-25000">
                <a:latin typeface="Times New Roman" panose="02020603050405020304" pitchFamily="18" charset="0"/>
                <a:ea typeface="宋体" panose="02010600030101010101" pitchFamily="2" charset="-122"/>
              </a:rPr>
              <a:t>2</a:t>
            </a:r>
            <a:r>
              <a:rPr lang="en-US" altLang="zh-CN" sz="2600">
                <a:latin typeface="Times New Roman" panose="02020603050405020304" pitchFamily="18" charset="0"/>
                <a:ea typeface="宋体" panose="02010600030101010101" pitchFamily="2" charset="-122"/>
              </a:rPr>
              <a:t>=2.90 N</a:t>
            </a:r>
            <a:r>
              <a:rPr lang="zh-CN" altLang="zh-CN" sz="2600">
                <a:latin typeface="Times New Roman" panose="02020603050405020304" pitchFamily="18" charset="0"/>
                <a:ea typeface="宋体" panose="02010600030101010101" pitchFamily="2" charset="-122"/>
              </a:rPr>
              <a:t>；撤去拉力</a:t>
            </a:r>
            <a:r>
              <a:rPr lang="en-US" altLang="zh-CN" sz="2600" i="1">
                <a:latin typeface="Times New Roman" panose="02020603050405020304" pitchFamily="18" charset="0"/>
                <a:ea typeface="宋体" panose="02010600030101010101" pitchFamily="2" charset="-122"/>
              </a:rPr>
              <a:t>F</a:t>
            </a:r>
            <a:r>
              <a:rPr lang="en-US" altLang="zh-CN" sz="2600" baseline="-25000">
                <a:latin typeface="Times New Roman" panose="02020603050405020304" pitchFamily="18" charset="0"/>
                <a:ea typeface="宋体" panose="02010600030101010101" pitchFamily="2" charset="-122"/>
              </a:rPr>
              <a:t>1</a:t>
            </a:r>
            <a:r>
              <a:rPr lang="zh-CN" altLang="zh-CN" sz="2600">
                <a:latin typeface="Times New Roman" panose="02020603050405020304" pitchFamily="18" charset="0"/>
                <a:ea typeface="宋体" panose="02010600030101010101" pitchFamily="2" charset="-122"/>
              </a:rPr>
              <a:t>和</a:t>
            </a:r>
            <a:r>
              <a:rPr lang="en-US" altLang="zh-CN" sz="2600" i="1">
                <a:latin typeface="Times New Roman" panose="02020603050405020304" pitchFamily="18" charset="0"/>
                <a:ea typeface="宋体" panose="02010600030101010101" pitchFamily="2" charset="-122"/>
              </a:rPr>
              <a:t>F</a:t>
            </a:r>
            <a:r>
              <a:rPr lang="en-US" altLang="zh-CN" sz="2600" baseline="-25000">
                <a:latin typeface="Times New Roman" panose="02020603050405020304" pitchFamily="18" charset="0"/>
                <a:ea typeface="宋体" panose="02010600030101010101" pitchFamily="2" charset="-122"/>
              </a:rPr>
              <a:t>2</a:t>
            </a:r>
            <a:r>
              <a:rPr lang="zh-CN" altLang="zh-CN" sz="2600">
                <a:latin typeface="Times New Roman" panose="02020603050405020304" pitchFamily="18" charset="0"/>
                <a:ea typeface="宋体" panose="02010600030101010101" pitchFamily="2" charset="-122"/>
              </a:rPr>
              <a:t>，改用一个弹簧测力计拉动小圆环，使其圆心到</a:t>
            </a:r>
            <a:r>
              <a:rPr lang="en-US" altLang="zh-CN" sz="2600" i="1">
                <a:latin typeface="Times New Roman" panose="02020603050405020304" pitchFamily="18" charset="0"/>
                <a:ea typeface="宋体" panose="02010600030101010101" pitchFamily="2" charset="-122"/>
              </a:rPr>
              <a:t>O</a:t>
            </a:r>
            <a:r>
              <a:rPr lang="zh-CN" altLang="zh-CN" sz="2600">
                <a:latin typeface="Times New Roman" panose="02020603050405020304" pitchFamily="18" charset="0"/>
                <a:ea typeface="宋体" panose="02010600030101010101" pitchFamily="2" charset="-122"/>
              </a:rPr>
              <a:t>点，在拉力</a:t>
            </a:r>
            <a:r>
              <a:rPr lang="en-US" altLang="zh-CN" sz="2600" i="1">
                <a:latin typeface="Times New Roman" panose="02020603050405020304" pitchFamily="18" charset="0"/>
                <a:ea typeface="宋体" panose="02010600030101010101" pitchFamily="2" charset="-122"/>
              </a:rPr>
              <a:t>F</a:t>
            </a:r>
            <a:r>
              <a:rPr lang="zh-CN" altLang="zh-CN" sz="2600">
                <a:latin typeface="Times New Roman" panose="02020603050405020304" pitchFamily="18" charset="0"/>
                <a:ea typeface="宋体" panose="02010600030101010101" pitchFamily="2" charset="-122"/>
              </a:rPr>
              <a:t>的方向上标记</a:t>
            </a:r>
            <a:r>
              <a:rPr lang="en-US" altLang="zh-CN" sz="2600" i="1">
                <a:latin typeface="Times New Roman" panose="02020603050405020304" pitchFamily="18" charset="0"/>
                <a:ea typeface="宋体" panose="02010600030101010101" pitchFamily="2" charset="-122"/>
              </a:rPr>
              <a:t>P</a:t>
            </a:r>
            <a:r>
              <a:rPr lang="en-US" altLang="zh-CN" sz="2600" baseline="-25000">
                <a:latin typeface="Times New Roman" panose="02020603050405020304" pitchFamily="18" charset="0"/>
                <a:ea typeface="宋体" panose="02010600030101010101" pitchFamily="2" charset="-122"/>
              </a:rPr>
              <a:t>3</a:t>
            </a:r>
            <a:r>
              <a:rPr lang="zh-CN" altLang="zh-CN" sz="2600">
                <a:latin typeface="Times New Roman" panose="02020603050405020304" pitchFamily="18" charset="0"/>
                <a:ea typeface="宋体" panose="02010600030101010101" pitchFamily="2" charset="-122"/>
              </a:rPr>
              <a:t>点，拉力的大小为</a:t>
            </a:r>
            <a:r>
              <a:rPr lang="en-US" altLang="zh-CN" sz="2600" i="1">
                <a:latin typeface="Times New Roman" panose="02020603050405020304" pitchFamily="18" charset="0"/>
                <a:ea typeface="宋体" panose="02010600030101010101" pitchFamily="2" charset="-122"/>
              </a:rPr>
              <a:t>F</a:t>
            </a:r>
            <a:r>
              <a:rPr lang="en-US" altLang="zh-CN" sz="2600">
                <a:latin typeface="Times New Roman" panose="02020603050405020304" pitchFamily="18" charset="0"/>
                <a:ea typeface="宋体" panose="02010600030101010101" pitchFamily="2" charset="-122"/>
              </a:rPr>
              <a:t>=5.60 N</a:t>
            </a:r>
            <a:r>
              <a:rPr lang="zh-CN" altLang="zh-CN" sz="2600">
                <a:latin typeface="Times New Roman" panose="02020603050405020304" pitchFamily="18" charset="0"/>
                <a:ea typeface="宋体" panose="02010600030101010101" pitchFamily="2" charset="-122"/>
              </a:rPr>
              <a:t>。请完成下列问题：</a:t>
            </a:r>
          </a:p>
        </p:txBody>
      </p:sp>
    </p:spTree>
    <p:extLst>
      <p:ext uri="{BB962C8B-B14F-4D97-AF65-F5344CB8AC3E}">
        <p14:creationId xmlns:p14="http://schemas.microsoft.com/office/powerpoint/2010/main" val="3335560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04639"/>
            <a:ext cx="8586320" cy="1384995"/>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在图乙中按照给定的标度画出</a:t>
            </a:r>
            <a:r>
              <a:rPr lang="en-US" altLang="zh-CN" sz="2800" i="1">
                <a:latin typeface="Times New Roman" panose="02020603050405020304" pitchFamily="18" charset="0"/>
                <a:ea typeface="宋体" panose="02010600030101010101" pitchFamily="2" charset="-122"/>
              </a:rPr>
              <a:t>F</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F</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和</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宋体" panose="02010600030101010101" pitchFamily="2" charset="-122"/>
              </a:rPr>
              <a:t>的图示，然后按平行四边形定则画出</a:t>
            </a:r>
            <a:r>
              <a:rPr lang="en-US" altLang="zh-CN" sz="2800" i="1">
                <a:latin typeface="Times New Roman" panose="02020603050405020304" pitchFamily="18" charset="0"/>
                <a:ea typeface="宋体" panose="02010600030101010101" pitchFamily="2" charset="-122"/>
              </a:rPr>
              <a:t>F</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F</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的合力</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宋体" panose="02010600030101010101" pitchFamily="2" charset="-122"/>
              </a:rPr>
              <a:t>。</a:t>
            </a:r>
            <a:endParaRPr lang="zh-CN" altLang="zh-CN" sz="1050">
              <a:effectLst/>
              <a:latin typeface="Times New Roman" panose="02020603050405020304" pitchFamily="18" charset="0"/>
              <a:ea typeface="宋体" panose="02010600030101010101" pitchFamily="2" charset="-122"/>
            </a:endParaRPr>
          </a:p>
        </p:txBody>
      </p:sp>
      <p:pic>
        <p:nvPicPr>
          <p:cNvPr id="5" name="image19.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190"/>
          <a:stretch/>
        </p:blipFill>
        <p:spPr bwMode="auto">
          <a:xfrm>
            <a:off x="8903518" y="333450"/>
            <a:ext cx="2313548" cy="2766724"/>
          </a:xfrm>
          <a:prstGeom prst="rect">
            <a:avLst/>
          </a:prstGeom>
          <a:noFill/>
          <a:ln>
            <a:noFill/>
          </a:ln>
        </p:spPr>
      </p:pic>
      <p:sp>
        <p:nvSpPr>
          <p:cNvPr id="6" name="矩形 5"/>
          <p:cNvSpPr/>
          <p:nvPr/>
        </p:nvSpPr>
        <p:spPr>
          <a:xfrm>
            <a:off x="389206" y="2012926"/>
            <a:ext cx="8586320" cy="657872"/>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见</a:t>
            </a:r>
            <a:r>
              <a:rPr lang="zh-CN" altLang="zh-CN" sz="2800">
                <a:solidFill>
                  <a:srgbClr val="0070C0"/>
                </a:solidFill>
                <a:latin typeface="Times New Roman" panose="02020603050405020304" pitchFamily="18" charset="0"/>
                <a:ea typeface="宋体" panose="02010600030101010101" pitchFamily="2" charset="-122"/>
                <a:cs typeface="Times New Roman" panose="02020603050405020304" pitchFamily="18" charset="0"/>
              </a:rPr>
              <a:t>解析图</a:t>
            </a:r>
            <a:endParaRPr lang="zh-CN" altLang="zh-CN" sz="1050">
              <a:solidFill>
                <a:srgbClr val="0070C0"/>
              </a:solidFill>
              <a:effectLst/>
              <a:latin typeface="Times New Roman" panose="02020603050405020304" pitchFamily="18" charset="0"/>
              <a:ea typeface="宋体" panose="02010600030101010101" pitchFamily="2" charset="-122"/>
            </a:endParaRPr>
          </a:p>
        </p:txBody>
      </p:sp>
      <p:grpSp>
        <p:nvGrpSpPr>
          <p:cNvPr id="8" name="组合 7"/>
          <p:cNvGrpSpPr/>
          <p:nvPr/>
        </p:nvGrpSpPr>
        <p:grpSpPr>
          <a:xfrm>
            <a:off x="0" y="3100174"/>
            <a:ext cx="11360549" cy="2921908"/>
            <a:chOff x="0" y="939934"/>
            <a:chExt cx="11360549" cy="2921908"/>
          </a:xfrm>
        </p:grpSpPr>
        <p:grpSp>
          <p:nvGrpSpPr>
            <p:cNvPr id="10" name="组合 9"/>
            <p:cNvGrpSpPr/>
            <p:nvPr/>
          </p:nvGrpSpPr>
          <p:grpSpPr>
            <a:xfrm>
              <a:off x="0" y="939934"/>
              <a:ext cx="8399462" cy="1863246"/>
              <a:chOff x="0" y="268558"/>
              <a:chExt cx="8399462" cy="1863246"/>
            </a:xfrm>
          </p:grpSpPr>
          <p:sp>
            <p:nvSpPr>
              <p:cNvPr id="12" name="矩形 11"/>
              <p:cNvSpPr/>
              <p:nvPr/>
            </p:nvSpPr>
            <p:spPr>
              <a:xfrm>
                <a:off x="389206" y="746809"/>
                <a:ext cx="8010256" cy="1384995"/>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按照给定的标度画出</a:t>
                </a:r>
                <a:r>
                  <a:rPr lang="en-US" altLang="zh-CN" sz="2800" i="1">
                    <a:latin typeface="Times New Roman" panose="02020603050405020304" pitchFamily="18" charset="0"/>
                    <a:ea typeface="宋体" panose="02010600030101010101" pitchFamily="2" charset="-122"/>
                  </a:rPr>
                  <a:t>F</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F</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的图示，然后按平行四边形定则画出</a:t>
                </a:r>
                <a:r>
                  <a:rPr lang="en-US" altLang="zh-CN" sz="2800" i="1">
                    <a:latin typeface="Times New Roman" panose="02020603050405020304" pitchFamily="18" charset="0"/>
                    <a:ea typeface="宋体" panose="02010600030101010101" pitchFamily="2" charset="-122"/>
                  </a:rPr>
                  <a:t>F</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F</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的合力</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，如图所示</a:t>
                </a:r>
                <a:endParaRPr lang="zh-CN" altLang="zh-CN" sz="1100">
                  <a:effectLst/>
                  <a:latin typeface="Times New Roman" panose="02020603050405020304" pitchFamily="18" charset="0"/>
                  <a:ea typeface="宋体" panose="02010600030101010101" pitchFamily="2" charset="-122"/>
                </a:endParaRPr>
              </a:p>
            </p:txBody>
          </p:sp>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11" name="image20.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7534" y="1071047"/>
              <a:ext cx="2313015" cy="2790795"/>
            </a:xfrm>
            <a:prstGeom prst="rect">
              <a:avLst/>
            </a:prstGeom>
            <a:noFill/>
            <a:ln>
              <a:noFill/>
            </a:ln>
          </p:spPr>
        </p:pic>
      </p:grpSp>
    </p:spTree>
    <p:extLst>
      <p:ext uri="{BB962C8B-B14F-4D97-AF65-F5344CB8AC3E}">
        <p14:creationId xmlns:p14="http://schemas.microsoft.com/office/powerpoint/2010/main" val="414079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528016"/>
            <a:ext cx="9378408" cy="738664"/>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比较</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宋体" panose="02010600030101010101" pitchFamily="2" charset="-122"/>
                <a:cs typeface="Times New Roman" panose="02020603050405020304" pitchFamily="18" charset="0"/>
              </a:rPr>
              <a:t>，写出可能产生误差的两</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点原因：</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_______</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050">
              <a:effectLst/>
              <a:latin typeface="Times New Roman" panose="02020603050405020304" pitchFamily="18" charset="0"/>
              <a:ea typeface="宋体" panose="02010600030101010101" pitchFamily="2" charset="-122"/>
            </a:endParaRPr>
          </a:p>
        </p:txBody>
      </p:sp>
      <p:pic>
        <p:nvPicPr>
          <p:cNvPr id="5" name="image19.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190"/>
          <a:stretch/>
        </p:blipFill>
        <p:spPr bwMode="auto">
          <a:xfrm>
            <a:off x="9398282" y="672032"/>
            <a:ext cx="2313548" cy="2766724"/>
          </a:xfrm>
          <a:prstGeom prst="rect">
            <a:avLst/>
          </a:prstGeom>
          <a:noFill/>
          <a:ln>
            <a:noFill/>
          </a:ln>
        </p:spPr>
      </p:pic>
      <p:sp>
        <p:nvSpPr>
          <p:cNvPr id="6" name="矩形 5"/>
          <p:cNvSpPr/>
          <p:nvPr/>
        </p:nvSpPr>
        <p:spPr>
          <a:xfrm>
            <a:off x="389206" y="1339154"/>
            <a:ext cx="8586320"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smtClean="0">
                <a:solidFill>
                  <a:srgbClr val="0070C0"/>
                </a:solidFill>
                <a:ea typeface="宋体" panose="02010600030101010101" pitchFamily="2" charset="-122"/>
                <a:cs typeface="宋体" panose="02010600030101010101" pitchFamily="2" charset="-122"/>
              </a:rPr>
              <a:t>①</a:t>
            </a:r>
            <a:r>
              <a:rPr lang="zh-CN" altLang="zh-CN" sz="2800">
                <a:solidFill>
                  <a:srgbClr val="0070C0"/>
                </a:solidFill>
                <a:latin typeface="Times New Roman" panose="02020603050405020304" pitchFamily="18" charset="0"/>
                <a:ea typeface="宋体" panose="02010600030101010101" pitchFamily="2" charset="-122"/>
                <a:cs typeface="Times New Roman" panose="02020603050405020304" pitchFamily="18" charset="0"/>
              </a:rPr>
              <a:t>没有做到弹簧测力计、细线、橡皮条都与木板平行</a:t>
            </a:r>
            <a:r>
              <a:rPr lang="zh-CN" altLang="zh-CN" sz="280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solidFill>
                  <a:srgbClr val="0070C0"/>
                </a:solidFill>
                <a:ea typeface="宋体" panose="02010600030101010101" pitchFamily="2" charset="-122"/>
                <a:cs typeface="宋体" panose="02010600030101010101" pitchFamily="2" charset="-122"/>
              </a:rPr>
              <a:t>②</a:t>
            </a:r>
            <a:r>
              <a:rPr lang="zh-CN" altLang="zh-CN" sz="2800">
                <a:solidFill>
                  <a:srgbClr val="0070C0"/>
                </a:solidFill>
                <a:latin typeface="Times New Roman" panose="02020603050405020304" pitchFamily="18" charset="0"/>
                <a:ea typeface="宋体" panose="02010600030101010101" pitchFamily="2" charset="-122"/>
                <a:cs typeface="Times New Roman" panose="02020603050405020304" pitchFamily="18" charset="0"/>
              </a:rPr>
              <a:t>读数时没有正视弹簧测力计</a:t>
            </a:r>
            <a:endParaRPr lang="zh-CN" altLang="zh-CN" sz="1050">
              <a:solidFill>
                <a:srgbClr val="0070C0"/>
              </a:solidFill>
              <a:effectLst/>
              <a:latin typeface="Times New Roman" panose="02020603050405020304" pitchFamily="18" charset="0"/>
              <a:ea typeface="宋体" panose="02010600030101010101" pitchFamily="2" charset="-122"/>
            </a:endParaRPr>
          </a:p>
        </p:txBody>
      </p:sp>
      <p:grpSp>
        <p:nvGrpSpPr>
          <p:cNvPr id="10" name="组合 9"/>
          <p:cNvGrpSpPr/>
          <p:nvPr/>
        </p:nvGrpSpPr>
        <p:grpSpPr>
          <a:xfrm>
            <a:off x="0" y="3654780"/>
            <a:ext cx="11711830" cy="1863246"/>
            <a:chOff x="0" y="268558"/>
            <a:chExt cx="11711830" cy="1863246"/>
          </a:xfrm>
        </p:grpSpPr>
        <p:sp>
          <p:nvSpPr>
            <p:cNvPr id="12" name="矩形 11"/>
            <p:cNvSpPr/>
            <p:nvPr/>
          </p:nvSpPr>
          <p:spPr>
            <a:xfrm>
              <a:off x="389206" y="746809"/>
              <a:ext cx="11322624" cy="1384995"/>
            </a:xfrm>
            <a:prstGeom prst="rect">
              <a:avLst/>
            </a:prstGeom>
          </p:spPr>
          <p:txBody>
            <a:bodyPr wrap="square">
              <a:spAutoFit/>
            </a:bodyPr>
            <a:lstStyle/>
            <a:p>
              <a:pPr>
                <a:lnSpc>
                  <a:spcPct val="150000"/>
                </a:lnSpc>
                <a:spcAft>
                  <a:spcPts val="0"/>
                </a:spcAft>
                <a:tabLst>
                  <a:tab pos="2790825" algn="l"/>
                  <a:tab pos="4231005" algn="l"/>
                </a:tabLst>
              </a:pP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产生不完全重合的误差可能是因为：</a:t>
              </a:r>
              <a:r>
                <a:rPr lang="zh-CN" altLang="zh-CN" sz="280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没有做到弹簧测力计、细线、橡皮条都与木板平行；</a:t>
              </a:r>
              <a:r>
                <a:rPr lang="zh-CN" altLang="zh-CN" sz="280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读数时没有正视弹簧测力计。</a:t>
              </a:r>
              <a:endParaRPr lang="zh-CN" altLang="zh-CN" sz="1100">
                <a:effectLst/>
                <a:latin typeface="Times New Roman" panose="02020603050405020304" pitchFamily="18" charset="0"/>
                <a:ea typeface="宋体" panose="02010600030101010101" pitchFamily="2" charset="-122"/>
              </a:endParaRPr>
            </a:p>
          </p:txBody>
        </p:sp>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01642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5418"/>
            <a:ext cx="11412000" cy="6727996"/>
          </a:xfrm>
          <a:prstGeom prst="rect">
            <a:avLst/>
          </a:prstGeom>
        </p:spPr>
        <p:txBody>
          <a:bodyPr>
            <a:spAutoFit/>
          </a:bodyPr>
          <a:lstStyle/>
          <a:p>
            <a:pPr>
              <a:lnSpc>
                <a:spcPct val="14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广东佛山市联考</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在</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探究平抛运动的特点</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实验中，某学习小组用如图甲所示装置研究平抛运动。将白纸和复写纸对齐重叠并固定在竖直的硬板上。钢球沿斜槽轨道</a:t>
            </a:r>
            <a:r>
              <a:rPr lang="en-US" altLang="zh-CN" sz="2800" i="1">
                <a:latin typeface="Times New Roman" panose="02020603050405020304" pitchFamily="18" charset="0"/>
                <a:ea typeface="宋体" panose="02010600030101010101" pitchFamily="2" charset="-122"/>
              </a:rPr>
              <a:t>PQ</a:t>
            </a:r>
            <a:r>
              <a:rPr lang="zh-CN" altLang="zh-CN" sz="2800">
                <a:latin typeface="Times New Roman" panose="02020603050405020304" pitchFamily="18" charset="0"/>
                <a:ea typeface="宋体" panose="02010600030101010101" pitchFamily="2" charset="-122"/>
              </a:rPr>
              <a:t>滑下后从</a:t>
            </a:r>
            <a:r>
              <a:rPr lang="en-US" altLang="zh-CN" sz="2800" i="1">
                <a:latin typeface="Times New Roman" panose="02020603050405020304" pitchFamily="18" charset="0"/>
                <a:ea typeface="宋体" panose="02010600030101010101" pitchFamily="2" charset="-122"/>
              </a:rPr>
              <a:t>Q</a:t>
            </a:r>
            <a:r>
              <a:rPr lang="zh-CN" altLang="zh-CN" sz="2800">
                <a:latin typeface="Times New Roman" panose="02020603050405020304" pitchFamily="18" charset="0"/>
                <a:ea typeface="宋体" panose="02010600030101010101" pitchFamily="2" charset="-122"/>
              </a:rPr>
              <a:t>点飞出，落在水平挡板</a:t>
            </a:r>
            <a:r>
              <a:rPr lang="en-US" altLang="zh-CN" sz="2800" i="1">
                <a:latin typeface="Times New Roman" panose="02020603050405020304" pitchFamily="18" charset="0"/>
                <a:ea typeface="宋体" panose="02010600030101010101" pitchFamily="2" charset="-122"/>
              </a:rPr>
              <a:t>MN</a:t>
            </a:r>
            <a:r>
              <a:rPr lang="zh-CN" altLang="zh-CN" sz="2800">
                <a:latin typeface="Times New Roman" panose="02020603050405020304" pitchFamily="18" charset="0"/>
                <a:ea typeface="宋体" panose="02010600030101010101" pitchFamily="2" charset="-122"/>
              </a:rPr>
              <a:t>上。由于挡板靠近硬板一侧较低，钢球落在挡板上时，钢球侧面会挤压复写纸，在白纸上留下一个痕迹点。移动挡板，重新释放钢球，如此重复，白纸上将留下一系列痕迹点</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下列实验条件必须满足的有</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斜槽轨道光滑</a:t>
            </a:r>
            <a:endParaRPr lang="zh-CN" altLang="zh-CN" sz="110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斜槽轨道末端水平</a:t>
            </a:r>
            <a:endParaRPr lang="zh-CN" altLang="zh-CN" sz="110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每次从斜槽上相同位置无初速度释放钢球</a:t>
            </a:r>
            <a:endParaRPr lang="zh-CN" altLang="zh-CN" sz="110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图中挡板</a:t>
            </a:r>
            <a:r>
              <a:rPr lang="en-US" altLang="zh-CN" sz="2800" i="1">
                <a:latin typeface="Times New Roman" panose="02020603050405020304" pitchFamily="18" charset="0"/>
                <a:ea typeface="宋体" panose="02010600030101010101" pitchFamily="2" charset="-122"/>
              </a:rPr>
              <a:t>MN</a:t>
            </a:r>
            <a:r>
              <a:rPr lang="zh-CN" altLang="zh-CN" sz="2800">
                <a:latin typeface="Times New Roman" panose="02020603050405020304" pitchFamily="18" charset="0"/>
                <a:ea typeface="宋体" panose="02010600030101010101" pitchFamily="2" charset="-122"/>
              </a:rPr>
              <a:t>每次必须等间距下</a:t>
            </a:r>
            <a:r>
              <a:rPr lang="zh-CN" altLang="zh-CN" sz="2800" smtClean="0">
                <a:latin typeface="Times New Roman" panose="02020603050405020304" pitchFamily="18" charset="0"/>
                <a:ea typeface="宋体" panose="02010600030101010101" pitchFamily="2" charset="-122"/>
              </a:rPr>
              <a:t>移</a:t>
            </a:r>
            <a:endParaRPr lang="zh-CN" altLang="zh-CN" sz="1100">
              <a:latin typeface="Times New Roman" panose="02020603050405020304" pitchFamily="18" charset="0"/>
              <a:ea typeface="宋体" panose="02010600030101010101" pitchFamily="2" charset="-122"/>
            </a:endParaRPr>
          </a:p>
        </p:txBody>
      </p:sp>
      <p:sp>
        <p:nvSpPr>
          <p:cNvPr id="9" name="剪去对角的矩形 8"/>
          <p:cNvSpPr/>
          <p:nvPr/>
        </p:nvSpPr>
        <p:spPr>
          <a:xfrm>
            <a:off x="0" y="273975"/>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6</a:t>
            </a:r>
            <a:endParaRPr lang="zh-CN" altLang="en-US" dirty="0">
              <a:sym typeface="+mn-ea"/>
            </a:endParaRPr>
          </a:p>
        </p:txBody>
      </p:sp>
      <p:pic>
        <p:nvPicPr>
          <p:cNvPr id="6" name="image2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7454" y="3646404"/>
            <a:ext cx="2730539" cy="2808312"/>
          </a:xfrm>
          <a:prstGeom prst="rect">
            <a:avLst/>
          </a:prstGeom>
          <a:noFill/>
          <a:ln>
            <a:noFill/>
          </a:ln>
        </p:spPr>
      </p:pic>
      <p:sp>
        <p:nvSpPr>
          <p:cNvPr id="4" name="矩形 3"/>
          <p:cNvSpPr/>
          <p:nvPr/>
        </p:nvSpPr>
        <p:spPr>
          <a:xfrm>
            <a:off x="5432845" y="3694029"/>
            <a:ext cx="662361"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BC</a:t>
            </a:r>
            <a:endParaRPr lang="zh-CN" altLang="en-US"/>
          </a:p>
        </p:txBody>
      </p:sp>
    </p:spTree>
    <p:extLst>
      <p:ext uri="{BB962C8B-B14F-4D97-AF65-F5344CB8AC3E}">
        <p14:creationId xmlns:p14="http://schemas.microsoft.com/office/powerpoint/2010/main" val="28308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909514"/>
            <a:ext cx="11711830" cy="3802238"/>
            <a:chOff x="0" y="268558"/>
            <a:chExt cx="11711830" cy="3802238"/>
          </a:xfrm>
        </p:grpSpPr>
        <p:sp>
          <p:nvSpPr>
            <p:cNvPr id="15" name="矩形 14"/>
            <p:cNvSpPr/>
            <p:nvPr/>
          </p:nvSpPr>
          <p:spPr>
            <a:xfrm>
              <a:off x="389206" y="746809"/>
              <a:ext cx="11322624" cy="3323987"/>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为了获得相同的初速度，需要每次从斜槽上相同的位置无初速度释放钢球，斜槽轨道不需要光滑，故</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spc="-100" smtClean="0">
                  <a:latin typeface="Times New Roman" panose="02020603050405020304" pitchFamily="18" charset="0"/>
                  <a:ea typeface="楷体" panose="02010609060101010101" pitchFamily="49" charset="-122"/>
                  <a:cs typeface="Times New Roman" panose="02020603050405020304" pitchFamily="18" charset="0"/>
                </a:rPr>
                <a:t>为</a:t>
              </a:r>
              <a:r>
                <a:rPr lang="zh-CN" altLang="zh-CN" sz="2800" spc="-100">
                  <a:latin typeface="Times New Roman" panose="02020603050405020304" pitchFamily="18" charset="0"/>
                  <a:ea typeface="楷体" panose="02010609060101010101" pitchFamily="49" charset="-122"/>
                  <a:cs typeface="Times New Roman" panose="02020603050405020304" pitchFamily="18" charset="0"/>
                </a:rPr>
                <a:t>保证小球飞出时速度方向水平，所以斜槽轨道末端需要水平，故</a:t>
              </a:r>
              <a:r>
                <a:rPr lang="en-US" altLang="zh-CN" sz="2800" spc="-100">
                  <a:latin typeface="Times New Roman" panose="02020603050405020304" pitchFamily="18" charset="0"/>
                  <a:ea typeface="宋体" panose="02010600030101010101" pitchFamily="2" charset="-122"/>
                </a:rPr>
                <a:t>B</a:t>
              </a:r>
              <a:r>
                <a:rPr lang="zh-CN" altLang="zh-CN" sz="2800" spc="-1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pc="-1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pc="-1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挡板</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只要能记录下小球在不同高度时的不同位置即可，不需要等间距变化，故</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1100">
                <a:effectLst/>
                <a:latin typeface="Times New Roman" panose="02020603050405020304" pitchFamily="18" charset="0"/>
                <a:ea typeface="宋体" panose="02010600030101010101" pitchFamily="2" charset="-122"/>
              </a:endParaRPr>
            </a:p>
          </p:txBody>
        </p:sp>
        <p:grpSp>
          <p:nvGrpSpPr>
            <p:cNvPr id="16" name="组合 15"/>
            <p:cNvGrpSpPr/>
            <p:nvPr/>
          </p:nvGrpSpPr>
          <p:grpSpPr>
            <a:xfrm>
              <a:off x="0" y="268558"/>
              <a:ext cx="1439863" cy="424932"/>
              <a:chOff x="51643" y="755060"/>
              <a:chExt cx="1439863" cy="424932"/>
            </a:xfrm>
          </p:grpSpPr>
          <p:sp>
            <p:nvSpPr>
              <p:cNvPr id="18" name="矩形 17"/>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9"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0" name="组合 65"/>
              <p:cNvGrpSpPr>
                <a:grpSpLocks/>
              </p:cNvGrpSpPr>
              <p:nvPr/>
            </p:nvGrpSpPr>
            <p:grpSpPr bwMode="auto">
              <a:xfrm>
                <a:off x="1224676" y="886173"/>
                <a:ext cx="162478" cy="162211"/>
                <a:chOff x="3104" y="165"/>
                <a:chExt cx="276" cy="275"/>
              </a:xfrm>
            </p:grpSpPr>
            <p:cxnSp>
              <p:nvCxnSpPr>
                <p:cNvPr id="21" name="直接连接符 20"/>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07017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56788"/>
            <a:ext cx="11412000" cy="5909310"/>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在某次实验中，甲同学每次都将小球从斜槽的同一位置无初速度释放，并从斜槽末端水平飞出。改变水平挡板的高度，就改变了小球在板上落点的位置，从而可描绘出小球的运动轨迹。某同学设想小球先后三次做平抛运动，将水平板依次放在如图乙中</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的位置，且</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与</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的间距等于</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与</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的间距。若三次实验中，小球从抛出点到落点的水平位移依次为</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，忽略空气阻力的影响</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下面</a:t>
            </a:r>
            <a:r>
              <a:rPr lang="zh-CN" altLang="zh-CN" sz="2800">
                <a:latin typeface="Times New Roman" panose="02020603050405020304" pitchFamily="18" charset="0"/>
                <a:ea typeface="宋体" panose="02010600030101010101" pitchFamily="2" charset="-122"/>
              </a:rPr>
              <a:t>分析正确的是</a:t>
            </a:r>
            <a:r>
              <a:rPr lang="zh-CN" altLang="zh-CN" sz="2800" u="sng">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&lt;</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		B.</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2</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&gt;</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		D.</a:t>
            </a:r>
            <a:r>
              <a:rPr lang="zh-CN" altLang="zh-CN" sz="2800">
                <a:latin typeface="Times New Roman" panose="02020603050405020304" pitchFamily="18" charset="0"/>
                <a:ea typeface="宋体" panose="02010600030101010101" pitchFamily="2" charset="-122"/>
              </a:rPr>
              <a:t>无法</a:t>
            </a:r>
            <a:r>
              <a:rPr lang="zh-CN" altLang="zh-CN" sz="2800" smtClean="0">
                <a:latin typeface="Times New Roman" panose="02020603050405020304" pitchFamily="18" charset="0"/>
                <a:ea typeface="宋体" panose="02010600030101010101" pitchFamily="2" charset="-122"/>
              </a:rPr>
              <a:t>判断</a:t>
            </a:r>
            <a:r>
              <a:rPr lang="en-US" altLang="zh-CN" sz="2800" smtClean="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pic>
        <p:nvPicPr>
          <p:cNvPr id="5" name="image22.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9382" y="3666865"/>
            <a:ext cx="2880320" cy="2350299"/>
          </a:xfrm>
          <a:prstGeom prst="rect">
            <a:avLst/>
          </a:prstGeom>
          <a:noFill/>
          <a:ln>
            <a:noFill/>
          </a:ln>
        </p:spPr>
      </p:pic>
      <p:sp>
        <p:nvSpPr>
          <p:cNvPr id="4" name="矩形 3"/>
          <p:cNvSpPr/>
          <p:nvPr/>
        </p:nvSpPr>
        <p:spPr>
          <a:xfrm>
            <a:off x="3627884" y="4196886"/>
            <a:ext cx="42351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C</a:t>
            </a:r>
            <a:endParaRPr lang="zh-CN" altLang="en-US"/>
          </a:p>
        </p:txBody>
      </p:sp>
    </p:spTree>
    <p:extLst>
      <p:ext uri="{BB962C8B-B14F-4D97-AF65-F5344CB8AC3E}">
        <p14:creationId xmlns:p14="http://schemas.microsoft.com/office/powerpoint/2010/main" val="279840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909514"/>
            <a:ext cx="11711830" cy="2427759"/>
            <a:chOff x="0" y="268558"/>
            <a:chExt cx="11711830" cy="2427759"/>
          </a:xfrm>
        </p:grpSpPr>
        <p:sp>
          <p:nvSpPr>
            <p:cNvPr id="15" name="矩形 14"/>
            <p:cNvSpPr/>
            <p:nvPr/>
          </p:nvSpPr>
          <p:spPr>
            <a:xfrm>
              <a:off x="389206" y="746809"/>
              <a:ext cx="11322624" cy="1949508"/>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因为钢球在竖直方向上做自由落体运动，下落的速度越来越快，则下落相等位移用的时间越来越短，水平方向上做匀速直线运动，所以</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&gt;</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，故选</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p:grpSp>
          <p:nvGrpSpPr>
            <p:cNvPr id="16" name="组合 15"/>
            <p:cNvGrpSpPr/>
            <p:nvPr/>
          </p:nvGrpSpPr>
          <p:grpSpPr>
            <a:xfrm>
              <a:off x="0" y="268558"/>
              <a:ext cx="1439863" cy="424932"/>
              <a:chOff x="51643" y="755060"/>
              <a:chExt cx="1439863" cy="424932"/>
            </a:xfrm>
          </p:grpSpPr>
          <p:sp>
            <p:nvSpPr>
              <p:cNvPr id="18" name="矩形 17"/>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9"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0" name="组合 65"/>
              <p:cNvGrpSpPr>
                <a:grpSpLocks/>
              </p:cNvGrpSpPr>
              <p:nvPr/>
            </p:nvGrpSpPr>
            <p:grpSpPr bwMode="auto">
              <a:xfrm>
                <a:off x="1224676" y="886173"/>
                <a:ext cx="162478" cy="162211"/>
                <a:chOff x="3104" y="165"/>
                <a:chExt cx="276" cy="275"/>
              </a:xfrm>
            </p:grpSpPr>
            <p:cxnSp>
              <p:nvCxnSpPr>
                <p:cNvPr id="21" name="直接连接符 20"/>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32049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5418"/>
            <a:ext cx="11412000" cy="6555641"/>
          </a:xfrm>
          <a:prstGeom prst="rect">
            <a:avLst/>
          </a:prstGeom>
        </p:spPr>
        <p:txBody>
          <a:bodyPr>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乙同学利用图丙所示装置研究平抛运动的规律。实验时该同学使用频闪仪和照相机对做平抛运动的小球进行拍摄，频闪仪每隔</a:t>
            </a:r>
            <a:r>
              <a:rPr lang="en-US" altLang="zh-CN" sz="2800">
                <a:latin typeface="Times New Roman" panose="02020603050405020304" pitchFamily="18" charset="0"/>
                <a:ea typeface="宋体" panose="02010600030101010101" pitchFamily="2" charset="-122"/>
              </a:rPr>
              <a:t>0.05 s</a:t>
            </a:r>
            <a:r>
              <a:rPr lang="zh-CN" altLang="zh-CN" sz="2800">
                <a:latin typeface="Times New Roman" panose="02020603050405020304" pitchFamily="18" charset="0"/>
                <a:ea typeface="宋体" panose="02010600030101010101" pitchFamily="2" charset="-122"/>
              </a:rPr>
              <a:t>发出一次闪光，某次拍摄后得到的照片如图丁所示</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图中未包括小球刚离开轨道的影像</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。图中的背景是放在竖直平面内的带有方格的纸板，纸板与小球轨迹所在平面平行，其上每个方格的边长为</a:t>
            </a:r>
            <a:r>
              <a:rPr lang="en-US" altLang="zh-CN" sz="2800">
                <a:latin typeface="Times New Roman" panose="02020603050405020304" pitchFamily="18" charset="0"/>
                <a:ea typeface="宋体" panose="02010600030101010101" pitchFamily="2" charset="-122"/>
              </a:rPr>
              <a:t>5 cm</a:t>
            </a:r>
            <a:r>
              <a:rPr lang="zh-CN" altLang="zh-CN" sz="2800">
                <a:latin typeface="Times New Roman" panose="02020603050405020304" pitchFamily="18" charset="0"/>
                <a:ea typeface="宋体" panose="02010600030101010101" pitchFamily="2" charset="-122"/>
              </a:rPr>
              <a:t>。该同学在实验中测得的小球影像的高度差已经在图丁中标出。则小球运动到图中位置</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时，其速度的水平分量大小为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m/s</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gn="just">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根据</a:t>
            </a:r>
            <a:r>
              <a:rPr lang="zh-CN" altLang="zh-CN" sz="2800">
                <a:latin typeface="Times New Roman" panose="02020603050405020304" pitchFamily="18" charset="0"/>
                <a:ea typeface="宋体" panose="02010600030101010101" pitchFamily="2" charset="-122"/>
              </a:rPr>
              <a:t>图中数据可得，当地重力</a:t>
            </a:r>
            <a:r>
              <a:rPr lang="zh-CN" altLang="zh-CN" sz="2800" smtClean="0">
                <a:latin typeface="Times New Roman" panose="02020603050405020304" pitchFamily="18" charset="0"/>
                <a:ea typeface="宋体" panose="02010600030101010101" pitchFamily="2" charset="-122"/>
              </a:rPr>
              <a:t>加速</a:t>
            </a:r>
            <a:endParaRPr lang="en-US" altLang="zh-CN" sz="2800" smtClean="0">
              <a:latin typeface="Times New Roman" panose="02020603050405020304" pitchFamily="18" charset="0"/>
              <a:ea typeface="宋体" panose="02010600030101010101" pitchFamily="2" charset="-122"/>
            </a:endParaRPr>
          </a:p>
          <a:p>
            <a:pPr algn="just">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度</a:t>
            </a:r>
            <a:r>
              <a:rPr lang="zh-CN" altLang="zh-CN" sz="2800">
                <a:latin typeface="Times New Roman" panose="02020603050405020304" pitchFamily="18" charset="0"/>
                <a:ea typeface="宋体" panose="02010600030101010101" pitchFamily="2" charset="-122"/>
              </a:rPr>
              <a:t>的大小为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m/s</a:t>
            </a:r>
            <a:r>
              <a:rPr lang="en-US" altLang="zh-CN" sz="2800" baseline="30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结果</a:t>
            </a:r>
            <a:r>
              <a:rPr lang="zh-CN" altLang="zh-CN" sz="2800" smtClean="0">
                <a:latin typeface="Times New Roman" panose="02020603050405020304" pitchFamily="18" charset="0"/>
                <a:ea typeface="宋体" panose="02010600030101010101" pitchFamily="2" charset="-122"/>
              </a:rPr>
              <a:t>均保留</a:t>
            </a:r>
            <a:endParaRPr lang="en-US" altLang="zh-CN" sz="2800" smtClean="0">
              <a:latin typeface="Times New Roman" panose="02020603050405020304" pitchFamily="18" charset="0"/>
              <a:ea typeface="宋体" panose="02010600030101010101" pitchFamily="2" charset="-122"/>
            </a:endParaRPr>
          </a:p>
          <a:p>
            <a:pPr algn="just">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两</a:t>
            </a:r>
            <a:r>
              <a:rPr lang="zh-CN" altLang="zh-CN" sz="2800">
                <a:latin typeface="Times New Roman" panose="02020603050405020304" pitchFamily="18" charset="0"/>
                <a:ea typeface="宋体" panose="02010600030101010101" pitchFamily="2" charset="-122"/>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pic>
        <p:nvPicPr>
          <p:cNvPr id="4" name="image24.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7254" y="4084261"/>
            <a:ext cx="5031927" cy="2448272"/>
          </a:xfrm>
          <a:prstGeom prst="rect">
            <a:avLst/>
          </a:prstGeom>
          <a:noFill/>
          <a:ln>
            <a:noFill/>
          </a:ln>
        </p:spPr>
      </p:pic>
      <p:sp>
        <p:nvSpPr>
          <p:cNvPr id="6" name="矩形 5"/>
          <p:cNvSpPr/>
          <p:nvPr/>
        </p:nvSpPr>
        <p:spPr>
          <a:xfrm>
            <a:off x="4184605" y="3952900"/>
            <a:ext cx="633507"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1.0</a:t>
            </a:r>
            <a:endParaRPr lang="zh-CN" altLang="en-US"/>
          </a:p>
        </p:txBody>
      </p:sp>
      <p:sp>
        <p:nvSpPr>
          <p:cNvPr id="7" name="矩形 6"/>
          <p:cNvSpPr/>
          <p:nvPr/>
        </p:nvSpPr>
        <p:spPr>
          <a:xfrm>
            <a:off x="2485281" y="5239519"/>
            <a:ext cx="633507"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9.7</a:t>
            </a:r>
            <a:endParaRPr lang="zh-CN" altLang="en-US"/>
          </a:p>
        </p:txBody>
      </p:sp>
    </p:spTree>
    <p:extLst>
      <p:ext uri="{BB962C8B-B14F-4D97-AF65-F5344CB8AC3E}">
        <p14:creationId xmlns:p14="http://schemas.microsoft.com/office/powerpoint/2010/main" val="110934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909514"/>
            <a:ext cx="11711830" cy="4384833"/>
            <a:chOff x="0" y="268558"/>
            <a:chExt cx="11711830" cy="4384833"/>
          </a:xfrm>
        </p:grpSpPr>
        <mc:AlternateContent xmlns:mc="http://schemas.openxmlformats.org/markup-compatibility/2006" xmlns:a14="http://schemas.microsoft.com/office/drawing/2010/main">
          <mc:Choice Requires="a14">
            <p:sp>
              <p:nvSpPr>
                <p:cNvPr id="15" name="矩形 14"/>
                <p:cNvSpPr/>
                <p:nvPr/>
              </p:nvSpPr>
              <p:spPr>
                <a:xfrm>
                  <a:off x="389206" y="746809"/>
                  <a:ext cx="11322624" cy="3906582"/>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由题意，水平方向做匀速直线运动，根据题图丁中数据可得，小球运动到题图丁中位置</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rPr>
                    <a:t>时，水平方向上有</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v</a:t>
                  </a:r>
                  <a:r>
                    <a:rPr lang="en-US" altLang="zh-CN" sz="2800" i="1" baseline="-25000">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Δ</m:t>
                          </m:r>
                          <m:r>
                            <a:rPr lang="en-US" altLang="zh-CN" sz="2800" i="1">
                              <a:effectLst/>
                              <a:latin typeface="Cambria Math" panose="02040503050406030204" pitchFamily="18" charset="0"/>
                              <a:ea typeface="宋体" panose="02010600030101010101" pitchFamily="2" charset="-122"/>
                            </a:rPr>
                            <m:t>𝑥</m:t>
                          </m:r>
                        </m:num>
                        <m:den>
                          <m:r>
                            <a:rPr lang="en-US" altLang="zh-CN" sz="2800" i="1">
                              <a:effectLst/>
                              <a:latin typeface="Cambria Math" panose="02040503050406030204" pitchFamily="18" charset="0"/>
                              <a:ea typeface="宋体" panose="02010600030101010101" pitchFamily="2" charset="-122"/>
                            </a:rPr>
                            <m:t>𝑇</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0.05</m:t>
                          </m:r>
                        </m:num>
                        <m:den>
                          <m:r>
                            <a:rPr lang="en-US" altLang="zh-CN" sz="2800">
                              <a:effectLst/>
                              <a:latin typeface="Cambria Math" panose="02040503050406030204" pitchFamily="18" charset="0"/>
                              <a:ea typeface="宋体" panose="02010600030101010101" pitchFamily="2" charset="-122"/>
                            </a:rPr>
                            <m:t>0.05</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m/s=1.0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在竖直方向上，做自由落体运动，根据逐差法可得</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(11.0+13.4)</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(8.6+6.1)</m:t>
                          </m:r>
                        </m:num>
                        <m:den>
                          <m:r>
                            <a:rPr lang="en-US" altLang="zh-CN" sz="2800">
                              <a:effectLst/>
                              <a:latin typeface="Cambria Math" panose="02040503050406030204" pitchFamily="18" charset="0"/>
                              <a:ea typeface="宋体" panose="02010600030101010101" pitchFamily="2" charset="-122"/>
                            </a:rPr>
                            <m:t>4</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𝑇</m:t>
                              </m:r>
                            </m:e>
                            <m:sup>
                              <m:r>
                                <a:rPr lang="en-US" altLang="zh-CN" sz="2800">
                                  <a:effectLst/>
                                  <a:latin typeface="Cambria Math" panose="02040503050406030204" pitchFamily="18" charset="0"/>
                                  <a:ea typeface="宋体" panose="02010600030101010101" pitchFamily="2" charset="-122"/>
                                </a:rPr>
                                <m:t>2</m:t>
                              </m:r>
                            </m:sup>
                          </m:sSup>
                        </m:den>
                      </m:f>
                    </m:oMath>
                  </a14:m>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=9.7</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r>
                    <a:rPr lang="en-US" altLang="zh-CN" sz="2800" baseline="30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746809"/>
                  <a:ext cx="11322624" cy="3906582"/>
                </a:xfrm>
                <a:prstGeom prst="rect">
                  <a:avLst/>
                </a:prstGeom>
                <a:blipFill rotWithShape="0">
                  <a:blip r:embed="rId2"/>
                  <a:stretch>
                    <a:fillRect l="-1131" r="-108"/>
                  </a:stretch>
                </a:blipFill>
              </p:spPr>
              <p:txBody>
                <a:bodyPr/>
                <a:lstStyle/>
                <a:p>
                  <a:r>
                    <a:rPr lang="zh-CN" altLang="en-US">
                      <a:noFill/>
                    </a:rPr>
                    <a:t> </a:t>
                  </a:r>
                </a:p>
              </p:txBody>
            </p:sp>
          </mc:Fallback>
        </mc:AlternateContent>
        <p:grpSp>
          <p:nvGrpSpPr>
            <p:cNvPr id="16" name="组合 15"/>
            <p:cNvGrpSpPr/>
            <p:nvPr/>
          </p:nvGrpSpPr>
          <p:grpSpPr>
            <a:xfrm>
              <a:off x="0" y="268558"/>
              <a:ext cx="1439863" cy="424932"/>
              <a:chOff x="51643" y="755060"/>
              <a:chExt cx="1439863" cy="424932"/>
            </a:xfrm>
          </p:grpSpPr>
          <p:sp>
            <p:nvSpPr>
              <p:cNvPr id="18" name="矩形 17"/>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9"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0" name="组合 65"/>
              <p:cNvGrpSpPr>
                <a:grpSpLocks/>
              </p:cNvGrpSpPr>
              <p:nvPr/>
            </p:nvGrpSpPr>
            <p:grpSpPr bwMode="auto">
              <a:xfrm>
                <a:off x="1224676" y="886173"/>
                <a:ext cx="162478" cy="162211"/>
                <a:chOff x="3104" y="165"/>
                <a:chExt cx="276" cy="275"/>
              </a:xfrm>
            </p:grpSpPr>
            <p:cxnSp>
              <p:nvCxnSpPr>
                <p:cNvPr id="21" name="直接连接符 20"/>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71387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A73A8B-AF9C-6220-7827-754EAD0C9907}"/>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F75B02E5-4298-7D87-6C4E-DE96B625F133}"/>
              </a:ext>
            </a:extLst>
          </p:cNvPr>
          <p:cNvSpPr/>
          <p:nvPr/>
        </p:nvSpPr>
        <p:spPr>
          <a:xfrm>
            <a:off x="334566" y="2354530"/>
            <a:ext cx="10657184" cy="923201"/>
          </a:xfrm>
          <a:prstGeom prst="rect">
            <a:avLst/>
          </a:prstGeom>
        </p:spPr>
        <p:txBody>
          <a:bodyPr wrap="square">
            <a:spAutoFit/>
          </a:bodyPr>
          <a:lstStyle/>
          <a:p>
            <a:r>
              <a:rPr lang="zh-CN" altLang="en-US" sz="5399" b="1">
                <a:latin typeface="微软雅黑" panose="020B0503020204020204" charset="-122"/>
                <a:ea typeface="微软雅黑" panose="020B0503020204020204" charset="-122"/>
                <a:cs typeface="微软雅黑" panose="020B0503020204020204" charset="-122"/>
              </a:rPr>
              <a:t>考点一　纸带类和光电门类实验</a:t>
            </a:r>
            <a:endParaRPr lang="zh-CN" altLang="en-US" dirty="0"/>
          </a:p>
        </p:txBody>
      </p:sp>
      <p:sp>
        <p:nvSpPr>
          <p:cNvPr id="4" name="矩形 3">
            <a:extLst>
              <a:ext uri="{FF2B5EF4-FFF2-40B4-BE49-F238E27FC236}">
                <a16:creationId xmlns="" xmlns:a16="http://schemas.microsoft.com/office/drawing/2014/main" id="{97E0E636-37AB-041F-C02F-294C2FAD9BBA}"/>
              </a:ext>
            </a:extLst>
          </p:cNvPr>
          <p:cNvSpPr/>
          <p:nvPr/>
        </p:nvSpPr>
        <p:spPr>
          <a:xfrm>
            <a:off x="-240673" y="2187812"/>
            <a:ext cx="11664471" cy="129825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582770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68542"/>
            <a:ext cx="11412000" cy="3017236"/>
          </a:xfrm>
          <a:prstGeom prst="rect">
            <a:avLst/>
          </a:prstGeom>
        </p:spPr>
        <p:txBody>
          <a:bodyPr>
            <a:spAutoFit/>
          </a:bodyPr>
          <a:lstStyle/>
          <a:p>
            <a:pPr algn="just">
              <a:lnSpc>
                <a:spcPct val="150000"/>
              </a:lnSpc>
              <a:spcAft>
                <a:spcPts val="0"/>
              </a:spcAft>
              <a:tabLst>
                <a:tab pos="2340610" algn="l"/>
                <a:tab pos="2790825" algn="l"/>
                <a:tab pos="4231005" algn="l"/>
              </a:tabLst>
            </a:pPr>
            <a:r>
              <a:rPr lang="zh-CN" altLang="zh-CN" sz="2600">
                <a:latin typeface="Times New Roman" panose="02020603050405020304" pitchFamily="18" charset="0"/>
                <a:ea typeface="宋体" panose="02010600030101010101" pitchFamily="2" charset="-122"/>
              </a:rPr>
              <a:t>　</a:t>
            </a:r>
            <a:r>
              <a:rPr lang="en-US" altLang="zh-CN" sz="2600" smtClean="0">
                <a:latin typeface="Times New Roman" panose="02020603050405020304" pitchFamily="18" charset="0"/>
                <a:ea typeface="宋体" panose="02010600030101010101" pitchFamily="2" charset="-122"/>
              </a:rPr>
              <a:t>  </a:t>
            </a:r>
            <a:r>
              <a:rPr lang="en-US" altLang="zh-CN" sz="2600" smtClean="0">
                <a:latin typeface="Times New Roman" panose="02020603050405020304" pitchFamily="18" charset="0"/>
                <a:ea typeface="楷体" panose="02010609060101010101" pitchFamily="49" charset="-122"/>
              </a:rPr>
              <a:t>(</a:t>
            </a:r>
            <a:r>
              <a:rPr lang="en-US" altLang="zh-CN" sz="2600">
                <a:latin typeface="Times New Roman" panose="02020603050405020304" pitchFamily="18" charset="0"/>
                <a:ea typeface="宋体" panose="02010600030101010101" pitchFamily="2" charset="-122"/>
              </a:rPr>
              <a:t>2025·</a:t>
            </a:r>
            <a:r>
              <a:rPr lang="zh-CN" altLang="zh-CN" sz="2600">
                <a:latin typeface="Times New Roman" panose="02020603050405020304" pitchFamily="18" charset="0"/>
                <a:ea typeface="楷体" panose="02010609060101010101" pitchFamily="49" charset="-122"/>
              </a:rPr>
              <a:t>山东淄博市一模</a:t>
            </a:r>
            <a:r>
              <a:rPr lang="en-US" altLang="zh-CN" sz="2600">
                <a:latin typeface="Times New Roman" panose="02020603050405020304" pitchFamily="18" charset="0"/>
                <a:ea typeface="楷体" panose="02010609060101010101" pitchFamily="49" charset="-122"/>
              </a:rPr>
              <a:t>)</a:t>
            </a:r>
            <a:r>
              <a:rPr lang="zh-CN" altLang="zh-CN" sz="2600">
                <a:latin typeface="Times New Roman" panose="02020603050405020304" pitchFamily="18" charset="0"/>
                <a:ea typeface="宋体" panose="02010600030101010101" pitchFamily="2" charset="-122"/>
              </a:rPr>
              <a:t>某同学利用传感器验证向心力与角速度间的关系。如图甲，电动机的竖直轴与水平放置的圆盘中心相连，将力传感器和光电门固定，圆盘边缘上固定一竖直的遮光片，将光滑小定滑轮固定在圆盘中心，用一根细绳跨过定滑轮连接小滑块和力传感器。实验时电动机带动水平圆盘匀速转动，滑块随圆盘一起转动，力传感器可以实时测量绳的拉力</a:t>
            </a:r>
            <a:r>
              <a:rPr lang="en-US" altLang="zh-CN" sz="2600" i="1">
                <a:latin typeface="Times New Roman" panose="02020603050405020304" pitchFamily="18" charset="0"/>
                <a:ea typeface="宋体" panose="02010600030101010101" pitchFamily="2" charset="-122"/>
              </a:rPr>
              <a:t>F</a:t>
            </a:r>
            <a:r>
              <a:rPr lang="zh-CN" altLang="zh-CN" sz="2600">
                <a:latin typeface="Times New Roman" panose="02020603050405020304" pitchFamily="18" charset="0"/>
                <a:ea typeface="宋体" panose="02010600030101010101" pitchFamily="2" charset="-122"/>
              </a:rPr>
              <a:t>的大小。</a:t>
            </a:r>
            <a:endParaRPr lang="zh-CN" altLang="zh-CN" sz="2600">
              <a:effectLst/>
              <a:latin typeface="Times New Roman" panose="02020603050405020304" pitchFamily="18" charset="0"/>
              <a:ea typeface="宋体" panose="02010600030101010101" pitchFamily="2" charset="-122"/>
            </a:endParaRPr>
          </a:p>
        </p:txBody>
      </p:sp>
      <p:sp>
        <p:nvSpPr>
          <p:cNvPr id="9" name="剪去对角的矩形 8"/>
          <p:cNvSpPr/>
          <p:nvPr/>
        </p:nvSpPr>
        <p:spPr>
          <a:xfrm>
            <a:off x="0" y="497099"/>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7</a:t>
            </a:r>
            <a:endParaRPr lang="zh-CN" altLang="en-US" dirty="0">
              <a:sym typeface="+mn-ea"/>
            </a:endParaRPr>
          </a:p>
        </p:txBody>
      </p:sp>
      <p:pic>
        <p:nvPicPr>
          <p:cNvPr id="7" name="image25.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1327" y="3338736"/>
            <a:ext cx="3610503" cy="3012290"/>
          </a:xfrm>
          <a:prstGeom prst="rect">
            <a:avLst/>
          </a:prstGeom>
          <a:noFill/>
          <a:ln>
            <a:noFill/>
          </a:ln>
        </p:spPr>
      </p:pic>
      <p:sp>
        <p:nvSpPr>
          <p:cNvPr id="8" name="矩形 7"/>
          <p:cNvSpPr/>
          <p:nvPr/>
        </p:nvSpPr>
        <p:spPr>
          <a:xfrm>
            <a:off x="389206" y="3276253"/>
            <a:ext cx="7506200" cy="2862322"/>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600">
                <a:latin typeface="Times New Roman" panose="02020603050405020304" pitchFamily="18" charset="0"/>
                <a:ea typeface="宋体" panose="02010600030101010101" pitchFamily="2" charset="-122"/>
              </a:rPr>
              <a:t>(1)</a:t>
            </a:r>
            <a:r>
              <a:rPr lang="zh-CN" altLang="zh-CN" sz="2600">
                <a:latin typeface="Times New Roman" panose="02020603050405020304" pitchFamily="18" charset="0"/>
                <a:ea typeface="宋体" panose="02010600030101010101" pitchFamily="2" charset="-122"/>
              </a:rPr>
              <a:t>圆盘转动时，宽度为</a:t>
            </a:r>
            <a:r>
              <a:rPr lang="en-US" altLang="zh-CN" sz="2600" i="1">
                <a:latin typeface="Times New Roman" panose="02020603050405020304" pitchFamily="18" charset="0"/>
                <a:ea typeface="宋体" panose="02010600030101010101" pitchFamily="2" charset="-122"/>
              </a:rPr>
              <a:t>d</a:t>
            </a:r>
            <a:r>
              <a:rPr lang="zh-CN" altLang="zh-CN" sz="2600">
                <a:latin typeface="Times New Roman" panose="02020603050405020304" pitchFamily="18" charset="0"/>
                <a:ea typeface="宋体" panose="02010600030101010101" pitchFamily="2" charset="-122"/>
              </a:rPr>
              <a:t>的遮光片从光电门的狭缝中经过，测得遮光时间为</a:t>
            </a:r>
            <a:r>
              <a:rPr lang="en-US" altLang="zh-CN" sz="2600">
                <a:latin typeface="Times New Roman" panose="02020603050405020304" pitchFamily="18" charset="0"/>
                <a:ea typeface="宋体" panose="02010600030101010101" pitchFamily="2" charset="-122"/>
              </a:rPr>
              <a:t>Δ</a:t>
            </a:r>
            <a:r>
              <a:rPr lang="en-US" altLang="zh-CN" sz="2600" i="1">
                <a:latin typeface="Times New Roman" panose="02020603050405020304" pitchFamily="18" charset="0"/>
                <a:ea typeface="宋体" panose="02010600030101010101" pitchFamily="2" charset="-122"/>
              </a:rPr>
              <a:t>t</a:t>
            </a:r>
            <a:r>
              <a:rPr lang="zh-CN" altLang="zh-CN" sz="2600">
                <a:latin typeface="Times New Roman" panose="02020603050405020304" pitchFamily="18" charset="0"/>
                <a:ea typeface="宋体" panose="02010600030101010101" pitchFamily="2" charset="-122"/>
              </a:rPr>
              <a:t>，则遮光片的线速度</a:t>
            </a:r>
            <a:r>
              <a:rPr lang="zh-CN" altLang="zh-CN" sz="2600" smtClean="0">
                <a:latin typeface="Times New Roman" panose="02020603050405020304" pitchFamily="18" charset="0"/>
                <a:ea typeface="宋体" panose="02010600030101010101" pitchFamily="2" charset="-122"/>
              </a:rPr>
              <a:t>大</a:t>
            </a:r>
            <a:endParaRPr lang="en-US" altLang="zh-CN" sz="26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endParaRPr lang="en-US" altLang="zh-CN" sz="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600" smtClean="0">
                <a:latin typeface="Times New Roman" panose="02020603050405020304" pitchFamily="18" charset="0"/>
                <a:ea typeface="宋体" panose="02010600030101010101" pitchFamily="2" charset="-122"/>
              </a:rPr>
              <a:t>小</a:t>
            </a:r>
            <a:r>
              <a:rPr lang="zh-CN" altLang="zh-CN" sz="2600">
                <a:latin typeface="Times New Roman" panose="02020603050405020304" pitchFamily="18" charset="0"/>
                <a:ea typeface="宋体" panose="02010600030101010101" pitchFamily="2" charset="-122"/>
              </a:rPr>
              <a:t>为</a:t>
            </a:r>
            <a:r>
              <a:rPr lang="zh-CN" altLang="zh-CN" sz="2600" u="sng">
                <a:latin typeface="Times New Roman" panose="02020603050405020304" pitchFamily="18" charset="0"/>
                <a:ea typeface="宋体" panose="02010600030101010101" pitchFamily="2" charset="-122"/>
              </a:rPr>
              <a:t>　　</a:t>
            </a:r>
            <a:r>
              <a:rPr lang="zh-CN" altLang="zh-CN" sz="2600" smtClean="0">
                <a:latin typeface="Times New Roman" panose="02020603050405020304" pitchFamily="18" charset="0"/>
                <a:ea typeface="宋体" panose="02010600030101010101" pitchFamily="2" charset="-122"/>
              </a:rPr>
              <a:t>，</a:t>
            </a:r>
            <a:r>
              <a:rPr lang="zh-CN" altLang="zh-CN" sz="2600">
                <a:latin typeface="Times New Roman" panose="02020603050405020304" pitchFamily="18" charset="0"/>
                <a:ea typeface="宋体" panose="02010600030101010101" pitchFamily="2" charset="-122"/>
              </a:rPr>
              <a:t>圆盘半径为</a:t>
            </a:r>
            <a:r>
              <a:rPr lang="en-US" altLang="zh-CN" sz="2600" i="1">
                <a:latin typeface="Times New Roman" panose="02020603050405020304" pitchFamily="18" charset="0"/>
                <a:ea typeface="宋体" panose="02010600030101010101" pitchFamily="2" charset="-122"/>
              </a:rPr>
              <a:t>R</a:t>
            </a:r>
            <a:r>
              <a:rPr lang="zh-CN" altLang="zh-CN" sz="2600">
                <a:latin typeface="Times New Roman" panose="02020603050405020304" pitchFamily="18" charset="0"/>
                <a:ea typeface="宋体" panose="02010600030101010101" pitchFamily="2" charset="-122"/>
              </a:rPr>
              <a:t>，可计算出滑块做</a:t>
            </a:r>
            <a:r>
              <a:rPr lang="zh-CN" altLang="zh-CN" sz="2600" smtClean="0">
                <a:latin typeface="Times New Roman" panose="02020603050405020304" pitchFamily="18" charset="0"/>
                <a:ea typeface="宋体" panose="02010600030101010101" pitchFamily="2" charset="-122"/>
              </a:rPr>
              <a:t>圆周</a:t>
            </a:r>
            <a:r>
              <a:rPr lang="zh-CN" altLang="zh-CN" sz="2600" spc="-100">
                <a:latin typeface="Times New Roman" panose="02020603050405020304" pitchFamily="18" charset="0"/>
                <a:ea typeface="宋体" panose="02010600030101010101" pitchFamily="2" charset="-122"/>
              </a:rPr>
              <a:t>运</a:t>
            </a:r>
            <a:endParaRPr lang="en-US" altLang="zh-CN" sz="26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endParaRPr lang="en-US" altLang="zh-CN" sz="8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600" spc="-100" smtClean="0">
                <a:latin typeface="Times New Roman" panose="02020603050405020304" pitchFamily="18" charset="0"/>
                <a:ea typeface="宋体" panose="02010600030101010101" pitchFamily="2" charset="-122"/>
              </a:rPr>
              <a:t>动</a:t>
            </a:r>
            <a:r>
              <a:rPr lang="zh-CN" altLang="zh-CN" sz="2600" spc="-100">
                <a:latin typeface="Times New Roman" panose="02020603050405020304" pitchFamily="18" charset="0"/>
                <a:ea typeface="宋体" panose="02010600030101010101" pitchFamily="2" charset="-122"/>
              </a:rPr>
              <a:t>的角速度为</a:t>
            </a:r>
            <a:r>
              <a:rPr lang="zh-CN" altLang="zh-CN" sz="2600" u="sng" spc="-100">
                <a:latin typeface="Times New Roman" panose="02020603050405020304" pitchFamily="18" charset="0"/>
                <a:ea typeface="宋体" panose="02010600030101010101" pitchFamily="2" charset="-122"/>
              </a:rPr>
              <a:t>　　　</a:t>
            </a:r>
            <a:r>
              <a:rPr lang="en-US" altLang="zh-CN" sz="2600" spc="-100" smtClean="0">
                <a:latin typeface="Times New Roman" panose="02020603050405020304" pitchFamily="18" charset="0"/>
                <a:ea typeface="宋体" panose="02010600030101010101" pitchFamily="2" charset="-122"/>
              </a:rPr>
              <a:t>(</a:t>
            </a:r>
            <a:r>
              <a:rPr lang="zh-CN" altLang="zh-CN" sz="2600" spc="-100">
                <a:latin typeface="Times New Roman" panose="02020603050405020304" pitchFamily="18" charset="0"/>
                <a:ea typeface="宋体" panose="02010600030101010101" pitchFamily="2" charset="-122"/>
              </a:rPr>
              <a:t>均用所给物理量的符号表示</a:t>
            </a:r>
            <a:r>
              <a:rPr lang="en-US" altLang="zh-CN" sz="2600" spc="-100">
                <a:latin typeface="Times New Roman" panose="02020603050405020304" pitchFamily="18" charset="0"/>
                <a:ea typeface="宋体" panose="02010600030101010101" pitchFamily="2" charset="-122"/>
              </a:rPr>
              <a:t>)</a:t>
            </a:r>
            <a:r>
              <a:rPr lang="zh-CN" altLang="zh-CN" sz="2600" spc="-100">
                <a:latin typeface="Times New Roman" panose="02020603050405020304" pitchFamily="18" charset="0"/>
                <a:ea typeface="宋体" panose="02010600030101010101" pitchFamily="2" charset="-122"/>
              </a:rPr>
              <a:t>。</a:t>
            </a:r>
            <a:r>
              <a:rPr lang="en-US" altLang="zh-CN" sz="2600" spc="-100">
                <a:latin typeface="Times New Roman" panose="02020603050405020304" pitchFamily="18" charset="0"/>
                <a:ea typeface="宋体" panose="02010600030101010101" pitchFamily="2" charset="-122"/>
              </a:rPr>
              <a:t> </a:t>
            </a:r>
            <a:endParaRPr lang="zh-CN" altLang="zh-CN" sz="2600" spc="-100">
              <a:effectLst/>
              <a:latin typeface="Times New Roman" panose="0202060305040502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4" name="矩形 3"/>
              <p:cNvSpPr/>
              <p:nvPr/>
            </p:nvSpPr>
            <p:spPr>
              <a:xfrm>
                <a:off x="1242095" y="4479816"/>
                <a:ext cx="555088" cy="668645"/>
              </a:xfrm>
              <a:prstGeom prst="rect">
                <a:avLst/>
              </a:prstGeom>
            </p:spPr>
            <p:txBody>
              <a:bodyPr wrap="none">
                <a:spAutoFit/>
              </a:bodyPr>
              <a:lstStyle/>
              <a:p>
                <a14:m>
                  <m:oMath xmlns:m="http://schemas.openxmlformats.org/officeDocument/2006/math">
                    <m:f>
                      <m:fPr>
                        <m:ctrlPr>
                          <a:rPr lang="zh-CN" altLang="zh-CN" sz="2600" i="1">
                            <a:solidFill>
                              <a:srgbClr val="C00000"/>
                            </a:solidFill>
                            <a:latin typeface="Cambria Math" panose="02040503050406030204" pitchFamily="18" charset="0"/>
                            <a:ea typeface="Cambria Math" panose="02040503050406030204" pitchFamily="18" charset="0"/>
                          </a:rPr>
                        </m:ctrlPr>
                      </m:fPr>
                      <m:num>
                        <m:r>
                          <a:rPr lang="en-US" altLang="zh-CN" sz="26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𝑑</m:t>
                        </m:r>
                      </m:num>
                      <m:den>
                        <m:r>
                          <m:rPr>
                            <m:sty m:val="p"/>
                          </m:rPr>
                          <a:rPr lang="en-US" altLang="zh-CN" sz="26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Δ</m:t>
                        </m:r>
                        <m:r>
                          <a:rPr lang="en-US" altLang="zh-CN" sz="26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𝑡</m:t>
                        </m:r>
                      </m:den>
                    </m:f>
                  </m:oMath>
                </a14:m>
                <a:r>
                  <a:rPr lang="zh-CN" altLang="en-US" sz="2600" smtClean="0"/>
                  <a:t> </a:t>
                </a:r>
                <a:endParaRPr lang="zh-CN" altLang="en-US" sz="2600"/>
              </a:p>
            </p:txBody>
          </p:sp>
        </mc:Choice>
        <mc:Fallback xmlns="">
          <p:sp>
            <p:nvSpPr>
              <p:cNvPr id="4" name="矩形 3"/>
              <p:cNvSpPr>
                <a:spLocks noRot="1" noChangeAspect="1" noMove="1" noResize="1" noEditPoints="1" noAdjustHandles="1" noChangeArrowheads="1" noChangeShapeType="1" noTextEdit="1"/>
              </p:cNvSpPr>
              <p:nvPr/>
            </p:nvSpPr>
            <p:spPr>
              <a:xfrm>
                <a:off x="1242095" y="4479816"/>
                <a:ext cx="555088" cy="668645"/>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557289" y="5229994"/>
                <a:ext cx="715389" cy="668645"/>
              </a:xfrm>
              <a:prstGeom prst="rect">
                <a:avLst/>
              </a:prstGeom>
            </p:spPr>
            <p:txBody>
              <a:bodyPr wrap="none">
                <a:spAutoFit/>
              </a:bodyPr>
              <a:lstStyle/>
              <a:p>
                <a14:m>
                  <m:oMath xmlns:m="http://schemas.openxmlformats.org/officeDocument/2006/math">
                    <m:f>
                      <m:fPr>
                        <m:ctrlPr>
                          <a:rPr lang="zh-CN" altLang="zh-CN" sz="2600" i="1">
                            <a:solidFill>
                              <a:srgbClr val="C00000"/>
                            </a:solidFill>
                            <a:latin typeface="Cambria Math" panose="02040503050406030204" pitchFamily="18" charset="0"/>
                            <a:ea typeface="Cambria Math" panose="02040503050406030204" pitchFamily="18" charset="0"/>
                          </a:rPr>
                        </m:ctrlPr>
                      </m:fPr>
                      <m:num>
                        <m:r>
                          <a:rPr lang="en-US" altLang="zh-CN" sz="26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𝑑</m:t>
                        </m:r>
                      </m:num>
                      <m:den>
                        <m:r>
                          <a:rPr lang="en-US" altLang="zh-CN" sz="26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𝑅</m:t>
                        </m:r>
                        <m:r>
                          <m:rPr>
                            <m:sty m:val="p"/>
                          </m:rPr>
                          <a:rPr lang="en-US" altLang="zh-CN" sz="26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Δ</m:t>
                        </m:r>
                        <m:r>
                          <a:rPr lang="en-US" altLang="zh-CN" sz="26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𝑡</m:t>
                        </m:r>
                      </m:den>
                    </m:f>
                  </m:oMath>
                </a14:m>
                <a:r>
                  <a:rPr lang="zh-CN" altLang="en-US" sz="2600" smtClean="0"/>
                  <a:t> </a:t>
                </a:r>
                <a:endParaRPr lang="zh-CN" altLang="en-US" sz="2600"/>
              </a:p>
            </p:txBody>
          </p:sp>
        </mc:Choice>
        <mc:Fallback xmlns="">
          <p:sp>
            <p:nvSpPr>
              <p:cNvPr id="10" name="矩形 9"/>
              <p:cNvSpPr>
                <a:spLocks noRot="1" noChangeAspect="1" noMove="1" noResize="1" noEditPoints="1" noAdjustHandles="1" noChangeArrowheads="1" noChangeShapeType="1" noTextEdit="1"/>
              </p:cNvSpPr>
              <p:nvPr/>
            </p:nvSpPr>
            <p:spPr>
              <a:xfrm>
                <a:off x="2557289" y="5229994"/>
                <a:ext cx="715389" cy="668645"/>
              </a:xfrm>
              <a:prstGeom prst="rect">
                <a:avLst/>
              </a:prstGeom>
              <a:blipFill rotWithShape="0">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7539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990832"/>
            <a:ext cx="11801206" cy="2438962"/>
            <a:chOff x="0" y="549474"/>
            <a:chExt cx="11801206" cy="2438962"/>
          </a:xfrm>
        </p:grpSpPr>
        <mc:AlternateContent xmlns:mc="http://schemas.openxmlformats.org/markup-compatibility/2006" xmlns:a14="http://schemas.microsoft.com/office/drawing/2010/main">
          <mc:Choice Requires="a14">
            <p:sp>
              <p:nvSpPr>
                <p:cNvPr id="5" name="矩形 4"/>
                <p:cNvSpPr/>
                <p:nvPr/>
              </p:nvSpPr>
              <p:spPr>
                <a:xfrm>
                  <a:off x="389206" y="1034440"/>
                  <a:ext cx="11412000" cy="195399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遮光片的线速度大小为</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𝑑</m:t>
                          </m:r>
                        </m:num>
                        <m:den>
                          <m:r>
                            <m:rPr>
                              <m:sty m:val="p"/>
                            </m:rPr>
                            <a:rPr lang="en-US" altLang="zh-CN" sz="2800">
                              <a:effectLst/>
                              <a:latin typeface="Cambria Math" panose="02040503050406030204" pitchFamily="18" charset="0"/>
                              <a:ea typeface="宋体" panose="02010600030101010101" pitchFamily="2" charset="-122"/>
                            </a:rPr>
                            <m:t>Δ</m:t>
                          </m:r>
                          <m:r>
                            <a:rPr lang="en-US" altLang="zh-CN" sz="2800" i="1">
                              <a:effectLst/>
                              <a:latin typeface="Cambria Math" panose="02040503050406030204" pitchFamily="18" charset="0"/>
                              <a:ea typeface="宋体" panose="02010600030101010101" pitchFamily="2" charset="-122"/>
                            </a:rPr>
                            <m:t>𝑡</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根据线速度与角速度公式可知</a:t>
                  </a:r>
                  <a:r>
                    <a:rPr lang="en-US" altLang="zh-CN" sz="2800" i="1">
                      <a:effectLst/>
                      <a:latin typeface="Times New Roman" panose="02020603050405020304" pitchFamily="18" charset="0"/>
                      <a:ea typeface="宋体" panose="02010600030101010101" pitchFamily="2" charset="-122"/>
                    </a:rPr>
                    <a:t>ω</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𝑣</m:t>
                          </m:r>
                        </m:num>
                        <m:den>
                          <m:r>
                            <a:rPr lang="en-US" altLang="zh-CN" sz="2800" i="1">
                              <a:effectLst/>
                              <a:latin typeface="Cambria Math" panose="02040503050406030204" pitchFamily="18" charset="0"/>
                              <a:ea typeface="宋体" panose="02010600030101010101" pitchFamily="2" charset="-122"/>
                            </a:rPr>
                            <m:t>𝑅</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𝑑</m:t>
                          </m:r>
                        </m:num>
                        <m:den>
                          <m:r>
                            <a:rPr lang="en-US" altLang="zh-CN" sz="2800" i="1">
                              <a:effectLst/>
                              <a:latin typeface="Cambria Math" panose="02040503050406030204" pitchFamily="18" charset="0"/>
                              <a:ea typeface="宋体" panose="02010600030101010101" pitchFamily="2" charset="-122"/>
                            </a:rPr>
                            <m:t>𝑅</m:t>
                          </m:r>
                          <m:r>
                            <m:rPr>
                              <m:sty m:val="p"/>
                            </m:rPr>
                            <a:rPr lang="en-US" altLang="zh-CN" sz="2800">
                              <a:effectLst/>
                              <a:latin typeface="Cambria Math" panose="02040503050406030204" pitchFamily="18" charset="0"/>
                              <a:ea typeface="宋体" panose="02010600030101010101" pitchFamily="2" charset="-122"/>
                            </a:rPr>
                            <m:t>Δ</m:t>
                          </m:r>
                          <m:r>
                            <a:rPr lang="en-US" altLang="zh-CN" sz="2800" i="1">
                              <a:effectLst/>
                              <a:latin typeface="Cambria Math" panose="02040503050406030204" pitchFamily="18" charset="0"/>
                              <a:ea typeface="宋体" panose="02010600030101010101" pitchFamily="2" charset="-122"/>
                            </a:rPr>
                            <m:t>𝑡</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06" y="1034440"/>
                  <a:ext cx="11412000" cy="1953996"/>
                </a:xfrm>
                <a:prstGeom prst="rect">
                  <a:avLst/>
                </a:prstGeom>
                <a:blipFill rotWithShape="0">
                  <a:blip r:embed="rId2"/>
                  <a:stretch>
                    <a:fillRect l="-1122"/>
                  </a:stretch>
                </a:blipFill>
              </p:spPr>
              <p:txBody>
                <a:bodyPr/>
                <a:lstStyle/>
                <a:p>
                  <a:r>
                    <a:rPr lang="zh-CN" altLang="en-US">
                      <a:noFill/>
                    </a:rPr>
                    <a:t> </a:t>
                  </a:r>
                </a:p>
              </p:txBody>
            </p:sp>
          </mc:Fallback>
        </mc:AlternateContent>
        <p:grpSp>
          <p:nvGrpSpPr>
            <p:cNvPr id="21" name="组合 20"/>
            <p:cNvGrpSpPr/>
            <p:nvPr/>
          </p:nvGrpSpPr>
          <p:grpSpPr>
            <a:xfrm>
              <a:off x="0" y="549474"/>
              <a:ext cx="1439863" cy="424932"/>
              <a:chOff x="51643" y="755060"/>
              <a:chExt cx="1439863" cy="424932"/>
            </a:xfrm>
          </p:grpSpPr>
          <p:sp>
            <p:nvSpPr>
              <p:cNvPr id="22" name="矩形 2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16042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333450"/>
                <a:ext cx="11412000" cy="1949508"/>
              </a:xfrm>
              <a:prstGeom prst="rect">
                <a:avLst/>
              </a:prstGeom>
            </p:spPr>
            <p:txBody>
              <a:bodyPr>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rPr>
                  <a:t>保持滑块质量和其做圆周运动的半径不变，改变滑块角速度</a:t>
                </a:r>
                <a:r>
                  <a:rPr lang="en-US" altLang="zh-CN" sz="2800" i="1">
                    <a:effectLst/>
                    <a:latin typeface="Times New Roman" panose="02020603050405020304" pitchFamily="18" charset="0"/>
                    <a:ea typeface="宋体" panose="02010600030101010101" pitchFamily="2" charset="-122"/>
                  </a:rPr>
                  <a:t>ω</a:t>
                </a:r>
                <a:r>
                  <a:rPr lang="zh-CN" altLang="zh-CN" sz="2800">
                    <a:effectLst/>
                    <a:latin typeface="Times New Roman" panose="02020603050405020304" pitchFamily="18" charset="0"/>
                    <a:ea typeface="宋体" panose="02010600030101010101" pitchFamily="2" charset="-122"/>
                  </a:rPr>
                  <a:t>，并记录数据，作出</a:t>
                </a:r>
                <a:r>
                  <a:rPr lang="en-US" altLang="zh-CN" sz="2800" i="1">
                    <a:effectLst/>
                    <a:latin typeface="Times New Roman" panose="02020603050405020304" pitchFamily="18" charset="0"/>
                    <a:ea typeface="宋体" panose="02010600030101010101" pitchFamily="2" charset="-122"/>
                  </a:rPr>
                  <a:t>F</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ω</a:t>
                </a:r>
                <a:r>
                  <a:rPr lang="en-US" altLang="zh-CN" sz="2800" baseline="30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rPr>
                  <a:t>图线如图乙所示，从而验证</a:t>
                </a:r>
                <a:r>
                  <a:rPr lang="en-US" altLang="zh-CN" sz="2800" i="1">
                    <a:effectLst/>
                    <a:latin typeface="Times New Roman" panose="02020603050405020304" pitchFamily="18" charset="0"/>
                    <a:ea typeface="宋体" panose="02010600030101010101" pitchFamily="2" charset="-122"/>
                  </a:rPr>
                  <a:t>F</a:t>
                </a:r>
                <a:r>
                  <a:rPr lang="zh-CN" altLang="zh-CN" sz="2800">
                    <a:effectLst/>
                    <a:latin typeface="Times New Roman" panose="02020603050405020304" pitchFamily="18" charset="0"/>
                    <a:ea typeface="宋体" panose="02010600030101010101" pitchFamily="2" charset="-122"/>
                  </a:rPr>
                  <a:t>与</a:t>
                </a:r>
                <a:r>
                  <a:rPr lang="en-US" altLang="zh-CN" sz="2800" i="1">
                    <a:effectLst/>
                    <a:latin typeface="Times New Roman" panose="02020603050405020304" pitchFamily="18" charset="0"/>
                    <a:ea typeface="宋体" panose="02010600030101010101" pitchFamily="2" charset="-122"/>
                  </a:rPr>
                  <a:t>ω</a:t>
                </a:r>
                <a:r>
                  <a:rPr lang="en-US" altLang="zh-CN" sz="2800" baseline="30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rPr>
                  <a:t>关系。该同学发现图乙中的</a:t>
                </a:r>
                <a:r>
                  <a:rPr lang="en-US" altLang="zh-CN" sz="2800" i="1">
                    <a:effectLst/>
                    <a:latin typeface="Times New Roman" panose="02020603050405020304" pitchFamily="18" charset="0"/>
                    <a:ea typeface="宋体" panose="02010600030101010101" pitchFamily="2" charset="-122"/>
                  </a:rPr>
                  <a:t>F</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ω</a:t>
                </a:r>
                <a:r>
                  <a:rPr lang="en-US" altLang="zh-CN" sz="2800" baseline="30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rPr>
                  <a:t>图线不过坐标原点，且图线在横轴上的截距为</a:t>
                </a:r>
                <a14:m>
                  <m:oMath xmlns:m="http://schemas.openxmlformats.org/officeDocument/2006/math">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𝜔</m:t>
                            </m:r>
                          </m:e>
                          <m:sub>
                            <m:r>
                              <a:rPr lang="en-US" altLang="zh-CN" sz="2800">
                                <a:effectLst/>
                                <a:latin typeface="Cambria Math" panose="02040503050406030204" pitchFamily="18" charset="0"/>
                                <a:ea typeface="宋体" panose="02010600030101010101" pitchFamily="2" charset="-122"/>
                              </a:rPr>
                              <m:t>0</m:t>
                            </m:r>
                          </m:sub>
                        </m:sSub>
                      </m:e>
                      <m:sup>
                        <m:r>
                          <a:rPr lang="en-US" altLang="zh-CN" sz="2800">
                            <a:effectLst/>
                            <a:latin typeface="Cambria Math" panose="02040503050406030204" pitchFamily="18" charset="0"/>
                            <a:ea typeface="宋体" panose="02010600030101010101" pitchFamily="2" charset="-122"/>
                          </a:rPr>
                          <m:t>2</m:t>
                        </m:r>
                      </m:sup>
                    </m:sSup>
                  </m:oMath>
                </a14:m>
                <a:r>
                  <a:rPr lang="zh-CN" altLang="zh-CN" sz="2800">
                    <a:effectLst/>
                    <a:latin typeface="Times New Roman" panose="02020603050405020304" pitchFamily="18" charset="0"/>
                    <a:ea typeface="宋体" panose="02010600030101010101" pitchFamily="2" charset="-122"/>
                  </a:rPr>
                  <a:t>，</a:t>
                </a:r>
                <a:r>
                  <a:rPr lang="zh-CN" altLang="zh-CN" sz="2800" smtClean="0">
                    <a:effectLst/>
                    <a:latin typeface="Times New Roman" panose="02020603050405020304" pitchFamily="18" charset="0"/>
                    <a:ea typeface="宋体" panose="02010600030101010101" pitchFamily="2" charset="-122"/>
                  </a:rPr>
                  <a:t>滑块</a:t>
                </a:r>
                <a:endParaRPr lang="zh-CN" altLang="zh-CN" sz="105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333450"/>
                <a:ext cx="11412000" cy="1949508"/>
              </a:xfrm>
              <a:prstGeom prst="rect">
                <a:avLst/>
              </a:prstGeom>
              <a:blipFill rotWithShape="0">
                <a:blip r:embed="rId2"/>
                <a:stretch>
                  <a:fillRect l="-1122" r="-1068" b="-81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2278782" y="3445131"/>
                <a:ext cx="923138" cy="813300"/>
              </a:xfrm>
              <a:prstGeom prst="rect">
                <a:avLst/>
              </a:prstGeom>
            </p:spPr>
            <p:txBody>
              <a:bodyPr wrap="none">
                <a:spAutoFit/>
              </a:bodyPr>
              <a:lstStyle/>
              <a:p>
                <a14:m>
                  <m:oMath xmlns:m="http://schemas.openxmlformats.org/officeDocument/2006/math">
                    <m:f>
                      <m:fPr>
                        <m:ctrlPr>
                          <a:rPr lang="zh-CN" altLang="zh-CN" sz="2800" i="1">
                            <a:solidFill>
                              <a:srgbClr val="C00000"/>
                            </a:solidFill>
                            <a:latin typeface="Cambria Math" panose="02040503050406030204" pitchFamily="18" charset="0"/>
                            <a:ea typeface="Cambria Math" panose="02040503050406030204" pitchFamily="18" charset="0"/>
                          </a:rPr>
                        </m:ctrlPr>
                      </m:fPr>
                      <m:num>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𝑟</m:t>
                        </m:r>
                        <m:sSup>
                          <m:sSupPr>
                            <m:ctrlPr>
                              <a:rPr lang="zh-CN" altLang="zh-CN" sz="2800" i="1">
                                <a:solidFill>
                                  <a:srgbClr val="C00000"/>
                                </a:solidFill>
                                <a:effectLst/>
                                <a:latin typeface="Cambria Math" panose="02040503050406030204" pitchFamily="18" charset="0"/>
                                <a:ea typeface="Cambria Math" panose="02040503050406030204" pitchFamily="18" charset="0"/>
                              </a:rPr>
                            </m:ctrlPr>
                          </m:sSupPr>
                          <m:e>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0</m:t>
                                </m:r>
                              </m:sub>
                            </m:sSub>
                          </m:e>
                          <m:sup>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𝑔</m:t>
                        </m:r>
                      </m:den>
                    </m:f>
                  </m:oMath>
                </a14:m>
                <a:r>
                  <a:rPr lang="zh-CN" altLang="en-US" sz="2800" smtClean="0"/>
                  <a:t> </a:t>
                </a:r>
                <a:endParaRPr lang="zh-CN" altLang="en-US" sz="2800"/>
              </a:p>
            </p:txBody>
          </p:sp>
        </mc:Choice>
        <mc:Fallback xmlns="">
          <p:sp>
            <p:nvSpPr>
              <p:cNvPr id="4" name="矩形 3"/>
              <p:cNvSpPr>
                <a:spLocks noRot="1" noChangeAspect="1" noMove="1" noResize="1" noEditPoints="1" noAdjustHandles="1" noChangeArrowheads="1" noChangeShapeType="1" noTextEdit="1"/>
              </p:cNvSpPr>
              <p:nvPr/>
            </p:nvSpPr>
            <p:spPr>
              <a:xfrm>
                <a:off x="2278782" y="3445131"/>
                <a:ext cx="923138" cy="813300"/>
              </a:xfrm>
              <a:prstGeom prst="rect">
                <a:avLst/>
              </a:prstGeom>
              <a:blipFill rotWithShape="0">
                <a:blip r:embed="rId3"/>
                <a:stretch>
                  <a:fillRect/>
                </a:stretch>
              </a:blipFill>
            </p:spPr>
            <p:txBody>
              <a:bodyPr/>
              <a:lstStyle/>
              <a:p>
                <a:r>
                  <a:rPr lang="zh-CN" altLang="en-US">
                    <a:noFill/>
                  </a:rPr>
                  <a:t> </a:t>
                </a:r>
              </a:p>
            </p:txBody>
          </p:sp>
        </mc:Fallback>
      </mc:AlternateContent>
      <p:pic>
        <p:nvPicPr>
          <p:cNvPr id="10" name="image26.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7534" y="2439181"/>
            <a:ext cx="2520280" cy="2520280"/>
          </a:xfrm>
          <a:prstGeom prst="rect">
            <a:avLst/>
          </a:prstGeom>
          <a:noFill/>
          <a:ln>
            <a:noFill/>
          </a:ln>
        </p:spPr>
      </p:pic>
      <p:sp>
        <p:nvSpPr>
          <p:cNvPr id="11" name="矩形 10"/>
          <p:cNvSpPr/>
          <p:nvPr/>
        </p:nvSpPr>
        <p:spPr>
          <a:xfrm>
            <a:off x="389206" y="2203917"/>
            <a:ext cx="7938248" cy="2262158"/>
          </a:xfrm>
          <a:prstGeom prst="rect">
            <a:avLst/>
          </a:prstGeom>
        </p:spPr>
        <p:txBody>
          <a:bodyPr wrap="square">
            <a:spAutoFit/>
          </a:bodyPr>
          <a:lstStyle/>
          <a:p>
            <a:pPr algn="just">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做圆周运动的半径为</a:t>
            </a:r>
            <a:r>
              <a:rPr lang="en-US" altLang="zh-CN" sz="2800" i="1">
                <a:latin typeface="Times New Roman" panose="02020603050405020304" pitchFamily="18" charset="0"/>
                <a:ea typeface="宋体" panose="02010600030101010101" pitchFamily="2" charset="-122"/>
              </a:rPr>
              <a:t>r</a:t>
            </a:r>
            <a:r>
              <a:rPr lang="zh-CN" altLang="zh-CN" sz="2800">
                <a:latin typeface="Times New Roman" panose="02020603050405020304" pitchFamily="18" charset="0"/>
                <a:ea typeface="宋体" panose="02010600030101010101" pitchFamily="2" charset="-122"/>
              </a:rPr>
              <a:t>，重力加速度为</a:t>
            </a:r>
            <a:r>
              <a:rPr lang="en-US" altLang="zh-CN" sz="2800" i="1">
                <a:latin typeface="Times New Roman" panose="02020603050405020304" pitchFamily="18" charset="0"/>
                <a:ea typeface="宋体" panose="02010600030101010101" pitchFamily="2" charset="-122"/>
              </a:rPr>
              <a:t>g</a:t>
            </a:r>
            <a:r>
              <a:rPr lang="zh-CN" altLang="zh-CN" sz="2800">
                <a:latin typeface="Times New Roman" panose="02020603050405020304" pitchFamily="18" charset="0"/>
                <a:ea typeface="宋体" panose="02010600030101010101" pitchFamily="2" charset="-122"/>
              </a:rPr>
              <a:t>，最大静摩擦力等于滑动摩擦力，则滑块与圆盘间的动</a:t>
            </a:r>
            <a:r>
              <a:rPr lang="zh-CN" altLang="zh-CN" sz="2800" smtClean="0">
                <a:latin typeface="Times New Roman" panose="02020603050405020304" pitchFamily="18" charset="0"/>
                <a:ea typeface="宋体" panose="02010600030101010101" pitchFamily="2" charset="-122"/>
              </a:rPr>
              <a:t>摩</a:t>
            </a:r>
            <a:endParaRPr lang="en-US" altLang="zh-CN" sz="2800" smtClean="0">
              <a:latin typeface="Times New Roman" panose="02020603050405020304" pitchFamily="18" charset="0"/>
              <a:ea typeface="宋体" panose="02010600030101010101" pitchFamily="2" charset="-122"/>
            </a:endParaRPr>
          </a:p>
          <a:p>
            <a:pPr algn="just">
              <a:lnSpc>
                <a:spcPct val="150000"/>
              </a:lnSpc>
              <a:spcAft>
                <a:spcPts val="0"/>
              </a:spcAft>
              <a:tabLst>
                <a:tab pos="2340610" algn="l"/>
                <a:tab pos="2790825" algn="l"/>
                <a:tab pos="4231005" algn="l"/>
              </a:tabLst>
            </a:pPr>
            <a:endParaRPr lang="en-US" altLang="zh-CN" sz="1000">
              <a:latin typeface="Times New Roman" panose="02020603050405020304" pitchFamily="18" charset="0"/>
              <a:ea typeface="宋体" panose="02010600030101010101" pitchFamily="2" charset="-122"/>
            </a:endParaRPr>
          </a:p>
          <a:p>
            <a:pPr algn="just">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擦</a:t>
            </a:r>
            <a:r>
              <a:rPr lang="zh-CN" altLang="zh-CN" sz="2800">
                <a:latin typeface="Times New Roman" panose="02020603050405020304" pitchFamily="18" charset="0"/>
                <a:ea typeface="宋体" panose="02010600030101010101" pitchFamily="2" charset="-122"/>
              </a:rPr>
              <a:t>因数为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用所给物理量的符号表示</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endParaRPr lang="zh-CN" altLang="zh-CN" sz="1050">
              <a:latin typeface="Times New Roman" panose="02020603050405020304" pitchFamily="18" charset="0"/>
              <a:ea typeface="宋体" panose="02010600030101010101" pitchFamily="2" charset="-122"/>
            </a:endParaRPr>
          </a:p>
        </p:txBody>
      </p:sp>
      <p:grpSp>
        <p:nvGrpSpPr>
          <p:cNvPr id="12" name="组合 11"/>
          <p:cNvGrpSpPr/>
          <p:nvPr/>
        </p:nvGrpSpPr>
        <p:grpSpPr>
          <a:xfrm>
            <a:off x="0" y="4785601"/>
            <a:ext cx="11801206" cy="1524513"/>
            <a:chOff x="0" y="549474"/>
            <a:chExt cx="11801206" cy="1524513"/>
          </a:xfrm>
        </p:grpSpPr>
        <mc:AlternateContent xmlns:mc="http://schemas.openxmlformats.org/markup-compatibility/2006" xmlns:a14="http://schemas.microsoft.com/office/drawing/2010/main">
          <mc:Choice Requires="a14">
            <p:sp>
              <p:nvSpPr>
                <p:cNvPr id="13" name="矩形 12"/>
                <p:cNvSpPr/>
                <p:nvPr/>
              </p:nvSpPr>
              <p:spPr>
                <a:xfrm>
                  <a:off x="389206" y="900204"/>
                  <a:ext cx="11412000" cy="1173783"/>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根据题图乙可知</a:t>
                  </a:r>
                  <a:r>
                    <a:rPr lang="en-US" altLang="zh-CN" sz="2800" i="1">
                      <a:effectLst/>
                      <a:latin typeface="Times New Roman" panose="02020603050405020304" pitchFamily="18" charset="0"/>
                      <a:ea typeface="宋体" panose="02010600030101010101" pitchFamily="2" charset="-122"/>
                    </a:rPr>
                    <a:t>ω</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ω</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rPr>
                    <a:t>时，</a:t>
                  </a:r>
                  <a:r>
                    <a:rPr lang="en-US" altLang="zh-CN" sz="2800" i="1">
                      <a:effectLst/>
                      <a:latin typeface="Times New Roman" panose="02020603050405020304" pitchFamily="18" charset="0"/>
                      <a:ea typeface="宋体" panose="02010600030101010101" pitchFamily="2" charset="-122"/>
                    </a:rPr>
                    <a:t>F</a:t>
                  </a:r>
                  <a:r>
                    <a:rPr lang="en-US" altLang="zh-CN" sz="28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rPr>
                    <a:t>，此时有</a:t>
                  </a:r>
                  <a:r>
                    <a:rPr lang="en-US" altLang="zh-CN" sz="2800" i="1">
                      <a:effectLst/>
                      <a:latin typeface="Times New Roman" panose="02020603050405020304" pitchFamily="18" charset="0"/>
                      <a:ea typeface="宋体" panose="02010600030101010101" pitchFamily="2" charset="-122"/>
                    </a:rPr>
                    <a:t>μmg</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mr</a:t>
                  </a:r>
                  <a14:m>
                    <m:oMath xmlns:m="http://schemas.openxmlformats.org/officeDocument/2006/math">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𝜔</m:t>
                              </m:r>
                            </m:e>
                            <m:sub>
                              <m:r>
                                <a:rPr lang="en-US" altLang="zh-CN" sz="2800">
                                  <a:effectLst/>
                                  <a:latin typeface="Cambria Math" panose="02040503050406030204" pitchFamily="18" charset="0"/>
                                  <a:ea typeface="宋体" panose="02010600030101010101" pitchFamily="2" charset="-122"/>
                                </a:rPr>
                                <m:t>0</m:t>
                              </m:r>
                            </m:sub>
                          </m:sSub>
                        </m:e>
                        <m:sup>
                          <m:r>
                            <a:rPr lang="en-US" altLang="zh-CN" sz="2800">
                              <a:effectLst/>
                              <a:latin typeface="Cambria Math" panose="02040503050406030204" pitchFamily="18" charset="0"/>
                              <a:ea typeface="宋体" panose="02010600030101010101" pitchFamily="2" charset="-122"/>
                            </a:rPr>
                            <m:t>2</m:t>
                          </m:r>
                        </m:sup>
                      </m:sSup>
                    </m:oMath>
                  </a14:m>
                  <a:r>
                    <a:rPr lang="zh-CN" altLang="zh-CN" sz="2800">
                      <a:effectLst/>
                      <a:latin typeface="Times New Roman" panose="02020603050405020304" pitchFamily="18" charset="0"/>
                      <a:ea typeface="楷体" panose="02010609060101010101" pitchFamily="49" charset="-122"/>
                    </a:rPr>
                    <a:t>，解得</a:t>
                  </a:r>
                  <a:r>
                    <a:rPr lang="en-US" altLang="zh-CN" sz="2800" i="1">
                      <a:effectLst/>
                      <a:latin typeface="Times New Roman" panose="02020603050405020304" pitchFamily="18" charset="0"/>
                      <a:ea typeface="宋体" panose="02010600030101010101" pitchFamily="2" charset="-122"/>
                    </a:rPr>
                    <a:t>μ</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𝑟</m:t>
                          </m:r>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𝜔</m:t>
                                  </m:r>
                                </m:e>
                                <m:sub>
                                  <m:r>
                                    <a:rPr lang="en-US" altLang="zh-CN" sz="2800">
                                      <a:effectLst/>
                                      <a:latin typeface="Cambria Math" panose="02040503050406030204" pitchFamily="18" charset="0"/>
                                      <a:ea typeface="宋体" panose="02010600030101010101" pitchFamily="2" charset="-122"/>
                                    </a:rPr>
                                    <m:t>0</m:t>
                                  </m:r>
                                </m:sub>
                              </m:sSub>
                            </m:e>
                            <m:sup>
                              <m:r>
                                <a:rPr lang="en-US" altLang="zh-CN" sz="2800">
                                  <a:effectLst/>
                                  <a:latin typeface="Cambria Math" panose="02040503050406030204" pitchFamily="18" charset="0"/>
                                  <a:ea typeface="宋体" panose="02010600030101010101" pitchFamily="2" charset="-122"/>
                                </a:rPr>
                                <m:t>2</m:t>
                              </m:r>
                            </m:sup>
                          </m:sSup>
                        </m:num>
                        <m:den>
                          <m:r>
                            <a:rPr lang="en-US" altLang="zh-CN" sz="2800" i="1">
                              <a:effectLst/>
                              <a:latin typeface="Cambria Math" panose="02040503050406030204" pitchFamily="18" charset="0"/>
                              <a:ea typeface="宋体" panose="02010600030101010101" pitchFamily="2" charset="-122"/>
                            </a:rPr>
                            <m:t>𝑔</m:t>
                          </m:r>
                        </m:den>
                      </m:f>
                    </m:oMath>
                  </a14:m>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3" name="矩形 12"/>
                <p:cNvSpPr>
                  <a:spLocks noRot="1" noChangeAspect="1" noMove="1" noResize="1" noEditPoints="1" noAdjustHandles="1" noChangeArrowheads="1" noChangeShapeType="1" noTextEdit="1"/>
                </p:cNvSpPr>
                <p:nvPr/>
              </p:nvSpPr>
              <p:spPr>
                <a:xfrm>
                  <a:off x="389206" y="900204"/>
                  <a:ext cx="11412000" cy="1173783"/>
                </a:xfrm>
                <a:prstGeom prst="rect">
                  <a:avLst/>
                </a:prstGeom>
                <a:blipFill rotWithShape="0">
                  <a:blip r:embed="rId5"/>
                  <a:stretch>
                    <a:fillRect l="-1122"/>
                  </a:stretch>
                </a:blipFill>
              </p:spPr>
              <p:txBody>
                <a:bodyPr/>
                <a:lstStyle/>
                <a:p>
                  <a:r>
                    <a:rPr lang="zh-CN" altLang="en-US">
                      <a:noFill/>
                    </a:rPr>
                    <a:t> </a:t>
                  </a:r>
                </a:p>
              </p:txBody>
            </p:sp>
          </mc:Fallback>
        </mc:AlternateContent>
        <p:grpSp>
          <p:nvGrpSpPr>
            <p:cNvPr id="14" name="组合 13"/>
            <p:cNvGrpSpPr/>
            <p:nvPr/>
          </p:nvGrpSpPr>
          <p:grpSpPr>
            <a:xfrm>
              <a:off x="0" y="549474"/>
              <a:ext cx="1439863" cy="424932"/>
              <a:chOff x="51643" y="755060"/>
              <a:chExt cx="1439863" cy="424932"/>
            </a:xfrm>
          </p:grpSpPr>
          <p:sp>
            <p:nvSpPr>
              <p:cNvPr id="15" name="矩形 1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7" name="组合 65"/>
              <p:cNvGrpSpPr>
                <a:grpSpLocks/>
              </p:cNvGrpSpPr>
              <p:nvPr/>
            </p:nvGrpSpPr>
            <p:grpSpPr bwMode="auto">
              <a:xfrm>
                <a:off x="1224676" y="886173"/>
                <a:ext cx="162478" cy="162211"/>
                <a:chOff x="3104" y="165"/>
                <a:chExt cx="276" cy="275"/>
              </a:xfrm>
            </p:grpSpPr>
            <p:cxnSp>
              <p:nvCxnSpPr>
                <p:cNvPr id="18" name="直接连接符 1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95440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68542"/>
            <a:ext cx="11412000" cy="3970318"/>
          </a:xfrm>
          <a:prstGeom prst="rect">
            <a:avLst/>
          </a:prstGeom>
        </p:spPr>
        <p:txBody>
          <a:bodyPr>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江西景德镇市期末</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某同学用图甲所示装置测定当地重力加速度。</a:t>
            </a:r>
            <a:endParaRPr lang="zh-CN" altLang="zh-CN" sz="105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关于器材选择及测量时的一些实验操作，下列说法正确的是</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05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摆线尽量选择细些、伸缩性小些且适当长一些的</a:t>
            </a:r>
            <a:endParaRPr lang="zh-CN" altLang="zh-CN" sz="105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摆球尽量选择质量大些、体积小些的</a:t>
            </a:r>
            <a:endParaRPr lang="zh-CN" altLang="zh-CN" sz="105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为了使摆的周期大一些以方便测量，应使摆角</a:t>
            </a:r>
            <a:r>
              <a:rPr lang="zh-CN" altLang="zh-CN" sz="2800" smtClean="0">
                <a:latin typeface="Times New Roman" panose="02020603050405020304" pitchFamily="18" charset="0"/>
                <a:ea typeface="宋体" panose="02010600030101010101" pitchFamily="2" charset="-122"/>
              </a:rPr>
              <a:t>大</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一些</a:t>
            </a:r>
            <a:endParaRPr lang="zh-CN" altLang="zh-CN" sz="1050">
              <a:effectLst/>
              <a:latin typeface="Times New Roman" panose="02020603050405020304" pitchFamily="18" charset="0"/>
              <a:ea typeface="宋体" panose="02010600030101010101" pitchFamily="2" charset="-122"/>
            </a:endParaRPr>
          </a:p>
        </p:txBody>
      </p:sp>
      <p:sp>
        <p:nvSpPr>
          <p:cNvPr id="9" name="剪去对角的矩形 8"/>
          <p:cNvSpPr/>
          <p:nvPr/>
        </p:nvSpPr>
        <p:spPr>
          <a:xfrm>
            <a:off x="0" y="497099"/>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8</a:t>
            </a:r>
            <a:endParaRPr lang="zh-CN" altLang="en-US" dirty="0">
              <a:sym typeface="+mn-ea"/>
            </a:endParaRPr>
          </a:p>
        </p:txBody>
      </p:sp>
      <p:pic>
        <p:nvPicPr>
          <p:cNvPr id="11" name="image27.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5527" y="1629594"/>
            <a:ext cx="2232248" cy="2621137"/>
          </a:xfrm>
          <a:prstGeom prst="rect">
            <a:avLst/>
          </a:prstGeom>
          <a:noFill/>
          <a:ln>
            <a:noFill/>
          </a:ln>
        </p:spPr>
      </p:pic>
      <p:sp>
        <p:nvSpPr>
          <p:cNvPr id="5" name="矩形 4"/>
          <p:cNvSpPr/>
          <p:nvPr/>
        </p:nvSpPr>
        <p:spPr>
          <a:xfrm>
            <a:off x="10343678" y="997949"/>
            <a:ext cx="683200"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AB</a:t>
            </a:r>
            <a:endParaRPr lang="zh-CN" altLang="en-US"/>
          </a:p>
        </p:txBody>
      </p:sp>
      <p:grpSp>
        <p:nvGrpSpPr>
          <p:cNvPr id="12" name="组合 11"/>
          <p:cNvGrpSpPr/>
          <p:nvPr/>
        </p:nvGrpSpPr>
        <p:grpSpPr>
          <a:xfrm>
            <a:off x="0" y="4221882"/>
            <a:ext cx="11801206" cy="2300238"/>
            <a:chOff x="0" y="549474"/>
            <a:chExt cx="11801206" cy="2300238"/>
          </a:xfrm>
        </p:grpSpPr>
        <p:sp>
          <p:nvSpPr>
            <p:cNvPr id="13" name="矩形 12"/>
            <p:cNvSpPr/>
            <p:nvPr/>
          </p:nvSpPr>
          <p:spPr>
            <a:xfrm>
              <a:off x="389206" y="900204"/>
              <a:ext cx="11412000"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为减小实验误差，摆线尽量选择细些、伸缩性小些且适当长一些的，摆球尽量选择密度大的，即质量大些、体积小些的，故</a:t>
              </a:r>
              <a:r>
                <a:rPr lang="en-US" altLang="zh-CN" sz="2800" dirty="0">
                  <a:latin typeface="Times New Roman" panose="02020603050405020304" pitchFamily="18" charset="0"/>
                  <a:ea typeface="宋体" panose="02010600030101010101" pitchFamily="2" charset="-122"/>
                </a:rPr>
                <a:t>A</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宋体" panose="02010600030101010101" pitchFamily="2" charset="-122"/>
                </a:rPr>
                <a:t>B</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dirty="0" smtClean="0">
                  <a:latin typeface="Times New Roman" panose="02020603050405020304" pitchFamily="18" charset="0"/>
                  <a:ea typeface="楷体" panose="02010609060101010101" pitchFamily="49" charset="-122"/>
                  <a:cs typeface="Times New Roman" panose="02020603050405020304" pitchFamily="18" charset="0"/>
                </a:rPr>
                <a:t>应</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使摆角小于</a:t>
              </a:r>
              <a:r>
                <a:rPr lang="en-US" altLang="zh-CN" sz="2800" dirty="0">
                  <a:latin typeface="Times New Roman" panose="02020603050405020304" pitchFamily="18" charset="0"/>
                  <a:ea typeface="宋体" panose="02010600030101010101" pitchFamily="2" charset="-122"/>
                </a:rPr>
                <a:t>5°</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，才可看作理想单摆，故</a:t>
              </a:r>
              <a:r>
                <a:rPr lang="en-US" altLang="zh-CN" sz="2800" dirty="0">
                  <a:latin typeface="Times New Roman" panose="02020603050405020304" pitchFamily="18" charset="0"/>
                  <a:ea typeface="宋体" panose="02010600030101010101" pitchFamily="2" charset="-122"/>
                </a:rPr>
                <a:t>C</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1100" dirty="0">
                <a:effectLst/>
                <a:latin typeface="Times New Roman" panose="02020603050405020304" pitchFamily="18" charset="0"/>
                <a:ea typeface="宋体" panose="02010600030101010101" pitchFamily="2" charset="-122"/>
              </a:endParaRPr>
            </a:p>
          </p:txBody>
        </p:sp>
        <p:grpSp>
          <p:nvGrpSpPr>
            <p:cNvPr id="14" name="组合 13"/>
            <p:cNvGrpSpPr/>
            <p:nvPr/>
          </p:nvGrpSpPr>
          <p:grpSpPr>
            <a:xfrm>
              <a:off x="0" y="549474"/>
              <a:ext cx="1439863" cy="424932"/>
              <a:chOff x="51643" y="755060"/>
              <a:chExt cx="1439863" cy="424932"/>
            </a:xfrm>
          </p:grpSpPr>
          <p:sp>
            <p:nvSpPr>
              <p:cNvPr id="15" name="矩形 1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7" name="组合 65"/>
              <p:cNvGrpSpPr>
                <a:grpSpLocks/>
              </p:cNvGrpSpPr>
              <p:nvPr/>
            </p:nvGrpSpPr>
            <p:grpSpPr bwMode="auto">
              <a:xfrm>
                <a:off x="1224676" y="886173"/>
                <a:ext cx="162478" cy="162211"/>
                <a:chOff x="3104" y="165"/>
                <a:chExt cx="276" cy="275"/>
              </a:xfrm>
            </p:grpSpPr>
            <p:cxnSp>
              <p:nvCxnSpPr>
                <p:cNvPr id="18" name="直接连接符 1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01501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68542"/>
            <a:ext cx="11412000" cy="1615827"/>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在某次实验中，测得单摆摆长为</a:t>
            </a:r>
            <a:r>
              <a:rPr lang="en-US" altLang="zh-CN" sz="2800" i="1">
                <a:latin typeface="Times New Roman" panose="02020603050405020304" pitchFamily="18" charset="0"/>
                <a:ea typeface="宋体" panose="02010600030101010101" pitchFamily="2" charset="-122"/>
              </a:rPr>
              <a:t>L</a:t>
            </a:r>
            <a:r>
              <a:rPr lang="zh-CN" altLang="zh-CN" sz="2800">
                <a:latin typeface="Times New Roman" panose="02020603050405020304" pitchFamily="18" charset="0"/>
                <a:ea typeface="宋体" panose="02010600030101010101" pitchFamily="2" charset="-122"/>
              </a:rPr>
              <a:t>，单摆完成</a:t>
            </a:r>
            <a:r>
              <a:rPr lang="en-US" altLang="zh-CN" sz="2800" i="1">
                <a:latin typeface="Times New Roman" panose="02020603050405020304" pitchFamily="18" charset="0"/>
                <a:ea typeface="宋体" panose="02010600030101010101" pitchFamily="2" charset="-122"/>
              </a:rPr>
              <a:t>n</a:t>
            </a:r>
            <a:r>
              <a:rPr lang="zh-CN" altLang="zh-CN" sz="2800">
                <a:latin typeface="Times New Roman" panose="02020603050405020304" pitchFamily="18" charset="0"/>
                <a:ea typeface="宋体" panose="02010600030101010101" pitchFamily="2" charset="-122"/>
              </a:rPr>
              <a:t>次全振动的时间为</a:t>
            </a:r>
            <a:r>
              <a:rPr lang="en-US" altLang="zh-CN" sz="2800" i="1">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rPr>
              <a:t>，</a:t>
            </a:r>
            <a:r>
              <a:rPr lang="zh-CN" altLang="zh-CN" sz="2800" smtClean="0">
                <a:latin typeface="Times New Roman" panose="02020603050405020304" pitchFamily="18" charset="0"/>
                <a:ea typeface="宋体" panose="02010600030101010101" pitchFamily="2" charset="-122"/>
              </a:rPr>
              <a:t>则</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endParaRPr lang="en-US" altLang="zh-CN" sz="10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利用</a:t>
            </a:r>
            <a:r>
              <a:rPr lang="zh-CN" altLang="zh-CN" sz="2800">
                <a:latin typeface="Times New Roman" panose="02020603050405020304" pitchFamily="18" charset="0"/>
                <a:ea typeface="宋体" panose="02010600030101010101" pitchFamily="2" charset="-122"/>
              </a:rPr>
              <a:t>上述测量量可得重力加速度的表达式</a:t>
            </a:r>
            <a:r>
              <a:rPr lang="en-US" altLang="zh-CN" sz="2800" i="1">
                <a:latin typeface="Times New Roman" panose="02020603050405020304" pitchFamily="18" charset="0"/>
                <a:ea typeface="宋体" panose="02010600030101010101" pitchFamily="2" charset="-122"/>
              </a:rPr>
              <a:t>g</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4" name="矩形 3"/>
              <p:cNvSpPr/>
              <p:nvPr/>
            </p:nvSpPr>
            <p:spPr>
              <a:xfrm>
                <a:off x="7463358" y="909514"/>
                <a:ext cx="1210139" cy="764184"/>
              </a:xfrm>
              <a:prstGeom prst="rect">
                <a:avLst/>
              </a:prstGeom>
            </p:spPr>
            <p:txBody>
              <a:bodyPr wrap="none">
                <a:spAutoFit/>
              </a:bodyPr>
              <a:lstStyle/>
              <a:p>
                <a14:m>
                  <m:oMath xmlns:m="http://schemas.openxmlformats.org/officeDocument/2006/math">
                    <m:f>
                      <m:fPr>
                        <m:ctrlPr>
                          <a:rPr lang="zh-CN" altLang="zh-CN" sz="2800" i="1">
                            <a:solidFill>
                              <a:srgbClr val="C00000"/>
                            </a:solidFill>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4</m:t>
                        </m:r>
                        <m:sSup>
                          <m:sSupPr>
                            <m:ctrlPr>
                              <a:rPr lang="zh-CN" altLang="zh-CN" sz="2800" i="1">
                                <a:solidFill>
                                  <a:srgbClr val="C00000"/>
                                </a:solidFill>
                                <a:effectLst/>
                                <a:latin typeface="Cambria Math" panose="02040503050406030204" pitchFamily="18" charset="0"/>
                                <a:ea typeface="Cambria Math" panose="02040503050406030204" pitchFamily="18" charset="0"/>
                              </a:rPr>
                            </m:ctrlPr>
                          </m:sSupPr>
                          <m:e>
                            <m:r>
                              <m:rPr>
                                <m:sty m:val="p"/>
                              </m:rP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π</m:t>
                            </m:r>
                          </m:e>
                          <m:sup>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p>
                        </m:sSup>
                        <m:sSup>
                          <m:sSupPr>
                            <m:ctrlPr>
                              <a:rPr lang="zh-CN" altLang="zh-CN" sz="2800" i="1">
                                <a:solidFill>
                                  <a:srgbClr val="C00000"/>
                                </a:solidFill>
                                <a:effectLst/>
                                <a:latin typeface="Cambria Math" panose="02040503050406030204" pitchFamily="18" charset="0"/>
                                <a:ea typeface="Cambria Math" panose="02040503050406030204" pitchFamily="18" charset="0"/>
                              </a:rPr>
                            </m:ctrlPr>
                          </m:sSup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𝑛</m:t>
                            </m:r>
                          </m:e>
                          <m:sup>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𝐿</m:t>
                        </m:r>
                      </m:num>
                      <m:den>
                        <m:sSup>
                          <m:sSupPr>
                            <m:ctrlPr>
                              <a:rPr lang="zh-CN" altLang="zh-CN" sz="2800" i="1">
                                <a:solidFill>
                                  <a:srgbClr val="C00000"/>
                                </a:solidFill>
                                <a:effectLst/>
                                <a:latin typeface="Cambria Math" panose="02040503050406030204" pitchFamily="18" charset="0"/>
                                <a:ea typeface="Cambria Math" panose="02040503050406030204" pitchFamily="18" charset="0"/>
                              </a:rPr>
                            </m:ctrlPr>
                          </m:sSup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𝑡</m:t>
                            </m:r>
                          </m:e>
                          <m:sup>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p>
                        </m:sSup>
                      </m:den>
                    </m:f>
                  </m:oMath>
                </a14:m>
                <a:r>
                  <a:rPr lang="zh-CN" altLang="en-US" sz="2600" smtClean="0"/>
                  <a:t> </a:t>
                </a:r>
                <a:endParaRPr lang="zh-CN" altLang="en-US" sz="2600"/>
              </a:p>
            </p:txBody>
          </p:sp>
        </mc:Choice>
        <mc:Fallback xmlns="">
          <p:sp>
            <p:nvSpPr>
              <p:cNvPr id="4" name="矩形 3"/>
              <p:cNvSpPr>
                <a:spLocks noRot="1" noChangeAspect="1" noMove="1" noResize="1" noEditPoints="1" noAdjustHandles="1" noChangeArrowheads="1" noChangeShapeType="1" noTextEdit="1"/>
              </p:cNvSpPr>
              <p:nvPr/>
            </p:nvSpPr>
            <p:spPr>
              <a:xfrm>
                <a:off x="7463358" y="909514"/>
                <a:ext cx="1210139" cy="764184"/>
              </a:xfrm>
              <a:prstGeom prst="rect">
                <a:avLst/>
              </a:prstGeom>
              <a:blipFill rotWithShape="0">
                <a:blip r:embed="rId2"/>
                <a:stretch>
                  <a:fillRect/>
                </a:stretch>
              </a:blipFill>
            </p:spPr>
            <p:txBody>
              <a:bodyPr/>
              <a:lstStyle/>
              <a:p>
                <a:r>
                  <a:rPr lang="zh-CN" altLang="en-US">
                    <a:noFill/>
                  </a:rPr>
                  <a:t> </a:t>
                </a:r>
              </a:p>
            </p:txBody>
          </p:sp>
        </mc:Fallback>
      </mc:AlternateContent>
      <p:pic>
        <p:nvPicPr>
          <p:cNvPr id="6" name="image27.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4682" y="2349674"/>
            <a:ext cx="2521049" cy="2960251"/>
          </a:xfrm>
          <a:prstGeom prst="rect">
            <a:avLst/>
          </a:prstGeom>
          <a:noFill/>
          <a:ln>
            <a:noFill/>
          </a:ln>
        </p:spPr>
      </p:pic>
    </p:spTree>
    <p:extLst>
      <p:ext uri="{BB962C8B-B14F-4D97-AF65-F5344CB8AC3E}">
        <p14:creationId xmlns:p14="http://schemas.microsoft.com/office/powerpoint/2010/main" val="330929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898647"/>
            <a:ext cx="11801206" cy="3971307"/>
            <a:chOff x="0" y="549474"/>
            <a:chExt cx="11801206" cy="3971307"/>
          </a:xfrm>
        </p:grpSpPr>
        <mc:AlternateContent xmlns:mc="http://schemas.openxmlformats.org/markup-compatibility/2006" xmlns:a14="http://schemas.microsoft.com/office/drawing/2010/main">
          <mc:Choice Requires="a14">
            <p:sp>
              <p:nvSpPr>
                <p:cNvPr id="7" name="矩形 6"/>
                <p:cNvSpPr/>
                <p:nvPr/>
              </p:nvSpPr>
              <p:spPr>
                <a:xfrm>
                  <a:off x="389206" y="1014180"/>
                  <a:ext cx="11412000" cy="3506601"/>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在某次实验中，测得单摆摆长为</a:t>
                  </a:r>
                  <a:r>
                    <a:rPr lang="en-US" altLang="zh-CN" sz="2800" i="1">
                      <a:effectLst/>
                      <a:latin typeface="Times New Roman" panose="02020603050405020304" pitchFamily="18" charset="0"/>
                      <a:ea typeface="宋体" panose="02010600030101010101" pitchFamily="2" charset="-122"/>
                    </a:rPr>
                    <a:t>L</a:t>
                  </a:r>
                  <a:r>
                    <a:rPr lang="zh-CN" altLang="zh-CN" sz="2800">
                      <a:effectLst/>
                      <a:latin typeface="Times New Roman" panose="02020603050405020304" pitchFamily="18" charset="0"/>
                      <a:ea typeface="楷体" panose="02010609060101010101" pitchFamily="49" charset="-122"/>
                    </a:rPr>
                    <a:t>，单摆完成</a:t>
                  </a:r>
                  <a:r>
                    <a:rPr lang="en-US" altLang="zh-CN" sz="2800" i="1">
                      <a:effectLst/>
                      <a:latin typeface="Times New Roman" panose="02020603050405020304" pitchFamily="18" charset="0"/>
                      <a:ea typeface="宋体" panose="02010600030101010101" pitchFamily="2" charset="-122"/>
                    </a:rPr>
                    <a:t>n</a:t>
                  </a:r>
                  <a:r>
                    <a:rPr lang="zh-CN" altLang="zh-CN" sz="2800">
                      <a:effectLst/>
                      <a:latin typeface="Times New Roman" panose="02020603050405020304" pitchFamily="18" charset="0"/>
                      <a:ea typeface="楷体" panose="02010609060101010101" pitchFamily="49" charset="-122"/>
                    </a:rPr>
                    <a:t>次全振动的时间为</a:t>
                  </a:r>
                  <a:r>
                    <a:rPr lang="en-US" altLang="zh-CN" sz="2800" i="1">
                      <a:effectLst/>
                      <a:latin typeface="Times New Roman" panose="02020603050405020304" pitchFamily="18" charset="0"/>
                      <a:ea typeface="宋体" panose="02010600030101010101" pitchFamily="2" charset="-122"/>
                    </a:rPr>
                    <a:t>t</a:t>
                  </a:r>
                  <a:r>
                    <a:rPr lang="zh-CN" altLang="zh-CN" sz="2800">
                      <a:effectLst/>
                      <a:latin typeface="Times New Roman" panose="02020603050405020304" pitchFamily="18" charset="0"/>
                      <a:ea typeface="楷体" panose="02010609060101010101" pitchFamily="49" charset="-122"/>
                    </a:rPr>
                    <a:t>，则周期为</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𝑡</m:t>
                          </m:r>
                        </m:num>
                        <m:den>
                          <m:r>
                            <a:rPr lang="en-US" altLang="zh-CN" sz="2800" i="1">
                              <a:effectLst/>
                              <a:latin typeface="Cambria Math" panose="02040503050406030204" pitchFamily="18" charset="0"/>
                              <a:ea typeface="宋体" panose="02010600030101010101" pitchFamily="2" charset="-122"/>
                            </a:rPr>
                            <m:t>𝑛</m:t>
                          </m:r>
                        </m:den>
                      </m:f>
                    </m:oMath>
                  </a14:m>
                  <a:endParaRPr lang="zh-CN" altLang="zh-CN" sz="1100">
                    <a:effectLst/>
                    <a:latin typeface="Times New Roman" panose="02020603050405020304" pitchFamily="18" charset="0"/>
                    <a:ea typeface="宋体" panose="02010600030101010101" pitchFamily="2" charset="-122"/>
                  </a:endParaRPr>
                </a:p>
                <a:p>
                  <a:pPr>
                    <a:lnSpc>
                      <a:spcPct val="12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根据单摆周期公式</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=2π</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𝐿</m:t>
                              </m:r>
                            </m:num>
                            <m:den>
                              <m:r>
                                <a:rPr lang="en-US" altLang="zh-CN" sz="2800" i="1">
                                  <a:effectLst/>
                                  <a:latin typeface="Cambria Math" panose="02040503050406030204" pitchFamily="18" charset="0"/>
                                  <a:ea typeface="宋体" panose="02010600030101010101" pitchFamily="2" charset="-122"/>
                                </a:rPr>
                                <m:t>𝑔</m:t>
                              </m:r>
                            </m:den>
                          </m:f>
                        </m:e>
                      </m:rad>
                    </m:oMath>
                  </a14:m>
                  <a:endParaRPr lang="zh-CN" altLang="zh-CN" sz="1100">
                    <a:effectLst/>
                    <a:latin typeface="Times New Roman" panose="02020603050405020304" pitchFamily="18" charset="0"/>
                    <a:ea typeface="宋体" panose="02010600030101010101" pitchFamily="2" charset="-122"/>
                  </a:endParaRPr>
                </a:p>
                <a:p>
                  <a:pPr>
                    <a:lnSpc>
                      <a:spcPct val="12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解得</a:t>
                  </a:r>
                  <a:r>
                    <a:rPr lang="en-US" altLang="zh-CN" sz="2800" i="1">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4</m:t>
                          </m:r>
                          <m:sSup>
                            <m:sSupPr>
                              <m:ctrlPr>
                                <a:rPr lang="zh-CN" altLang="zh-CN" sz="2800" i="1">
                                  <a:effectLst/>
                                  <a:latin typeface="Cambria Math" panose="02040503050406030204" pitchFamily="18" charset="0"/>
                                  <a:ea typeface="Cambria Math" panose="02040503050406030204" pitchFamily="18" charset="0"/>
                                </a:rPr>
                              </m:ctrlPr>
                            </m:sSupPr>
                            <m:e>
                              <m:r>
                                <m:rPr>
                                  <m:sty m:val="p"/>
                                </m:rPr>
                                <a:rPr lang="en-US" altLang="zh-CN" sz="2800">
                                  <a:effectLst/>
                                  <a:latin typeface="Cambria Math" panose="02040503050406030204" pitchFamily="18" charset="0"/>
                                  <a:ea typeface="宋体" panose="02010600030101010101" pitchFamily="2" charset="-122"/>
                                </a:rPr>
                                <m:t>π</m:t>
                              </m:r>
                            </m:e>
                            <m:sup>
                              <m:r>
                                <a:rPr lang="en-US" altLang="zh-CN" sz="2800">
                                  <a:effectLst/>
                                  <a:latin typeface="Cambria Math" panose="02040503050406030204" pitchFamily="18" charset="0"/>
                                  <a:ea typeface="宋体" panose="02010600030101010101" pitchFamily="2" charset="-122"/>
                                </a:rPr>
                                <m:t>2</m:t>
                              </m:r>
                            </m:sup>
                          </m:sSup>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𝑛</m:t>
                              </m:r>
                            </m:e>
                            <m:sup>
                              <m:r>
                                <a:rPr lang="en-US" altLang="zh-CN" sz="2800">
                                  <a:effectLst/>
                                  <a:latin typeface="Cambria Math" panose="02040503050406030204" pitchFamily="18" charset="0"/>
                                  <a:ea typeface="宋体" panose="02010600030101010101" pitchFamily="2" charset="-122"/>
                                </a:rPr>
                                <m:t>2</m:t>
                              </m:r>
                            </m:sup>
                          </m:sSup>
                          <m:r>
                            <a:rPr lang="en-US" altLang="zh-CN" sz="2800" i="1">
                              <a:effectLst/>
                              <a:latin typeface="Cambria Math" panose="02040503050406030204" pitchFamily="18" charset="0"/>
                              <a:ea typeface="宋体" panose="02010600030101010101" pitchFamily="2" charset="-122"/>
                            </a:rPr>
                            <m:t>𝐿</m:t>
                          </m:r>
                        </m:num>
                        <m:den>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𝑡</m:t>
                              </m:r>
                            </m:e>
                            <m:sup>
                              <m:r>
                                <a:rPr lang="en-US" altLang="zh-CN" sz="2800">
                                  <a:effectLst/>
                                  <a:latin typeface="Cambria Math" panose="02040503050406030204" pitchFamily="18" charset="0"/>
                                  <a:ea typeface="宋体" panose="02010600030101010101" pitchFamily="2" charset="-122"/>
                                </a:rPr>
                                <m:t>2</m:t>
                              </m:r>
                            </m:sup>
                          </m:sSup>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7" name="矩形 6"/>
                <p:cNvSpPr>
                  <a:spLocks noRot="1" noChangeAspect="1" noMove="1" noResize="1" noEditPoints="1" noAdjustHandles="1" noChangeArrowheads="1" noChangeShapeType="1" noTextEdit="1"/>
                </p:cNvSpPr>
                <p:nvPr/>
              </p:nvSpPr>
              <p:spPr>
                <a:xfrm>
                  <a:off x="389206" y="1014180"/>
                  <a:ext cx="11412000" cy="3506601"/>
                </a:xfrm>
                <a:prstGeom prst="rect">
                  <a:avLst/>
                </a:prstGeom>
                <a:blipFill rotWithShape="0">
                  <a:blip r:embed="rId2"/>
                  <a:stretch>
                    <a:fillRect l="-1122" r="-53" b="-348"/>
                  </a:stretch>
                </a:blipFill>
              </p:spPr>
              <p:txBody>
                <a:bodyPr/>
                <a:lstStyle/>
                <a:p>
                  <a:r>
                    <a:rPr lang="zh-CN" altLang="en-US">
                      <a:noFill/>
                    </a:rPr>
                    <a:t> </a:t>
                  </a:r>
                </a:p>
              </p:txBody>
            </p:sp>
          </mc:Fallback>
        </mc:AlternateContent>
        <p:grpSp>
          <p:nvGrpSpPr>
            <p:cNvPr id="8" name="组合 7"/>
            <p:cNvGrpSpPr/>
            <p:nvPr/>
          </p:nvGrpSpPr>
          <p:grpSpPr>
            <a:xfrm>
              <a:off x="0" y="549474"/>
              <a:ext cx="1439863" cy="424932"/>
              <a:chOff x="51643" y="755060"/>
              <a:chExt cx="1439863" cy="424932"/>
            </a:xfrm>
          </p:grpSpPr>
          <p:sp>
            <p:nvSpPr>
              <p:cNvPr id="9" name="矩形 8"/>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0"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1" name="组合 65"/>
              <p:cNvGrpSpPr>
                <a:grpSpLocks/>
              </p:cNvGrpSpPr>
              <p:nvPr/>
            </p:nvGrpSpPr>
            <p:grpSpPr bwMode="auto">
              <a:xfrm>
                <a:off x="1224676" y="886173"/>
                <a:ext cx="162478" cy="162211"/>
                <a:chOff x="3104" y="165"/>
                <a:chExt cx="276" cy="275"/>
              </a:xfrm>
            </p:grpSpPr>
            <p:cxnSp>
              <p:nvCxnSpPr>
                <p:cNvPr id="12" name="直接连接符 11"/>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05634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35893"/>
            <a:ext cx="7649894" cy="3023905"/>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实验时改变摆长，测出几组摆长</a:t>
            </a:r>
            <a:r>
              <a:rPr lang="en-US" altLang="zh-CN" sz="2800" i="1">
                <a:latin typeface="Times New Roman" panose="02020603050405020304" pitchFamily="18" charset="0"/>
                <a:ea typeface="宋体" panose="02010600030101010101" pitchFamily="2" charset="-122"/>
              </a:rPr>
              <a:t>L</a:t>
            </a:r>
            <a:r>
              <a:rPr lang="zh-CN" altLang="zh-CN" sz="2800">
                <a:latin typeface="Times New Roman" panose="02020603050405020304" pitchFamily="18" charset="0"/>
                <a:ea typeface="宋体" panose="02010600030101010101" pitchFamily="2" charset="-122"/>
              </a:rPr>
              <a:t>和对应的周期</a:t>
            </a:r>
            <a:r>
              <a:rPr lang="en-US" altLang="zh-CN" sz="2800" i="1">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rPr>
              <a:t>的数据，作出</a:t>
            </a:r>
            <a:r>
              <a:rPr lang="en-US" altLang="zh-CN" sz="2800" i="1">
                <a:latin typeface="Times New Roman" panose="02020603050405020304" pitchFamily="18" charset="0"/>
                <a:ea typeface="宋体" panose="02010600030101010101" pitchFamily="2" charset="-122"/>
              </a:rPr>
              <a:t>L</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T</a:t>
            </a:r>
            <a:r>
              <a:rPr lang="en-US" altLang="zh-CN" sz="2800" baseline="30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图像，如图乙所示。</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宋体" panose="02010600030101010101" pitchFamily="2" charset="-122"/>
              </a:rPr>
              <a:t>利用</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两点的坐标可得重力加速度的</a:t>
            </a:r>
            <a:r>
              <a:rPr lang="zh-CN" altLang="zh-CN" sz="2800" smtClean="0">
                <a:latin typeface="Times New Roman" panose="02020603050405020304" pitchFamily="18" charset="0"/>
                <a:ea typeface="宋体" panose="02010600030101010101" pitchFamily="2" charset="-122"/>
              </a:rPr>
              <a:t>表达</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endParaRPr lang="en-US" altLang="zh-CN" sz="15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式</a:t>
            </a:r>
            <a:r>
              <a:rPr lang="en-US" altLang="zh-CN" sz="2800" i="1">
                <a:latin typeface="Times New Roman" panose="02020603050405020304" pitchFamily="18" charset="0"/>
                <a:ea typeface="宋体" panose="02010600030101010101" pitchFamily="2" charset="-122"/>
              </a:rPr>
              <a:t>g</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4" name="矩形 3"/>
              <p:cNvSpPr/>
              <p:nvPr/>
            </p:nvSpPr>
            <p:spPr>
              <a:xfrm>
                <a:off x="1414686" y="2016442"/>
                <a:ext cx="1719189" cy="815288"/>
              </a:xfrm>
              <a:prstGeom prst="rect">
                <a:avLst/>
              </a:prstGeom>
            </p:spPr>
            <p:txBody>
              <a:bodyPr wrap="none">
                <a:spAutoFit/>
              </a:bodyPr>
              <a:lstStyle/>
              <a:p>
                <a14:m>
                  <m:oMath xmlns:m="http://schemas.openxmlformats.org/officeDocument/2006/math">
                    <m:f>
                      <m:fPr>
                        <m:ctrlPr>
                          <a:rPr lang="zh-CN" altLang="zh-CN" sz="2800" i="1">
                            <a:solidFill>
                              <a:srgbClr val="C00000"/>
                            </a:solidFill>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4</m:t>
                        </m:r>
                        <m:sSup>
                          <m:sSupPr>
                            <m:ctrlPr>
                              <a:rPr lang="zh-CN" altLang="zh-CN" sz="2800" i="1">
                                <a:solidFill>
                                  <a:srgbClr val="C00000"/>
                                </a:solidFill>
                                <a:effectLst/>
                                <a:latin typeface="Cambria Math" panose="02040503050406030204" pitchFamily="18" charset="0"/>
                                <a:ea typeface="Cambria Math" panose="02040503050406030204" pitchFamily="18" charset="0"/>
                              </a:rPr>
                            </m:ctrlPr>
                          </m:sSupPr>
                          <m:e>
                            <m:r>
                              <m:rPr>
                                <m:sty m:val="p"/>
                              </m:rP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π</m:t>
                            </m:r>
                          </m:e>
                          <m:sup>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𝐿</m:t>
                            </m:r>
                          </m:e>
                          <m: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𝐿</m:t>
                            </m:r>
                          </m:e>
                          <m: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num>
                      <m:den>
                        <m:sSup>
                          <m:sSupPr>
                            <m:ctrlPr>
                              <a:rPr lang="zh-CN" altLang="zh-CN" sz="2800" i="1">
                                <a:solidFill>
                                  <a:srgbClr val="C00000"/>
                                </a:solidFill>
                                <a:effectLst/>
                                <a:latin typeface="Cambria Math" panose="02040503050406030204" pitchFamily="18" charset="0"/>
                                <a:ea typeface="Cambria Math" panose="02040503050406030204" pitchFamily="18" charset="0"/>
                              </a:rPr>
                            </m:ctrlPr>
                          </m:sSupPr>
                          <m:e>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𝑇</m:t>
                                </m:r>
                              </m:e>
                              <m: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b>
                            </m:sSub>
                          </m:e>
                          <m:sup>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2800" i="1">
                                <a:solidFill>
                                  <a:srgbClr val="C00000"/>
                                </a:solidFill>
                                <a:effectLst/>
                                <a:latin typeface="Cambria Math" panose="02040503050406030204" pitchFamily="18" charset="0"/>
                                <a:ea typeface="Cambria Math" panose="02040503050406030204" pitchFamily="18" charset="0"/>
                              </a:rPr>
                            </m:ctrlPr>
                          </m:sSupPr>
                          <m:e>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𝑇</m:t>
                                </m:r>
                              </m:e>
                              <m: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e>
                          <m:sup>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p>
                        </m:sSup>
                      </m:den>
                    </m:f>
                  </m:oMath>
                </a14:m>
                <a:r>
                  <a:rPr lang="zh-CN" altLang="en-US" sz="2600" smtClean="0"/>
                  <a:t> </a:t>
                </a:r>
                <a:endParaRPr lang="zh-CN" altLang="en-US" sz="2600"/>
              </a:p>
            </p:txBody>
          </p:sp>
        </mc:Choice>
        <mc:Fallback xmlns="">
          <p:sp>
            <p:nvSpPr>
              <p:cNvPr id="4" name="矩形 3"/>
              <p:cNvSpPr>
                <a:spLocks noRot="1" noChangeAspect="1" noMove="1" noResize="1" noEditPoints="1" noAdjustHandles="1" noChangeArrowheads="1" noChangeShapeType="1" noTextEdit="1"/>
              </p:cNvSpPr>
              <p:nvPr/>
            </p:nvSpPr>
            <p:spPr>
              <a:xfrm>
                <a:off x="1414686" y="2016442"/>
                <a:ext cx="1719189" cy="815288"/>
              </a:xfrm>
              <a:prstGeom prst="rect">
                <a:avLst/>
              </a:prstGeom>
              <a:blipFill rotWithShape="0">
                <a:blip r:embed="rId2"/>
                <a:stretch>
                  <a:fillRect/>
                </a:stretch>
              </a:blipFill>
            </p:spPr>
            <p:txBody>
              <a:bodyPr/>
              <a:lstStyle/>
              <a:p>
                <a:r>
                  <a:rPr lang="zh-CN" altLang="en-US">
                    <a:noFill/>
                  </a:rPr>
                  <a:t> </a:t>
                </a:r>
              </a:p>
            </p:txBody>
          </p:sp>
        </mc:Fallback>
      </mc:AlternateContent>
      <p:pic>
        <p:nvPicPr>
          <p:cNvPr id="5" name="image28.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3558" y="268542"/>
            <a:ext cx="2549248" cy="2466821"/>
          </a:xfrm>
          <a:prstGeom prst="rect">
            <a:avLst/>
          </a:prstGeom>
          <a:noFill/>
          <a:ln>
            <a:noFill/>
          </a:ln>
        </p:spPr>
      </p:pic>
      <p:grpSp>
        <p:nvGrpSpPr>
          <p:cNvPr id="7" name="组合 6"/>
          <p:cNvGrpSpPr/>
          <p:nvPr/>
        </p:nvGrpSpPr>
        <p:grpSpPr>
          <a:xfrm>
            <a:off x="0" y="3141762"/>
            <a:ext cx="11801206" cy="3654303"/>
            <a:chOff x="0" y="549474"/>
            <a:chExt cx="11801206" cy="3654303"/>
          </a:xfrm>
        </p:grpSpPr>
        <mc:AlternateContent xmlns:mc="http://schemas.openxmlformats.org/markup-compatibility/2006" xmlns:a14="http://schemas.microsoft.com/office/drawing/2010/main">
          <mc:Choice Requires="a14">
            <p:sp>
              <p:nvSpPr>
                <p:cNvPr id="8" name="矩形 7"/>
                <p:cNvSpPr/>
                <p:nvPr/>
              </p:nvSpPr>
              <p:spPr>
                <a:xfrm>
                  <a:off x="389206" y="704357"/>
                  <a:ext cx="11412000" cy="3499420"/>
                </a:xfrm>
                <a:prstGeom prst="rect">
                  <a:avLst/>
                </a:prstGeom>
              </p:spPr>
              <p:txBody>
                <a:bodyPr wrap="square">
                  <a:spAutoFit/>
                </a:bodyPr>
                <a:lstStyle/>
                <a:p>
                  <a:pPr>
                    <a:lnSpc>
                      <a:spcPct val="12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根据单摆周期公式</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=2π</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𝐿</m:t>
                              </m:r>
                            </m:num>
                            <m:den>
                              <m:r>
                                <a:rPr lang="en-US" altLang="zh-CN" sz="2800" i="1">
                                  <a:effectLst/>
                                  <a:latin typeface="Cambria Math" panose="02040503050406030204" pitchFamily="18" charset="0"/>
                                  <a:ea typeface="宋体" panose="02010600030101010101" pitchFamily="2" charset="-122"/>
                                </a:rPr>
                                <m:t>𝑔</m:t>
                              </m:r>
                            </m:den>
                          </m:f>
                        </m:e>
                      </m:rad>
                    </m:oMath>
                  </a14:m>
                  <a:endParaRPr lang="zh-CN" altLang="zh-CN" sz="1100">
                    <a:effectLst/>
                    <a:latin typeface="Times New Roman" panose="02020603050405020304" pitchFamily="18" charset="0"/>
                    <a:ea typeface="宋体" panose="02010600030101010101" pitchFamily="2" charset="-122"/>
                  </a:endParaRPr>
                </a:p>
                <a:p>
                  <a:pPr>
                    <a:lnSpc>
                      <a:spcPct val="12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变形有</a:t>
                  </a:r>
                  <a:r>
                    <a:rPr lang="en-US" altLang="zh-CN" sz="2800" i="1">
                      <a:effectLst/>
                      <a:latin typeface="Times New Roman" panose="02020603050405020304" pitchFamily="18" charset="0"/>
                      <a:ea typeface="宋体" panose="02010600030101010101" pitchFamily="2" charset="-122"/>
                    </a:rPr>
                    <a:t>L</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𝑔</m:t>
                          </m:r>
                        </m:num>
                        <m:den>
                          <m:r>
                            <a:rPr lang="en-US" altLang="zh-CN" sz="2800">
                              <a:effectLst/>
                              <a:latin typeface="Cambria Math" panose="02040503050406030204" pitchFamily="18" charset="0"/>
                              <a:ea typeface="宋体" panose="02010600030101010101" pitchFamily="2" charset="-122"/>
                            </a:rPr>
                            <m:t>4</m:t>
                          </m:r>
                          <m:sSup>
                            <m:sSupPr>
                              <m:ctrlPr>
                                <a:rPr lang="zh-CN" altLang="zh-CN" sz="2800" i="1">
                                  <a:effectLst/>
                                  <a:latin typeface="Cambria Math" panose="02040503050406030204" pitchFamily="18" charset="0"/>
                                  <a:ea typeface="Cambria Math" panose="02040503050406030204" pitchFamily="18" charset="0"/>
                                </a:rPr>
                              </m:ctrlPr>
                            </m:sSupPr>
                            <m:e>
                              <m:r>
                                <m:rPr>
                                  <m:sty m:val="p"/>
                                </m:rPr>
                                <a:rPr lang="en-US" altLang="zh-CN" sz="2800">
                                  <a:effectLst/>
                                  <a:latin typeface="Cambria Math" panose="02040503050406030204" pitchFamily="18" charset="0"/>
                                  <a:ea typeface="宋体" panose="02010600030101010101" pitchFamily="2" charset="-122"/>
                                </a:rPr>
                                <m:t>π</m:t>
                              </m:r>
                            </m:e>
                            <m:sup>
                              <m:r>
                                <a:rPr lang="en-US" altLang="zh-CN" sz="2800">
                                  <a:effectLst/>
                                  <a:latin typeface="Cambria Math" panose="02040503050406030204" pitchFamily="18" charset="0"/>
                                  <a:ea typeface="宋体" panose="02010600030101010101" pitchFamily="2" charset="-122"/>
                                </a:rPr>
                                <m:t>2</m:t>
                              </m:r>
                            </m:sup>
                          </m:sSup>
                        </m:den>
                      </m:f>
                    </m:oMath>
                  </a14:m>
                  <a:r>
                    <a:rPr lang="en-US" altLang="zh-CN" sz="2800" i="1">
                      <a:effectLst/>
                      <a:latin typeface="Times New Roman" panose="02020603050405020304" pitchFamily="18" charset="0"/>
                      <a:ea typeface="宋体" panose="02010600030101010101" pitchFamily="2" charset="-122"/>
                    </a:rPr>
                    <a:t>T</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楷体" panose="02010609060101010101" pitchFamily="49" charset="-122"/>
                    </a:rPr>
                    <a:t> </a:t>
                  </a:r>
                  <a:endParaRPr lang="zh-CN" altLang="zh-CN" sz="1100">
                    <a:effectLst/>
                    <a:latin typeface="Times New Roman" panose="02020603050405020304" pitchFamily="18" charset="0"/>
                    <a:ea typeface="宋体" panose="02010600030101010101" pitchFamily="2" charset="-122"/>
                  </a:endParaRPr>
                </a:p>
                <a:p>
                  <a:pPr>
                    <a:lnSpc>
                      <a:spcPct val="12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根据图像的斜率可知</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𝐿</m:t>
                              </m:r>
                            </m:e>
                            <m:sub>
                              <m:r>
                                <a:rPr lang="en-US" altLang="zh-CN" sz="2800">
                                  <a:effectLst/>
                                  <a:latin typeface="Cambria Math" panose="02040503050406030204" pitchFamily="18" charset="0"/>
                                  <a:ea typeface="宋体" panose="02010600030101010101" pitchFamily="2" charset="-122"/>
                                </a:rPr>
                                <m:t>2</m:t>
                              </m:r>
                            </m:sub>
                          </m:sSub>
                          <m:r>
                            <a:rPr lang="en-US" altLang="zh-CN" sz="2800" i="1">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𝐿</m:t>
                              </m:r>
                            </m:e>
                            <m:sub>
                              <m:r>
                                <a:rPr lang="en-US" altLang="zh-CN" sz="2800">
                                  <a:effectLst/>
                                  <a:latin typeface="Cambria Math" panose="02040503050406030204" pitchFamily="18" charset="0"/>
                                  <a:ea typeface="宋体" panose="02010600030101010101" pitchFamily="2" charset="-122"/>
                                </a:rPr>
                                <m:t>1</m:t>
                              </m:r>
                            </m:sub>
                          </m:sSub>
                        </m:num>
                        <m:den>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𝑇</m:t>
                                  </m:r>
                                </m:e>
                                <m:sub>
                                  <m:r>
                                    <a:rPr lang="en-US" altLang="zh-CN" sz="2800">
                                      <a:effectLst/>
                                      <a:latin typeface="Cambria Math" panose="02040503050406030204" pitchFamily="18" charset="0"/>
                                      <a:ea typeface="宋体" panose="02010600030101010101" pitchFamily="2" charset="-122"/>
                                    </a:rPr>
                                    <m:t>2</m:t>
                                  </m:r>
                                </m:sub>
                              </m:sSub>
                            </m:e>
                            <m:sup>
                              <m:r>
                                <a:rPr lang="en-US" altLang="zh-CN" sz="2800">
                                  <a:effectLst/>
                                  <a:latin typeface="Cambria Math" panose="02040503050406030204" pitchFamily="18" charset="0"/>
                                  <a:ea typeface="宋体" panose="02010600030101010101" pitchFamily="2" charset="-122"/>
                                </a:rPr>
                                <m:t>2</m:t>
                              </m:r>
                            </m:sup>
                          </m:sSup>
                          <m:r>
                            <a:rPr lang="en-US" altLang="zh-CN" sz="2800" i="1">
                              <a:effectLst/>
                              <a:latin typeface="Cambria Math" panose="02040503050406030204" pitchFamily="18" charset="0"/>
                              <a:ea typeface="宋体" panose="02010600030101010101" pitchFamily="2" charset="-122"/>
                            </a:rPr>
                            <m:t>−</m:t>
                          </m:r>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𝑇</m:t>
                                  </m:r>
                                </m:e>
                                <m:sub>
                                  <m:r>
                                    <a:rPr lang="en-US" altLang="zh-CN" sz="2800">
                                      <a:effectLst/>
                                      <a:latin typeface="Cambria Math" panose="02040503050406030204" pitchFamily="18" charset="0"/>
                                      <a:ea typeface="宋体" panose="02010600030101010101" pitchFamily="2" charset="-122"/>
                                    </a:rPr>
                                    <m:t>1</m:t>
                                  </m:r>
                                </m:sub>
                              </m:sSub>
                            </m:e>
                            <m:sup>
                              <m:r>
                                <a:rPr lang="en-US" altLang="zh-CN" sz="2800">
                                  <a:effectLst/>
                                  <a:latin typeface="Cambria Math" panose="02040503050406030204" pitchFamily="18" charset="0"/>
                                  <a:ea typeface="宋体" panose="02010600030101010101" pitchFamily="2" charset="-122"/>
                                </a:rPr>
                                <m:t>2</m:t>
                              </m:r>
                            </m:sup>
                          </m:sSup>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𝑔</m:t>
                          </m:r>
                        </m:num>
                        <m:den>
                          <m:r>
                            <a:rPr lang="en-US" altLang="zh-CN" sz="2800">
                              <a:effectLst/>
                              <a:latin typeface="Cambria Math" panose="02040503050406030204" pitchFamily="18" charset="0"/>
                              <a:ea typeface="宋体" panose="02010600030101010101" pitchFamily="2" charset="-122"/>
                            </a:rPr>
                            <m:t>4</m:t>
                          </m:r>
                          <m:sSup>
                            <m:sSupPr>
                              <m:ctrlPr>
                                <a:rPr lang="zh-CN" altLang="zh-CN" sz="2800" i="1">
                                  <a:effectLst/>
                                  <a:latin typeface="Cambria Math" panose="02040503050406030204" pitchFamily="18" charset="0"/>
                                  <a:ea typeface="Cambria Math" panose="02040503050406030204" pitchFamily="18" charset="0"/>
                                </a:rPr>
                              </m:ctrlPr>
                            </m:sSupPr>
                            <m:e>
                              <m:r>
                                <m:rPr>
                                  <m:sty m:val="p"/>
                                </m:rPr>
                                <a:rPr lang="en-US" altLang="zh-CN" sz="2800">
                                  <a:effectLst/>
                                  <a:latin typeface="Cambria Math" panose="02040503050406030204" pitchFamily="18" charset="0"/>
                                  <a:ea typeface="宋体" panose="02010600030101010101" pitchFamily="2" charset="-122"/>
                                </a:rPr>
                                <m:t>π</m:t>
                              </m:r>
                            </m:e>
                            <m:sup>
                              <m:r>
                                <a:rPr lang="en-US" altLang="zh-CN" sz="2800">
                                  <a:effectLst/>
                                  <a:latin typeface="Cambria Math" panose="02040503050406030204" pitchFamily="18" charset="0"/>
                                  <a:ea typeface="宋体" panose="02010600030101010101" pitchFamily="2" charset="-122"/>
                                </a:rPr>
                                <m:t>2</m:t>
                              </m:r>
                            </m:sup>
                          </m:sSup>
                        </m:den>
                      </m:f>
                    </m:oMath>
                  </a14:m>
                  <a:endParaRPr lang="zh-CN" altLang="zh-CN" sz="1100">
                    <a:effectLst/>
                    <a:latin typeface="Times New Roman" panose="02020603050405020304" pitchFamily="18" charset="0"/>
                    <a:ea typeface="宋体" panose="02010600030101010101" pitchFamily="2" charset="-122"/>
                  </a:endParaRPr>
                </a:p>
                <a:p>
                  <a:pPr>
                    <a:lnSpc>
                      <a:spcPct val="12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解得</a:t>
                  </a:r>
                  <a:r>
                    <a:rPr lang="en-US" altLang="zh-CN" sz="2800" i="1">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4</m:t>
                          </m:r>
                          <m:sSup>
                            <m:sSupPr>
                              <m:ctrlPr>
                                <a:rPr lang="zh-CN" altLang="zh-CN" sz="2800" i="1">
                                  <a:effectLst/>
                                  <a:latin typeface="Cambria Math" panose="02040503050406030204" pitchFamily="18" charset="0"/>
                                  <a:ea typeface="Cambria Math" panose="02040503050406030204" pitchFamily="18" charset="0"/>
                                </a:rPr>
                              </m:ctrlPr>
                            </m:sSupPr>
                            <m:e>
                              <m:r>
                                <m:rPr>
                                  <m:sty m:val="p"/>
                                </m:rPr>
                                <a:rPr lang="en-US" altLang="zh-CN" sz="2800">
                                  <a:effectLst/>
                                  <a:latin typeface="Cambria Math" panose="02040503050406030204" pitchFamily="18" charset="0"/>
                                  <a:ea typeface="宋体" panose="02010600030101010101" pitchFamily="2" charset="-122"/>
                                </a:rPr>
                                <m:t>π</m:t>
                              </m:r>
                            </m:e>
                            <m:sup>
                              <m:r>
                                <a:rPr lang="en-US" altLang="zh-CN" sz="2800">
                                  <a:effectLst/>
                                  <a:latin typeface="Cambria Math" panose="02040503050406030204" pitchFamily="18" charset="0"/>
                                  <a:ea typeface="宋体" panose="02010600030101010101" pitchFamily="2" charset="-122"/>
                                </a:rPr>
                                <m:t>2</m:t>
                              </m:r>
                            </m:sup>
                          </m:sSup>
                          <m:r>
                            <a:rPr lang="en-US" altLang="zh-CN" sz="2800">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𝐿</m:t>
                              </m:r>
                            </m:e>
                            <m:sub>
                              <m:r>
                                <a:rPr lang="en-US" altLang="zh-CN" sz="2800">
                                  <a:effectLst/>
                                  <a:latin typeface="Cambria Math" panose="02040503050406030204" pitchFamily="18" charset="0"/>
                                  <a:ea typeface="宋体" panose="02010600030101010101" pitchFamily="2" charset="-122"/>
                                </a:rPr>
                                <m:t>2</m:t>
                              </m:r>
                            </m:sub>
                          </m:sSub>
                          <m:r>
                            <a:rPr lang="en-US" altLang="zh-CN" sz="2800" i="1">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𝐿</m:t>
                              </m:r>
                            </m:e>
                            <m:sub>
                              <m:r>
                                <a:rPr lang="en-US" altLang="zh-CN" sz="2800">
                                  <a:effectLst/>
                                  <a:latin typeface="Cambria Math" panose="02040503050406030204" pitchFamily="18" charset="0"/>
                                  <a:ea typeface="宋体" panose="02010600030101010101" pitchFamily="2" charset="-122"/>
                                </a:rPr>
                                <m:t>1</m:t>
                              </m:r>
                            </m:sub>
                          </m:sSub>
                          <m:r>
                            <a:rPr lang="en-US" altLang="zh-CN" sz="2800">
                              <a:effectLst/>
                              <a:latin typeface="Cambria Math" panose="02040503050406030204" pitchFamily="18" charset="0"/>
                              <a:ea typeface="宋体" panose="02010600030101010101" pitchFamily="2" charset="-122"/>
                            </a:rPr>
                            <m:t>)</m:t>
                          </m:r>
                        </m:num>
                        <m:den>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𝑇</m:t>
                                  </m:r>
                                </m:e>
                                <m:sub>
                                  <m:r>
                                    <a:rPr lang="en-US" altLang="zh-CN" sz="2800">
                                      <a:effectLst/>
                                      <a:latin typeface="Cambria Math" panose="02040503050406030204" pitchFamily="18" charset="0"/>
                                      <a:ea typeface="宋体" panose="02010600030101010101" pitchFamily="2" charset="-122"/>
                                    </a:rPr>
                                    <m:t>2</m:t>
                                  </m:r>
                                </m:sub>
                              </m:sSub>
                            </m:e>
                            <m:sup>
                              <m:r>
                                <a:rPr lang="en-US" altLang="zh-CN" sz="2800">
                                  <a:effectLst/>
                                  <a:latin typeface="Cambria Math" panose="02040503050406030204" pitchFamily="18" charset="0"/>
                                  <a:ea typeface="宋体" panose="02010600030101010101" pitchFamily="2" charset="-122"/>
                                </a:rPr>
                                <m:t>2</m:t>
                              </m:r>
                            </m:sup>
                          </m:sSup>
                          <m:r>
                            <a:rPr lang="en-US" altLang="zh-CN" sz="2800" i="1">
                              <a:effectLst/>
                              <a:latin typeface="Cambria Math" panose="02040503050406030204" pitchFamily="18" charset="0"/>
                              <a:ea typeface="宋体" panose="02010600030101010101" pitchFamily="2" charset="-122"/>
                            </a:rPr>
                            <m:t>−</m:t>
                          </m:r>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𝑇</m:t>
                                  </m:r>
                                </m:e>
                                <m:sub>
                                  <m:r>
                                    <a:rPr lang="en-US" altLang="zh-CN" sz="2800">
                                      <a:effectLst/>
                                      <a:latin typeface="Cambria Math" panose="02040503050406030204" pitchFamily="18" charset="0"/>
                                      <a:ea typeface="宋体" panose="02010600030101010101" pitchFamily="2" charset="-122"/>
                                    </a:rPr>
                                    <m:t>1</m:t>
                                  </m:r>
                                </m:sub>
                              </m:sSub>
                            </m:e>
                            <m:sup>
                              <m:r>
                                <a:rPr lang="en-US" altLang="zh-CN" sz="2800">
                                  <a:effectLst/>
                                  <a:latin typeface="Cambria Math" panose="02040503050406030204" pitchFamily="18" charset="0"/>
                                  <a:ea typeface="宋体" panose="02010600030101010101" pitchFamily="2" charset="-122"/>
                                </a:rPr>
                                <m:t>2</m:t>
                              </m:r>
                            </m:sup>
                          </m:sSup>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8" name="矩形 7"/>
                <p:cNvSpPr>
                  <a:spLocks noRot="1" noChangeAspect="1" noMove="1" noResize="1" noEditPoints="1" noAdjustHandles="1" noChangeArrowheads="1" noChangeShapeType="1" noTextEdit="1"/>
                </p:cNvSpPr>
                <p:nvPr/>
              </p:nvSpPr>
              <p:spPr>
                <a:xfrm>
                  <a:off x="389206" y="704357"/>
                  <a:ext cx="11412000" cy="3499420"/>
                </a:xfrm>
                <a:prstGeom prst="rect">
                  <a:avLst/>
                </a:prstGeom>
                <a:blipFill rotWithShape="0">
                  <a:blip r:embed="rId4"/>
                  <a:stretch>
                    <a:fillRect l="-1122"/>
                  </a:stretch>
                </a:blipFill>
              </p:spPr>
              <p:txBody>
                <a:bodyPr/>
                <a:lstStyle/>
                <a:p>
                  <a:r>
                    <a:rPr lang="zh-CN" altLang="en-US">
                      <a:noFill/>
                    </a:rPr>
                    <a:t> </a:t>
                  </a:r>
                </a:p>
              </p:txBody>
            </p:sp>
          </mc:Fallback>
        </mc:AlternateContent>
        <p:grpSp>
          <p:nvGrpSpPr>
            <p:cNvPr id="9" name="组合 8"/>
            <p:cNvGrpSpPr/>
            <p:nvPr/>
          </p:nvGrpSpPr>
          <p:grpSpPr>
            <a:xfrm>
              <a:off x="0" y="549474"/>
              <a:ext cx="1439863" cy="424932"/>
              <a:chOff x="51643" y="755060"/>
              <a:chExt cx="1439863" cy="424932"/>
            </a:xfrm>
          </p:grpSpPr>
          <p:sp>
            <p:nvSpPr>
              <p:cNvPr id="10" name="矩形 9"/>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1"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2" name="组合 65"/>
              <p:cNvGrpSpPr>
                <a:grpSpLocks/>
              </p:cNvGrpSpPr>
              <p:nvPr/>
            </p:nvGrpSpPr>
            <p:grpSpPr bwMode="auto">
              <a:xfrm>
                <a:off x="1224676" y="886173"/>
                <a:ext cx="162478" cy="162211"/>
                <a:chOff x="3104" y="165"/>
                <a:chExt cx="276" cy="275"/>
              </a:xfrm>
            </p:grpSpPr>
            <p:cxnSp>
              <p:nvCxnSpPr>
                <p:cNvPr id="13" name="直接连接符 12"/>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57585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68542"/>
            <a:ext cx="8010256" cy="2595839"/>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rPr>
              <a:t>因摆球质量分布不均匀，小球的重心位于其几何中心的正下方。若只考虑摆长测量偏小造成的影响，则由</a:t>
            </a: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宋体" panose="02010600030101010101" pitchFamily="2" charset="-122"/>
              </a:rPr>
              <a:t>计算得到的重力加速度的测量</a:t>
            </a:r>
            <a:r>
              <a:rPr lang="zh-CN" altLang="zh-CN" sz="2800" smtClean="0">
                <a:latin typeface="Times New Roman" panose="02020603050405020304" pitchFamily="18" charset="0"/>
                <a:ea typeface="宋体" panose="02010600030101010101" pitchFamily="2" charset="-122"/>
              </a:rPr>
              <a:t>值</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真实值</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选填</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大于</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等于</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小于</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pic>
        <p:nvPicPr>
          <p:cNvPr id="5" name="image28.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9542" y="477466"/>
            <a:ext cx="2549248" cy="2466821"/>
          </a:xfrm>
          <a:prstGeom prst="rect">
            <a:avLst/>
          </a:prstGeom>
          <a:noFill/>
          <a:ln>
            <a:noFill/>
          </a:ln>
        </p:spPr>
      </p:pic>
      <p:sp>
        <p:nvSpPr>
          <p:cNvPr id="6" name="矩形 5"/>
          <p:cNvSpPr/>
          <p:nvPr/>
        </p:nvSpPr>
        <p:spPr>
          <a:xfrm>
            <a:off x="6796236" y="1585511"/>
            <a:ext cx="902811"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等于</a:t>
            </a:r>
            <a:endParaRPr lang="zh-CN" altLang="en-US"/>
          </a:p>
        </p:txBody>
      </p:sp>
      <p:grpSp>
        <p:nvGrpSpPr>
          <p:cNvPr id="7" name="组合 6"/>
          <p:cNvGrpSpPr/>
          <p:nvPr/>
        </p:nvGrpSpPr>
        <p:grpSpPr>
          <a:xfrm>
            <a:off x="0" y="3069754"/>
            <a:ext cx="11801206" cy="3321893"/>
            <a:chOff x="0" y="549474"/>
            <a:chExt cx="11801206" cy="3321893"/>
          </a:xfrm>
        </p:grpSpPr>
        <mc:AlternateContent xmlns:mc="http://schemas.openxmlformats.org/markup-compatibility/2006" xmlns:a14="http://schemas.microsoft.com/office/drawing/2010/main">
          <mc:Choice Requires="a14">
            <p:sp>
              <p:nvSpPr>
                <p:cNvPr id="8" name="矩形 7"/>
                <p:cNvSpPr/>
                <p:nvPr/>
              </p:nvSpPr>
              <p:spPr>
                <a:xfrm>
                  <a:off x="389206" y="975253"/>
                  <a:ext cx="11412000" cy="2896114"/>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因摆球质量分布不均匀，小球的重心位于其几何中心的正下方。表达式变为</a:t>
                  </a:r>
                  <a:r>
                    <a:rPr lang="en-US" altLang="zh-CN" sz="2800" i="1">
                      <a:effectLst/>
                      <a:latin typeface="Times New Roman" panose="02020603050405020304" pitchFamily="18" charset="0"/>
                      <a:ea typeface="宋体" panose="02010600030101010101" pitchFamily="2" charset="-122"/>
                    </a:rPr>
                    <a:t>L</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L</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𝑔</m:t>
                          </m:r>
                        </m:num>
                        <m:den>
                          <m:r>
                            <a:rPr lang="en-US" altLang="zh-CN" sz="2800">
                              <a:effectLst/>
                              <a:latin typeface="Cambria Math" panose="02040503050406030204" pitchFamily="18" charset="0"/>
                              <a:ea typeface="宋体" panose="02010600030101010101" pitchFamily="2" charset="-122"/>
                            </a:rPr>
                            <m:t>4</m:t>
                          </m:r>
                          <m:sSup>
                            <m:sSupPr>
                              <m:ctrlPr>
                                <a:rPr lang="zh-CN" altLang="zh-CN" sz="2800" i="1">
                                  <a:effectLst/>
                                  <a:latin typeface="Cambria Math" panose="02040503050406030204" pitchFamily="18" charset="0"/>
                                  <a:ea typeface="Cambria Math" panose="02040503050406030204" pitchFamily="18" charset="0"/>
                                </a:rPr>
                              </m:ctrlPr>
                            </m:sSupPr>
                            <m:e>
                              <m:r>
                                <m:rPr>
                                  <m:sty m:val="p"/>
                                </m:rPr>
                                <a:rPr lang="en-US" altLang="zh-CN" sz="2800">
                                  <a:effectLst/>
                                  <a:latin typeface="Cambria Math" panose="02040503050406030204" pitchFamily="18" charset="0"/>
                                  <a:ea typeface="宋体" panose="02010600030101010101" pitchFamily="2" charset="-122"/>
                                </a:rPr>
                                <m:t>π</m:t>
                              </m:r>
                            </m:e>
                            <m:sup>
                              <m:r>
                                <a:rPr lang="en-US" altLang="zh-CN" sz="2800">
                                  <a:effectLst/>
                                  <a:latin typeface="Cambria Math" panose="02040503050406030204" pitchFamily="18" charset="0"/>
                                  <a:ea typeface="宋体" panose="02010600030101010101" pitchFamily="2" charset="-122"/>
                                </a:rPr>
                                <m:t>2</m:t>
                              </m:r>
                            </m:sup>
                          </m:sSup>
                        </m:den>
                      </m:f>
                    </m:oMath>
                  </a14:m>
                  <a:r>
                    <a:rPr lang="en-US" altLang="zh-CN" sz="2800" i="1">
                      <a:effectLst/>
                      <a:latin typeface="Times New Roman" panose="02020603050405020304" pitchFamily="18" charset="0"/>
                      <a:ea typeface="宋体" panose="02010600030101010101" pitchFamily="2" charset="-122"/>
                    </a:rPr>
                    <a:t>T</a:t>
                  </a:r>
                  <a:r>
                    <a:rPr lang="en-US" altLang="zh-CN" sz="2800" baseline="30000">
                      <a:effectLst/>
                      <a:latin typeface="Times New Roman" panose="02020603050405020304" pitchFamily="18" charset="0"/>
                      <a:ea typeface="宋体" panose="02010600030101010101" pitchFamily="2" charset="-122"/>
                    </a:rPr>
                    <a:t>2</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若只考虑摆长测量偏小造成的影响，则图像的斜率不变，测量值等于真实值。</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8" name="矩形 7"/>
                <p:cNvSpPr>
                  <a:spLocks noRot="1" noChangeAspect="1" noMove="1" noResize="1" noEditPoints="1" noAdjustHandles="1" noChangeArrowheads="1" noChangeShapeType="1" noTextEdit="1"/>
                </p:cNvSpPr>
                <p:nvPr/>
              </p:nvSpPr>
              <p:spPr>
                <a:xfrm>
                  <a:off x="389206" y="975253"/>
                  <a:ext cx="11412000" cy="2896114"/>
                </a:xfrm>
                <a:prstGeom prst="rect">
                  <a:avLst/>
                </a:prstGeom>
                <a:blipFill rotWithShape="0">
                  <a:blip r:embed="rId3"/>
                  <a:stretch>
                    <a:fillRect l="-1122" b="-1474"/>
                  </a:stretch>
                </a:blipFill>
              </p:spPr>
              <p:txBody>
                <a:bodyPr/>
                <a:lstStyle/>
                <a:p>
                  <a:r>
                    <a:rPr lang="zh-CN" altLang="en-US">
                      <a:noFill/>
                    </a:rPr>
                    <a:t> </a:t>
                  </a:r>
                </a:p>
              </p:txBody>
            </p:sp>
          </mc:Fallback>
        </mc:AlternateContent>
        <p:grpSp>
          <p:nvGrpSpPr>
            <p:cNvPr id="9" name="组合 8"/>
            <p:cNvGrpSpPr/>
            <p:nvPr/>
          </p:nvGrpSpPr>
          <p:grpSpPr>
            <a:xfrm>
              <a:off x="0" y="549474"/>
              <a:ext cx="1439863" cy="424932"/>
              <a:chOff x="51643" y="755060"/>
              <a:chExt cx="1439863" cy="424932"/>
            </a:xfrm>
          </p:grpSpPr>
          <p:sp>
            <p:nvSpPr>
              <p:cNvPr id="10" name="矩形 9"/>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1"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2" name="组合 65"/>
              <p:cNvGrpSpPr>
                <a:grpSpLocks/>
              </p:cNvGrpSpPr>
              <p:nvPr/>
            </p:nvGrpSpPr>
            <p:grpSpPr bwMode="auto">
              <a:xfrm>
                <a:off x="1224676" y="886173"/>
                <a:ext cx="162478" cy="162211"/>
                <a:chOff x="3104" y="165"/>
                <a:chExt cx="276" cy="275"/>
              </a:xfrm>
            </p:grpSpPr>
            <p:cxnSp>
              <p:nvCxnSpPr>
                <p:cNvPr id="13" name="直接连接符 12"/>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14437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45418"/>
                <a:ext cx="11412000" cy="6514860"/>
              </a:xfrm>
              <a:prstGeom prst="rect">
                <a:avLst/>
              </a:prstGeom>
            </p:spPr>
            <p:txBody>
              <a:bodyPr>
                <a:spAutoFit/>
              </a:bodyPr>
              <a:lstStyle/>
              <a:p>
                <a:pPr>
                  <a:lnSpc>
                    <a:spcPct val="150000"/>
                  </a:lnSpc>
                  <a:spcAft>
                    <a:spcPts val="0"/>
                  </a:spcAft>
                  <a:tabLst>
                    <a:tab pos="2340610" algn="l"/>
                    <a:tab pos="2790825" algn="l"/>
                    <a:tab pos="4231005" algn="l"/>
                  </a:tabLst>
                </a:pPr>
                <a:r>
                  <a:rPr lang="en-US" altLang="zh-CN">
                    <a:latin typeface="Times New Roman" panose="02020603050405020304" pitchFamily="18" charset="0"/>
                    <a:ea typeface="宋体" panose="02010600030101010101" pitchFamily="2" charset="-122"/>
                  </a:rPr>
                  <a:t>(4)</a:t>
                </a:r>
                <a:r>
                  <a:rPr lang="zh-CN" altLang="zh-CN">
                    <a:effectLst/>
                    <a:latin typeface="Times New Roman" panose="02020603050405020304" pitchFamily="18" charset="0"/>
                    <a:ea typeface="宋体" panose="02010600030101010101" pitchFamily="2" charset="-122"/>
                  </a:rPr>
                  <a:t>关于摩擦力可以忽略的斜面上的单摆，某同学猜想单摆做小角度摆动时周期</a:t>
                </a:r>
                <a:r>
                  <a:rPr lang="zh-CN" altLang="zh-CN" smtClean="0">
                    <a:effectLst/>
                    <a:latin typeface="Times New Roman" panose="02020603050405020304" pitchFamily="18" charset="0"/>
                    <a:ea typeface="宋体" panose="02010600030101010101" pitchFamily="2" charset="-122"/>
                  </a:rPr>
                  <a:t>满足</a:t>
                </a:r>
                <a:endParaRPr lang="en-US" altLang="zh-CN" smtClean="0">
                  <a:effectLst/>
                  <a:latin typeface="Times New Roman" panose="02020603050405020304" pitchFamily="18" charset="0"/>
                  <a:ea typeface="宋体" panose="02010600030101010101" pitchFamily="2" charset="-122"/>
                </a:endParaRPr>
              </a:p>
              <a:p>
                <a:pPr>
                  <a:spcAft>
                    <a:spcPts val="0"/>
                  </a:spcAft>
                  <a:tabLst>
                    <a:tab pos="2340610" algn="l"/>
                    <a:tab pos="2790825" algn="l"/>
                    <a:tab pos="4231005" algn="l"/>
                  </a:tabLst>
                </a:pPr>
                <a:r>
                  <a:rPr lang="en-US" altLang="zh-CN" i="1" smtClean="0">
                    <a:effectLst/>
                    <a:latin typeface="Times New Roman" panose="02020603050405020304" pitchFamily="18" charset="0"/>
                    <a:ea typeface="宋体" panose="02010600030101010101" pitchFamily="2" charset="-122"/>
                  </a:rPr>
                  <a:t>T</a:t>
                </a:r>
                <a:r>
                  <a:rPr lang="en-US" altLang="zh-CN" smtClean="0">
                    <a:effectLst/>
                    <a:latin typeface="Times New Roman" panose="02020603050405020304" pitchFamily="18" charset="0"/>
                    <a:ea typeface="宋体" panose="02010600030101010101" pitchFamily="2" charset="-122"/>
                  </a:rPr>
                  <a:t>=2π</a:t>
                </a:r>
                <a14:m>
                  <m:oMath xmlns:m="http://schemas.openxmlformats.org/officeDocument/2006/math">
                    <m:rad>
                      <m:radPr>
                        <m:degHide m:val="on"/>
                        <m:ctrlPr>
                          <a:rPr lang="zh-CN" altLang="zh-CN" i="1">
                            <a:effectLst/>
                            <a:latin typeface="Cambria Math" panose="02040503050406030204" pitchFamily="18" charset="0"/>
                            <a:ea typeface="Cambria Math" panose="02040503050406030204" pitchFamily="18" charset="0"/>
                          </a:rPr>
                        </m:ctrlPr>
                      </m:radPr>
                      <m:deg/>
                      <m:e>
                        <m:f>
                          <m:fPr>
                            <m:ctrlPr>
                              <a:rPr lang="zh-CN" altLang="zh-CN" i="1">
                                <a:effectLst/>
                                <a:latin typeface="Cambria Math" panose="02040503050406030204" pitchFamily="18" charset="0"/>
                                <a:ea typeface="Cambria Math" panose="02040503050406030204" pitchFamily="18" charset="0"/>
                              </a:rPr>
                            </m:ctrlPr>
                          </m:fPr>
                          <m:num>
                            <m:r>
                              <a:rPr lang="en-US" altLang="zh-CN" i="1">
                                <a:effectLst/>
                                <a:latin typeface="Cambria Math" panose="02040503050406030204" pitchFamily="18" charset="0"/>
                                <a:ea typeface="宋体" panose="02010600030101010101" pitchFamily="2" charset="-122"/>
                              </a:rPr>
                              <m:t>𝐿</m:t>
                            </m:r>
                          </m:num>
                          <m:den>
                            <m:r>
                              <a:rPr lang="en-US" altLang="zh-CN" i="1">
                                <a:effectLst/>
                                <a:latin typeface="Cambria Math" panose="02040503050406030204" pitchFamily="18" charset="0"/>
                                <a:ea typeface="宋体" panose="02010600030101010101" pitchFamily="2" charset="-122"/>
                              </a:rPr>
                              <m:t>𝑔</m:t>
                            </m:r>
                            <m:r>
                              <m:rPr>
                                <m:sty m:val="p"/>
                              </m:rPr>
                              <a:rPr lang="en-US" altLang="zh-CN">
                                <a:effectLst/>
                                <a:latin typeface="Cambria Math" panose="02040503050406030204" pitchFamily="18" charset="0"/>
                                <a:ea typeface="宋体" panose="02010600030101010101" pitchFamily="2" charset="-122"/>
                              </a:rPr>
                              <m:t>sin</m:t>
                            </m:r>
                            <m:r>
                              <a:rPr lang="en-US" altLang="zh-CN" i="1">
                                <a:effectLst/>
                                <a:latin typeface="Cambria Math" panose="02040503050406030204" pitchFamily="18" charset="0"/>
                                <a:ea typeface="宋体" panose="02010600030101010101" pitchFamily="2" charset="-122"/>
                              </a:rPr>
                              <m:t>𝛼</m:t>
                            </m:r>
                          </m:den>
                        </m:f>
                      </m:e>
                    </m:rad>
                  </m:oMath>
                </a14:m>
                <a:r>
                  <a:rPr lang="zh-CN" altLang="zh-CN">
                    <a:effectLst/>
                    <a:latin typeface="Times New Roman" panose="02020603050405020304" pitchFamily="18" charset="0"/>
                    <a:ea typeface="宋体" panose="02010600030101010101" pitchFamily="2" charset="-122"/>
                  </a:rPr>
                  <a:t>，如图丙所示。为了检验猜想正确与否，他设计了如下实验：如图丁</a:t>
                </a:r>
                <a:r>
                  <a:rPr lang="zh-CN" altLang="zh-CN" smtClean="0">
                    <a:effectLst/>
                    <a:latin typeface="Times New Roman" panose="02020603050405020304" pitchFamily="18" charset="0"/>
                    <a:ea typeface="宋体" panose="02010600030101010101" pitchFamily="2" charset="-122"/>
                  </a:rPr>
                  <a:t>所</a:t>
                </a:r>
                <a:endParaRPr lang="en-US" altLang="zh-CN" smtClean="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mtClean="0">
                    <a:effectLst/>
                    <a:latin typeface="Times New Roman" panose="02020603050405020304" pitchFamily="18" charset="0"/>
                    <a:ea typeface="宋体" panose="02010600030101010101" pitchFamily="2" charset="-122"/>
                  </a:rPr>
                  <a:t>示</a:t>
                </a:r>
                <a:r>
                  <a:rPr lang="zh-CN" altLang="zh-CN">
                    <a:effectLst/>
                    <a:latin typeface="Times New Roman" panose="02020603050405020304" pitchFamily="18" charset="0"/>
                    <a:ea typeface="宋体" panose="02010600030101010101" pitchFamily="2" charset="-122"/>
                  </a:rPr>
                  <a:t>，铁架台上装一根重锤线，在铁架台的立柱跟重锤线平行的情况下，将小球、摆线、摆杆组成的</a:t>
                </a:r>
                <a:r>
                  <a:rPr lang="en-US" altLang="zh-CN">
                    <a:effectLst/>
                    <a:latin typeface="宋体" panose="02010600030101010101" pitchFamily="2" charset="-122"/>
                    <a:ea typeface="宋体" panose="02010600030101010101" pitchFamily="2" charset="-122"/>
                  </a:rPr>
                  <a:t>“</a:t>
                </a:r>
                <a:r>
                  <a:rPr lang="zh-CN" altLang="zh-CN">
                    <a:effectLst/>
                    <a:latin typeface="Times New Roman" panose="02020603050405020304" pitchFamily="18" charset="0"/>
                    <a:ea typeface="宋体" panose="02010600030101010101" pitchFamily="2" charset="-122"/>
                  </a:rPr>
                  <a:t>杆线摆</a:t>
                </a:r>
                <a:r>
                  <a:rPr lang="en-US" altLang="zh-CN">
                    <a:effectLst/>
                    <a:latin typeface="宋体" panose="02010600030101010101" pitchFamily="2" charset="-122"/>
                    <a:ea typeface="宋体" panose="02010600030101010101" pitchFamily="2" charset="-122"/>
                  </a:rPr>
                  <a:t>”</a:t>
                </a:r>
                <a:r>
                  <a:rPr lang="zh-CN" altLang="zh-CN">
                    <a:effectLst/>
                    <a:latin typeface="Times New Roman" panose="02020603050405020304" pitchFamily="18" charset="0"/>
                    <a:ea typeface="宋体" panose="02010600030101010101" pitchFamily="2" charset="-122"/>
                  </a:rPr>
                  <a:t>装在立柱上，调节摆线的长度，使摆杆与立柱垂直，摆杆可绕着立柱自由转动，且不计其间的摩擦。如图戊所示，把铁架台底座的一侧垫高，立柱倾斜，静止时摆杆与重锤线的夹角为</a:t>
                </a:r>
                <a:r>
                  <a:rPr lang="en-US" altLang="zh-CN" i="1">
                    <a:effectLst/>
                    <a:latin typeface="Times New Roman" panose="02020603050405020304" pitchFamily="18" charset="0"/>
                    <a:ea typeface="宋体" panose="02010600030101010101" pitchFamily="2" charset="-122"/>
                  </a:rPr>
                  <a:t>β</a:t>
                </a:r>
                <a:r>
                  <a:rPr lang="zh-CN" altLang="zh-CN">
                    <a:effectLst/>
                    <a:latin typeface="Times New Roman" panose="02020603050405020304" pitchFamily="18" charset="0"/>
                    <a:ea typeface="宋体" panose="02010600030101010101" pitchFamily="2" charset="-122"/>
                  </a:rPr>
                  <a:t>，小球实际上相当于是在一倾斜平面上运动。下列图像能直观地检验猜想是否正确的是</a:t>
                </a:r>
                <a:r>
                  <a:rPr lang="zh-CN" altLang="zh-CN" u="sng">
                    <a:effectLst/>
                    <a:latin typeface="Times New Roman" panose="02020603050405020304" pitchFamily="18" charset="0"/>
                    <a:ea typeface="宋体" panose="02010600030101010101" pitchFamily="2" charset="-122"/>
                  </a:rPr>
                  <a:t>　　　</a:t>
                </a:r>
                <a:r>
                  <a:rPr lang="zh-CN" altLang="zh-CN">
                    <a:effectLst/>
                    <a:latin typeface="Times New Roman" panose="02020603050405020304" pitchFamily="18" charset="0"/>
                    <a:ea typeface="宋体" panose="02010600030101010101" pitchFamily="2" charset="-122"/>
                  </a:rPr>
                  <a:t>。</a:t>
                </a:r>
                <a:r>
                  <a:rPr lang="en-US" altLang="zh-CN">
                    <a:effectLst/>
                    <a:latin typeface="Times New Roman" panose="02020603050405020304" pitchFamily="18" charset="0"/>
                    <a:ea typeface="宋体" panose="02010600030101010101" pitchFamily="2" charset="-122"/>
                  </a:rPr>
                  <a:t> </a:t>
                </a:r>
                <a:endParaRPr lang="en-US" altLang="zh-CN" smtClean="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a:latin typeface="Times New Roman" panose="02020603050405020304" pitchFamily="18" charset="0"/>
                    <a:ea typeface="宋体" panose="02010600030101010101" pitchFamily="2" charset="-122"/>
                  </a:rPr>
                  <a:t>A.</a:t>
                </a:r>
                <a14:m>
                  <m:oMath xmlns:m="http://schemas.openxmlformats.org/officeDocument/2006/math">
                    <m:f>
                      <m:fPr>
                        <m:ctrlPr>
                          <a:rPr lang="zh-CN" altLang="zh-CN" i="1">
                            <a:effectLst/>
                            <a:latin typeface="Cambria Math" panose="02040503050406030204" pitchFamily="18" charset="0"/>
                            <a:ea typeface="Cambria Math" panose="02040503050406030204" pitchFamily="18" charset="0"/>
                          </a:rPr>
                        </m:ctrlPr>
                      </m:fPr>
                      <m:num>
                        <m:r>
                          <a:rPr lang="en-US" altLang="zh-CN">
                            <a:effectLst/>
                            <a:latin typeface="Cambria Math" panose="02040503050406030204" pitchFamily="18" charset="0"/>
                            <a:ea typeface="宋体" panose="02010600030101010101" pitchFamily="2" charset="-122"/>
                          </a:rPr>
                          <m:t>1</m:t>
                        </m:r>
                      </m:num>
                      <m:den>
                        <m:sSup>
                          <m:sSupPr>
                            <m:ctrlPr>
                              <a:rPr lang="zh-CN" altLang="zh-CN" i="1">
                                <a:effectLst/>
                                <a:latin typeface="Cambria Math" panose="02040503050406030204" pitchFamily="18" charset="0"/>
                                <a:ea typeface="Cambria Math" panose="02040503050406030204" pitchFamily="18" charset="0"/>
                              </a:rPr>
                            </m:ctrlPr>
                          </m:sSupPr>
                          <m:e>
                            <m:r>
                              <a:rPr lang="en-US" altLang="zh-CN" i="1">
                                <a:effectLst/>
                                <a:latin typeface="Cambria Math" panose="02040503050406030204" pitchFamily="18" charset="0"/>
                                <a:ea typeface="宋体" panose="02010600030101010101" pitchFamily="2" charset="-122"/>
                              </a:rPr>
                              <m:t>𝑇</m:t>
                            </m:r>
                          </m:e>
                          <m:sup>
                            <m:r>
                              <a:rPr lang="en-US" altLang="zh-CN">
                                <a:effectLst/>
                                <a:latin typeface="Cambria Math" panose="02040503050406030204" pitchFamily="18" charset="0"/>
                                <a:ea typeface="宋体" panose="02010600030101010101" pitchFamily="2" charset="-122"/>
                              </a:rPr>
                              <m:t>2</m:t>
                            </m:r>
                          </m:sup>
                        </m:sSup>
                      </m:den>
                    </m:f>
                  </m:oMath>
                </a14:m>
                <a:r>
                  <a:rPr lang="en-US" altLang="zh-CN">
                    <a:effectLst/>
                    <a:latin typeface="Times New Roman" panose="02020603050405020304" pitchFamily="18" charset="0"/>
                    <a:ea typeface="宋体" panose="02010600030101010101" pitchFamily="2" charset="-122"/>
                  </a:rPr>
                  <a:t>-sin </a:t>
                </a:r>
                <a:r>
                  <a:rPr lang="en-US" altLang="zh-CN" i="1">
                    <a:effectLst/>
                    <a:latin typeface="Times New Roman" panose="02020603050405020304" pitchFamily="18" charset="0"/>
                    <a:ea typeface="宋体" panose="02010600030101010101" pitchFamily="2" charset="-122"/>
                  </a:rPr>
                  <a:t>β</a:t>
                </a:r>
                <a:r>
                  <a:rPr lang="zh-CN" altLang="zh-CN">
                    <a:effectLst/>
                    <a:latin typeface="Times New Roman" panose="02020603050405020304" pitchFamily="18" charset="0"/>
                    <a:ea typeface="宋体" panose="02010600030101010101" pitchFamily="2" charset="-122"/>
                  </a:rPr>
                  <a:t>图像</a:t>
                </a:r>
              </a:p>
              <a:p>
                <a:pPr>
                  <a:lnSpc>
                    <a:spcPct val="150000"/>
                  </a:lnSpc>
                  <a:spcAft>
                    <a:spcPts val="0"/>
                  </a:spcAft>
                  <a:tabLst>
                    <a:tab pos="2340610" algn="l"/>
                    <a:tab pos="2790825" algn="l"/>
                    <a:tab pos="4231005" algn="l"/>
                  </a:tabLst>
                </a:pPr>
                <a:r>
                  <a:rPr lang="en-US" altLang="zh-CN">
                    <a:effectLst/>
                    <a:latin typeface="Times New Roman" panose="02020603050405020304" pitchFamily="18" charset="0"/>
                    <a:ea typeface="宋体" panose="02010600030101010101" pitchFamily="2" charset="-122"/>
                  </a:rPr>
                  <a:t>B.</a:t>
                </a:r>
                <a14:m>
                  <m:oMath xmlns:m="http://schemas.openxmlformats.org/officeDocument/2006/math">
                    <m:f>
                      <m:fPr>
                        <m:ctrlPr>
                          <a:rPr lang="zh-CN" altLang="zh-CN" i="1">
                            <a:effectLst/>
                            <a:latin typeface="Cambria Math" panose="02040503050406030204" pitchFamily="18" charset="0"/>
                            <a:ea typeface="Cambria Math" panose="02040503050406030204" pitchFamily="18" charset="0"/>
                          </a:rPr>
                        </m:ctrlPr>
                      </m:fPr>
                      <m:num>
                        <m:r>
                          <a:rPr lang="en-US" altLang="zh-CN">
                            <a:effectLst/>
                            <a:latin typeface="Cambria Math" panose="02040503050406030204" pitchFamily="18" charset="0"/>
                            <a:ea typeface="宋体" panose="02010600030101010101" pitchFamily="2" charset="-122"/>
                          </a:rPr>
                          <m:t>1</m:t>
                        </m:r>
                      </m:num>
                      <m:den>
                        <m:sSup>
                          <m:sSupPr>
                            <m:ctrlPr>
                              <a:rPr lang="zh-CN" altLang="zh-CN" i="1">
                                <a:effectLst/>
                                <a:latin typeface="Cambria Math" panose="02040503050406030204" pitchFamily="18" charset="0"/>
                                <a:ea typeface="Cambria Math" panose="02040503050406030204" pitchFamily="18" charset="0"/>
                              </a:rPr>
                            </m:ctrlPr>
                          </m:sSupPr>
                          <m:e>
                            <m:r>
                              <a:rPr lang="en-US" altLang="zh-CN" i="1">
                                <a:effectLst/>
                                <a:latin typeface="Cambria Math" panose="02040503050406030204" pitchFamily="18" charset="0"/>
                                <a:ea typeface="宋体" panose="02010600030101010101" pitchFamily="2" charset="-122"/>
                              </a:rPr>
                              <m:t>𝑇</m:t>
                            </m:r>
                          </m:e>
                          <m:sup>
                            <m:r>
                              <a:rPr lang="en-US" altLang="zh-CN">
                                <a:effectLst/>
                                <a:latin typeface="Cambria Math" panose="02040503050406030204" pitchFamily="18" charset="0"/>
                                <a:ea typeface="宋体" panose="02010600030101010101" pitchFamily="2" charset="-122"/>
                              </a:rPr>
                              <m:t>2</m:t>
                            </m:r>
                          </m:sup>
                        </m:sSup>
                      </m:den>
                    </m:f>
                  </m:oMath>
                </a14:m>
                <a:r>
                  <a:rPr lang="en-US" altLang="zh-CN">
                    <a:effectLst/>
                    <a:latin typeface="Times New Roman" panose="02020603050405020304" pitchFamily="18" charset="0"/>
                    <a:ea typeface="宋体" panose="02010600030101010101" pitchFamily="2" charset="-122"/>
                  </a:rPr>
                  <a:t>-cos </a:t>
                </a:r>
                <a:r>
                  <a:rPr lang="en-US" altLang="zh-CN" i="1">
                    <a:effectLst/>
                    <a:latin typeface="Times New Roman" panose="02020603050405020304" pitchFamily="18" charset="0"/>
                    <a:ea typeface="宋体" panose="02010600030101010101" pitchFamily="2" charset="-122"/>
                  </a:rPr>
                  <a:t>β</a:t>
                </a:r>
                <a:r>
                  <a:rPr lang="zh-CN" altLang="zh-CN">
                    <a:effectLst/>
                    <a:latin typeface="Times New Roman" panose="02020603050405020304" pitchFamily="18" charset="0"/>
                    <a:ea typeface="宋体" panose="02010600030101010101" pitchFamily="2" charset="-122"/>
                  </a:rPr>
                  <a:t>图像</a:t>
                </a:r>
              </a:p>
              <a:p>
                <a:pPr>
                  <a:lnSpc>
                    <a:spcPct val="150000"/>
                  </a:lnSpc>
                  <a:spcAft>
                    <a:spcPts val="0"/>
                  </a:spcAft>
                  <a:tabLst>
                    <a:tab pos="2340610" algn="l"/>
                    <a:tab pos="2790825" algn="l"/>
                    <a:tab pos="4231005" algn="l"/>
                  </a:tabLst>
                </a:pPr>
                <a:r>
                  <a:rPr lang="en-US" altLang="zh-CN">
                    <a:effectLst/>
                    <a:latin typeface="Times New Roman" panose="02020603050405020304" pitchFamily="18" charset="0"/>
                    <a:ea typeface="宋体" panose="02010600030101010101" pitchFamily="2" charset="-122"/>
                  </a:rPr>
                  <a:t>C.</a:t>
                </a:r>
                <a14:m>
                  <m:oMath xmlns:m="http://schemas.openxmlformats.org/officeDocument/2006/math">
                    <m:f>
                      <m:fPr>
                        <m:ctrlPr>
                          <a:rPr lang="zh-CN" altLang="zh-CN" i="1">
                            <a:effectLst/>
                            <a:latin typeface="Cambria Math" panose="02040503050406030204" pitchFamily="18" charset="0"/>
                            <a:ea typeface="Cambria Math" panose="02040503050406030204" pitchFamily="18" charset="0"/>
                          </a:rPr>
                        </m:ctrlPr>
                      </m:fPr>
                      <m:num>
                        <m:r>
                          <a:rPr lang="en-US" altLang="zh-CN">
                            <a:effectLst/>
                            <a:latin typeface="Cambria Math" panose="02040503050406030204" pitchFamily="18" charset="0"/>
                            <a:ea typeface="宋体" panose="02010600030101010101" pitchFamily="2" charset="-122"/>
                          </a:rPr>
                          <m:t>1</m:t>
                        </m:r>
                      </m:num>
                      <m:den>
                        <m:sSup>
                          <m:sSupPr>
                            <m:ctrlPr>
                              <a:rPr lang="zh-CN" altLang="zh-CN" i="1">
                                <a:effectLst/>
                                <a:latin typeface="Cambria Math" panose="02040503050406030204" pitchFamily="18" charset="0"/>
                                <a:ea typeface="Cambria Math" panose="02040503050406030204" pitchFamily="18" charset="0"/>
                              </a:rPr>
                            </m:ctrlPr>
                          </m:sSupPr>
                          <m:e>
                            <m:r>
                              <a:rPr lang="en-US" altLang="zh-CN" i="1">
                                <a:effectLst/>
                                <a:latin typeface="Cambria Math" panose="02040503050406030204" pitchFamily="18" charset="0"/>
                                <a:ea typeface="宋体" panose="02010600030101010101" pitchFamily="2" charset="-122"/>
                              </a:rPr>
                              <m:t>𝑇</m:t>
                            </m:r>
                          </m:e>
                          <m:sup>
                            <m:r>
                              <a:rPr lang="en-US" altLang="zh-CN">
                                <a:effectLst/>
                                <a:latin typeface="Cambria Math" panose="02040503050406030204" pitchFamily="18" charset="0"/>
                                <a:ea typeface="宋体" panose="02010600030101010101" pitchFamily="2" charset="-122"/>
                              </a:rPr>
                              <m:t>2</m:t>
                            </m:r>
                          </m:sup>
                        </m:sSup>
                      </m:den>
                    </m:f>
                  </m:oMath>
                </a14:m>
                <a:r>
                  <a:rPr lang="en-US" altLang="zh-CN">
                    <a:effectLst/>
                    <a:latin typeface="Times New Roman" panose="02020603050405020304" pitchFamily="18" charset="0"/>
                    <a:ea typeface="宋体" panose="02010600030101010101" pitchFamily="2" charset="-122"/>
                  </a:rPr>
                  <a:t>-tan </a:t>
                </a:r>
                <a:r>
                  <a:rPr lang="en-US" altLang="zh-CN" i="1">
                    <a:effectLst/>
                    <a:latin typeface="Times New Roman" panose="02020603050405020304" pitchFamily="18" charset="0"/>
                    <a:ea typeface="宋体" panose="02010600030101010101" pitchFamily="2" charset="-122"/>
                  </a:rPr>
                  <a:t>β</a:t>
                </a:r>
                <a:r>
                  <a:rPr lang="zh-CN" altLang="zh-CN" smtClean="0">
                    <a:effectLst/>
                    <a:latin typeface="Times New Roman" panose="02020603050405020304" pitchFamily="18" charset="0"/>
                    <a:ea typeface="宋体" panose="02010600030101010101" pitchFamily="2" charset="-122"/>
                  </a:rPr>
                  <a:t>图像</a:t>
                </a:r>
                <a:endParaRPr lang="zh-CN" altLang="zh-CN">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45418"/>
                <a:ext cx="11412000" cy="6514860"/>
              </a:xfrm>
              <a:prstGeom prst="rect">
                <a:avLst/>
              </a:prstGeom>
              <a:blipFill rotWithShape="0">
                <a:blip r:embed="rId2"/>
                <a:stretch>
                  <a:fillRect l="-855"/>
                </a:stretch>
              </a:blipFill>
            </p:spPr>
            <p:txBody>
              <a:bodyPr/>
              <a:lstStyle/>
              <a:p>
                <a:r>
                  <a:rPr lang="zh-CN" altLang="en-US">
                    <a:noFill/>
                  </a:rPr>
                  <a:t> </a:t>
                </a:r>
              </a:p>
            </p:txBody>
          </p:sp>
        </mc:Fallback>
      </mc:AlternateContent>
      <p:pic>
        <p:nvPicPr>
          <p:cNvPr id="6" name="image30.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7134" y="4274840"/>
            <a:ext cx="4660575" cy="2325546"/>
          </a:xfrm>
          <a:prstGeom prst="rect">
            <a:avLst/>
          </a:prstGeom>
          <a:noFill/>
          <a:ln>
            <a:noFill/>
          </a:ln>
        </p:spPr>
      </p:pic>
      <p:sp>
        <p:nvSpPr>
          <p:cNvPr id="7" name="矩形 6"/>
          <p:cNvSpPr/>
          <p:nvPr/>
        </p:nvSpPr>
        <p:spPr>
          <a:xfrm>
            <a:off x="7453833" y="3621435"/>
            <a:ext cx="389850" cy="461665"/>
          </a:xfrm>
          <a:prstGeom prst="rect">
            <a:avLst/>
          </a:prstGeom>
        </p:spPr>
        <p:txBody>
          <a:bodyPr wrap="none">
            <a:spAutoFit/>
          </a:bodyPr>
          <a:lstStyle/>
          <a:p>
            <a:r>
              <a:rPr lang="en-US" altLang="zh-CN">
                <a:solidFill>
                  <a:srgbClr val="C00000"/>
                </a:solidFill>
                <a:latin typeface="Times New Roman" panose="02020603050405020304" pitchFamily="18" charset="0"/>
                <a:ea typeface="宋体" panose="02010600030101010101" pitchFamily="2" charset="-122"/>
              </a:rPr>
              <a:t>B</a:t>
            </a:r>
            <a:endParaRPr lang="zh-CN" altLang="en-US"/>
          </a:p>
        </p:txBody>
      </p:sp>
    </p:spTree>
    <p:extLst>
      <p:ext uri="{BB962C8B-B14F-4D97-AF65-F5344CB8AC3E}">
        <p14:creationId xmlns:p14="http://schemas.microsoft.com/office/powerpoint/2010/main" val="217819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621482"/>
            <a:ext cx="11801206" cy="4990112"/>
            <a:chOff x="0" y="549474"/>
            <a:chExt cx="11801206" cy="4990112"/>
          </a:xfrm>
        </p:grpSpPr>
        <mc:AlternateContent xmlns:mc="http://schemas.openxmlformats.org/markup-compatibility/2006" xmlns:a14="http://schemas.microsoft.com/office/drawing/2010/main">
          <mc:Choice Requires="a14">
            <p:sp>
              <p:nvSpPr>
                <p:cNvPr id="7" name="矩形 6"/>
                <p:cNvSpPr/>
                <p:nvPr/>
              </p:nvSpPr>
              <p:spPr>
                <a:xfrm>
                  <a:off x="389206" y="1014180"/>
                  <a:ext cx="11412000" cy="452540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根据题图戊可知等效重力加速度为重力加速度沿着垂直于立柱方向的分量，大小为</a:t>
                  </a:r>
                  <a:r>
                    <a:rPr lang="en-US" altLang="zh-CN" sz="2800" i="1">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cos</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β</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根据单摆周期公式</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=2π</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𝐿</m:t>
                              </m:r>
                            </m:num>
                            <m:den>
                              <m:r>
                                <a:rPr lang="en-US" altLang="zh-CN" sz="2800" i="1">
                                  <a:effectLst/>
                                  <a:latin typeface="Cambria Math" panose="02040503050406030204" pitchFamily="18" charset="0"/>
                                  <a:ea typeface="宋体" panose="02010600030101010101" pitchFamily="2" charset="-122"/>
                                </a:rPr>
                                <m:t>𝑎</m:t>
                              </m:r>
                            </m:den>
                          </m:f>
                        </m:e>
                      </m:rad>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变形可知</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𝑇</m:t>
                              </m:r>
                            </m:e>
                            <m:sup>
                              <m:r>
                                <a:rPr lang="en-US" altLang="zh-CN" sz="2800">
                                  <a:effectLst/>
                                  <a:latin typeface="Cambria Math" panose="02040503050406030204" pitchFamily="18" charset="0"/>
                                  <a:ea typeface="宋体" panose="02010600030101010101" pitchFamily="2" charset="-122"/>
                                </a:rPr>
                                <m:t>2</m:t>
                              </m:r>
                            </m:sup>
                          </m:sSup>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𝑔</m:t>
                          </m:r>
                        </m:num>
                        <m:den>
                          <m:r>
                            <a:rPr lang="en-US" altLang="zh-CN" sz="2800">
                              <a:effectLst/>
                              <a:latin typeface="Cambria Math" panose="02040503050406030204" pitchFamily="18" charset="0"/>
                              <a:ea typeface="宋体" panose="02010600030101010101" pitchFamily="2" charset="-122"/>
                            </a:rPr>
                            <m:t>4</m:t>
                          </m:r>
                          <m:sSup>
                            <m:sSupPr>
                              <m:ctrlPr>
                                <a:rPr lang="zh-CN" altLang="zh-CN" sz="2800" i="1">
                                  <a:effectLst/>
                                  <a:latin typeface="Cambria Math" panose="02040503050406030204" pitchFamily="18" charset="0"/>
                                  <a:ea typeface="Cambria Math" panose="02040503050406030204" pitchFamily="18" charset="0"/>
                                </a:rPr>
                              </m:ctrlPr>
                            </m:sSupPr>
                            <m:e>
                              <m:r>
                                <m:rPr>
                                  <m:sty m:val="p"/>
                                </m:rPr>
                                <a:rPr lang="en-US" altLang="zh-CN" sz="2800">
                                  <a:effectLst/>
                                  <a:latin typeface="Cambria Math" panose="02040503050406030204" pitchFamily="18" charset="0"/>
                                  <a:ea typeface="宋体" panose="02010600030101010101" pitchFamily="2" charset="-122"/>
                                </a:rPr>
                                <m:t>π</m:t>
                              </m:r>
                            </m:e>
                            <m:sup>
                              <m:r>
                                <a:rPr lang="en-US" altLang="zh-CN" sz="2800">
                                  <a:effectLst/>
                                  <a:latin typeface="Cambria Math" panose="02040503050406030204" pitchFamily="18" charset="0"/>
                                  <a:ea typeface="宋体" panose="02010600030101010101" pitchFamily="2" charset="-122"/>
                                </a:rPr>
                                <m:t>2</m:t>
                              </m:r>
                            </m:sup>
                          </m:sSup>
                          <m:r>
                            <a:rPr lang="en-US" altLang="zh-CN" sz="2800" i="1">
                              <a:effectLst/>
                              <a:latin typeface="Cambria Math" panose="02040503050406030204" pitchFamily="18" charset="0"/>
                              <a:ea typeface="宋体" panose="02010600030101010101" pitchFamily="2" charset="-122"/>
                            </a:rPr>
                            <m:t>𝐿</m:t>
                          </m:r>
                        </m:den>
                      </m:f>
                    </m:oMath>
                  </a14:m>
                  <a:r>
                    <a:rPr lang="en-US" altLang="zh-CN" sz="2800">
                      <a:effectLst/>
                      <a:latin typeface="Times New Roman" panose="02020603050405020304" pitchFamily="18" charset="0"/>
                      <a:ea typeface="宋体" panose="02010600030101010101" pitchFamily="2" charset="-122"/>
                    </a:rPr>
                    <a:t>·cos</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β</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则应作</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𝑇</m:t>
                              </m:r>
                            </m:e>
                            <m:sup>
                              <m:r>
                                <a:rPr lang="en-US" altLang="zh-CN" sz="2800">
                                  <a:effectLst/>
                                  <a:latin typeface="Cambria Math" panose="02040503050406030204" pitchFamily="18" charset="0"/>
                                  <a:ea typeface="宋体" panose="02010600030101010101" pitchFamily="2" charset="-122"/>
                                </a:rPr>
                                <m:t>2</m:t>
                              </m:r>
                            </m:sup>
                          </m:sSup>
                        </m:den>
                      </m:f>
                    </m:oMath>
                  </a14:m>
                  <a:r>
                    <a:rPr lang="en-US" altLang="zh-CN" sz="2800">
                      <a:effectLst/>
                      <a:latin typeface="Times New Roman" panose="02020603050405020304" pitchFamily="18" charset="0"/>
                      <a:ea typeface="宋体" panose="02010600030101010101" pitchFamily="2" charset="-122"/>
                    </a:rPr>
                    <a:t>-cos</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β</a:t>
                  </a:r>
                  <a:r>
                    <a:rPr lang="zh-CN" altLang="zh-CN" sz="2800">
                      <a:effectLst/>
                      <a:latin typeface="Times New Roman" panose="02020603050405020304" pitchFamily="18" charset="0"/>
                      <a:ea typeface="楷体" panose="02010609060101010101" pitchFamily="49" charset="-122"/>
                    </a:rPr>
                    <a:t>图像，故选</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7" name="矩形 6"/>
                <p:cNvSpPr>
                  <a:spLocks noRot="1" noChangeAspect="1" noMove="1" noResize="1" noEditPoints="1" noAdjustHandles="1" noChangeArrowheads="1" noChangeShapeType="1" noTextEdit="1"/>
                </p:cNvSpPr>
                <p:nvPr/>
              </p:nvSpPr>
              <p:spPr>
                <a:xfrm>
                  <a:off x="389206" y="1014180"/>
                  <a:ext cx="11412000" cy="4525406"/>
                </a:xfrm>
                <a:prstGeom prst="rect">
                  <a:avLst/>
                </a:prstGeom>
                <a:blipFill rotWithShape="0">
                  <a:blip r:embed="rId2"/>
                  <a:stretch>
                    <a:fillRect l="-1122"/>
                  </a:stretch>
                </a:blipFill>
              </p:spPr>
              <p:txBody>
                <a:bodyPr/>
                <a:lstStyle/>
                <a:p>
                  <a:r>
                    <a:rPr lang="zh-CN" altLang="en-US">
                      <a:noFill/>
                    </a:rPr>
                    <a:t> </a:t>
                  </a:r>
                </a:p>
              </p:txBody>
            </p:sp>
          </mc:Fallback>
        </mc:AlternateContent>
        <p:grpSp>
          <p:nvGrpSpPr>
            <p:cNvPr id="8" name="组合 7"/>
            <p:cNvGrpSpPr/>
            <p:nvPr/>
          </p:nvGrpSpPr>
          <p:grpSpPr>
            <a:xfrm>
              <a:off x="0" y="549474"/>
              <a:ext cx="1439863" cy="424932"/>
              <a:chOff x="51643" y="755060"/>
              <a:chExt cx="1439863" cy="424932"/>
            </a:xfrm>
          </p:grpSpPr>
          <p:sp>
            <p:nvSpPr>
              <p:cNvPr id="9" name="矩形 8"/>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0"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1" name="组合 65"/>
              <p:cNvGrpSpPr>
                <a:grpSpLocks/>
              </p:cNvGrpSpPr>
              <p:nvPr/>
            </p:nvGrpSpPr>
            <p:grpSpPr bwMode="auto">
              <a:xfrm>
                <a:off x="1224676" y="886173"/>
                <a:ext cx="162478" cy="162211"/>
                <a:chOff x="3104" y="165"/>
                <a:chExt cx="276" cy="275"/>
              </a:xfrm>
            </p:grpSpPr>
            <p:cxnSp>
              <p:nvCxnSpPr>
                <p:cNvPr id="12" name="直接连接符 11"/>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5" name="矩形 14">
            <a:hlinkClick r:id="rId3"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32072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3" name="表格 2"/>
              <p:cNvGraphicFramePr>
                <a:graphicFrameLocks noGrp="1"/>
              </p:cNvGraphicFramePr>
              <p:nvPr>
                <p:extLst>
                  <p:ext uri="{D42A27DB-BD31-4B8C-83A1-F6EECF244321}">
                    <p14:modId xmlns:p14="http://schemas.microsoft.com/office/powerpoint/2010/main" val="892429300"/>
                  </p:ext>
                </p:extLst>
              </p:nvPr>
            </p:nvGraphicFramePr>
            <p:xfrm>
              <a:off x="440482" y="621482"/>
              <a:ext cx="11343355" cy="5256584"/>
            </p:xfrm>
            <a:graphic>
              <a:graphicData uri="http://schemas.openxmlformats.org/drawingml/2006/table">
                <a:tbl>
                  <a:tblPr firstRow="1" firstCol="1" bandRow="1"/>
                  <a:tblGrid>
                    <a:gridCol w="1670815"/>
                    <a:gridCol w="1895677"/>
                    <a:gridCol w="4071519"/>
                    <a:gridCol w="3705344"/>
                  </a:tblGrid>
                  <a:tr h="831261">
                    <a:tc>
                      <a:txBody>
                        <a:bodyPr/>
                        <a:lstStyle/>
                        <a:p>
                          <a:pPr algn="ctr">
                            <a:lnSpc>
                              <a:spcPct val="150000"/>
                            </a:lnSpc>
                            <a:spcAft>
                              <a:spcPts val="0"/>
                            </a:spcAft>
                            <a:tabLst>
                              <a:tab pos="2340610" algn="l"/>
                              <a:tab pos="2790825" algn="l"/>
                              <a:tab pos="4231005" algn="l"/>
                            </a:tabLst>
                          </a:pPr>
                          <a:r>
                            <a:rPr lang="zh-CN" sz="2800" dirty="0">
                              <a:effectLst/>
                              <a:latin typeface="Times New Roman" panose="02020603050405020304" pitchFamily="18" charset="0"/>
                              <a:ea typeface="宋体" panose="02010600030101010101" pitchFamily="2" charset="-122"/>
                            </a:rPr>
                            <a:t>测速方法</a:t>
                          </a:r>
                        </a:p>
                      </a:txBody>
                      <a:tcPr marL="7680" marR="7680"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主要器材</a:t>
                          </a:r>
                        </a:p>
                      </a:txBody>
                      <a:tcPr marL="7680" marR="7680"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操作及数据处理</a:t>
                          </a:r>
                        </a:p>
                      </a:txBody>
                      <a:tcPr marL="7680" marR="7680"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注意事项</a:t>
                          </a:r>
                        </a:p>
                      </a:txBody>
                      <a:tcPr marL="7680" marR="7680"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5323">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纸带法</a:t>
                          </a:r>
                        </a:p>
                      </a:txBody>
                      <a:tcPr marL="7680" marR="7680"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交流电源</a:t>
                          </a:r>
                        </a:p>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打点计时器</a:t>
                          </a:r>
                          <a:r>
                            <a:rPr lang="en-US" sz="280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包括纸带</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刻度尺</a:t>
                          </a:r>
                        </a:p>
                      </a:txBody>
                      <a:tcPr marL="14025" marR="14025"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dirty="0">
                              <a:effectLst/>
                              <a:latin typeface="Times New Roman" panose="02020603050405020304" pitchFamily="18" charset="0"/>
                              <a:ea typeface="宋体" panose="02010600030101010101" pitchFamily="2" charset="-122"/>
                            </a:rPr>
                            <a:t>1.</a:t>
                          </a:r>
                          <a:r>
                            <a:rPr lang="zh-CN" sz="2800" dirty="0">
                              <a:effectLst/>
                              <a:latin typeface="Times New Roman" panose="02020603050405020304" pitchFamily="18" charset="0"/>
                              <a:ea typeface="宋体" panose="02010600030101010101" pitchFamily="2" charset="-122"/>
                            </a:rPr>
                            <a:t>测出计数点间的距离</a:t>
                          </a:r>
                        </a:p>
                        <a:p>
                          <a:pPr marL="72000" algn="l">
                            <a:lnSpc>
                              <a:spcPct val="150000"/>
                            </a:lnSpc>
                            <a:spcAft>
                              <a:spcPts val="0"/>
                            </a:spcAft>
                            <a:tabLst>
                              <a:tab pos="2340610" algn="l"/>
                              <a:tab pos="2790825" algn="l"/>
                              <a:tab pos="4231005" algn="l"/>
                            </a:tabLst>
                          </a:pPr>
                          <a:r>
                            <a:rPr lang="en-US" sz="2800" dirty="0">
                              <a:effectLst/>
                              <a:latin typeface="Times New Roman" panose="02020603050405020304" pitchFamily="18" charset="0"/>
                              <a:ea typeface="宋体" panose="02010600030101010101" pitchFamily="2" charset="-122"/>
                            </a:rPr>
                            <a:t>2.</a:t>
                          </a:r>
                          <a:r>
                            <a:rPr lang="zh-CN" sz="2800" dirty="0">
                              <a:effectLst/>
                              <a:latin typeface="Times New Roman" panose="02020603050405020304" pitchFamily="18" charset="0"/>
                              <a:ea typeface="宋体" panose="02010600030101010101" pitchFamily="2" charset="-122"/>
                            </a:rPr>
                            <a:t>计算瞬时速度或加速度</a:t>
                          </a:r>
                          <a:r>
                            <a:rPr lang="en-US" sz="2800" i="1" dirty="0" err="1">
                              <a:effectLst/>
                              <a:latin typeface="Times New Roman" panose="02020603050405020304" pitchFamily="18" charset="0"/>
                              <a:ea typeface="宋体" panose="02010600030101010101" pitchFamily="2" charset="-122"/>
                            </a:rPr>
                            <a:t>v</a:t>
                          </a:r>
                          <a:r>
                            <a:rPr lang="en-US" sz="2800" i="1" baseline="-25000" dirty="0" err="1">
                              <a:effectLst/>
                              <a:latin typeface="Times New Roman" panose="02020603050405020304" pitchFamily="18" charset="0"/>
                              <a:ea typeface="宋体" panose="02010600030101010101" pitchFamily="2" charset="-122"/>
                            </a:rPr>
                            <a:t>n</a:t>
                          </a:r>
                          <a:r>
                            <a:rPr lang="en-US"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𝑥</m:t>
                                      </m:r>
                                    </m:e>
                                    <m:sub>
                                      <m:r>
                                        <a:rPr lang="en-US" sz="2800" i="1">
                                          <a:effectLst/>
                                          <a:latin typeface="Cambria Math" panose="02040503050406030204" pitchFamily="18" charset="0"/>
                                          <a:ea typeface="宋体" panose="02010600030101010101" pitchFamily="2" charset="-122"/>
                                        </a:rPr>
                                        <m:t>𝑛</m:t>
                                      </m:r>
                                    </m:sub>
                                  </m:sSub>
                                  <m:r>
                                    <a:rPr lang="en-US" sz="2800">
                                      <a:effectLst/>
                                      <a:latin typeface="Cambria Math" panose="02040503050406030204" pitchFamily="18" charset="0"/>
                                      <a:ea typeface="宋体" panose="02010600030101010101" pitchFamily="2" charset="-122"/>
                                    </a:rPr>
                                    <m:t>+</m:t>
                                  </m:r>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𝑥</m:t>
                                      </m:r>
                                    </m:e>
                                    <m:sub>
                                      <m:r>
                                        <a:rPr lang="en-US" sz="2800" i="1">
                                          <a:effectLst/>
                                          <a:latin typeface="Cambria Math" panose="02040503050406030204" pitchFamily="18" charset="0"/>
                                          <a:ea typeface="宋体" panose="02010600030101010101" pitchFamily="2" charset="-122"/>
                                        </a:rPr>
                                        <m:t>𝑛</m:t>
                                      </m:r>
                                      <m:r>
                                        <a:rPr lang="en-US" sz="2800">
                                          <a:effectLst/>
                                          <a:latin typeface="Cambria Math" panose="02040503050406030204" pitchFamily="18" charset="0"/>
                                          <a:ea typeface="宋体" panose="02010600030101010101" pitchFamily="2" charset="-122"/>
                                        </a:rPr>
                                        <m:t>+1</m:t>
                                      </m:r>
                                    </m:sub>
                                  </m:sSub>
                                </m:num>
                                <m:den>
                                  <m:r>
                                    <a:rPr lang="en-US" sz="2800">
                                      <a:effectLst/>
                                      <a:latin typeface="Cambria Math" panose="02040503050406030204" pitchFamily="18" charset="0"/>
                                      <a:ea typeface="宋体" panose="02010600030101010101" pitchFamily="2" charset="-122"/>
                                    </a:rPr>
                                    <m:t>2</m:t>
                                  </m:r>
                                  <m:r>
                                    <a:rPr lang="en-US" sz="2800" i="1">
                                      <a:effectLst/>
                                      <a:latin typeface="Cambria Math" panose="02040503050406030204" pitchFamily="18" charset="0"/>
                                      <a:ea typeface="宋体" panose="02010600030101010101" pitchFamily="2" charset="-122"/>
                                    </a:rPr>
                                    <m:t>𝑇</m:t>
                                  </m:r>
                                </m:den>
                              </m:f>
                            </m:oMath>
                          </a14:m>
                          <a:endParaRPr lang="zh-CN" sz="2800" dirty="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i="1" dirty="0">
                              <a:effectLst/>
                              <a:latin typeface="Times New Roman" panose="02020603050405020304" pitchFamily="18" charset="0"/>
                              <a:ea typeface="宋体" panose="02010600030101010101" pitchFamily="2" charset="-122"/>
                            </a:rPr>
                            <a:t>v</a:t>
                          </a:r>
                          <a:r>
                            <a:rPr lang="en-US" sz="2800" dirty="0">
                              <a:effectLst/>
                              <a:latin typeface="Times New Roman" panose="02020603050405020304" pitchFamily="18" charset="0"/>
                              <a:ea typeface="宋体" panose="02010600030101010101" pitchFamily="2" charset="-122"/>
                            </a:rPr>
                            <a:t>-</a:t>
                          </a:r>
                          <a:r>
                            <a:rPr lang="en-US" sz="2800" i="1" dirty="0">
                              <a:effectLst/>
                              <a:latin typeface="Times New Roman" panose="02020603050405020304" pitchFamily="18" charset="0"/>
                              <a:ea typeface="宋体" panose="02010600030101010101" pitchFamily="2" charset="-122"/>
                            </a:rPr>
                            <a:t>t</a:t>
                          </a:r>
                          <a:r>
                            <a:rPr lang="zh-CN" sz="2800" dirty="0">
                              <a:effectLst/>
                              <a:latin typeface="Times New Roman" panose="02020603050405020304" pitchFamily="18" charset="0"/>
                              <a:ea typeface="宋体" panose="02010600030101010101" pitchFamily="2" charset="-122"/>
                            </a:rPr>
                            <a:t>图像法求</a:t>
                          </a:r>
                          <a:r>
                            <a:rPr lang="en-US" sz="2800" i="1" dirty="0">
                              <a:effectLst/>
                              <a:latin typeface="Times New Roman" panose="02020603050405020304" pitchFamily="18" charset="0"/>
                              <a:ea typeface="宋体" panose="02010600030101010101" pitchFamily="2" charset="-122"/>
                            </a:rPr>
                            <a:t>a</a:t>
                          </a:r>
                          <a:r>
                            <a:rPr lang="zh-CN" sz="2800" dirty="0">
                              <a:effectLst/>
                              <a:latin typeface="Times New Roman" panose="02020603050405020304" pitchFamily="18" charset="0"/>
                              <a:ea typeface="宋体" panose="02010600030101010101" pitchFamily="2" charset="-122"/>
                            </a:rPr>
                            <a:t>；逐差法求</a:t>
                          </a:r>
                          <a:r>
                            <a:rPr lang="en-US" sz="2800" i="1" dirty="0">
                              <a:effectLst/>
                              <a:latin typeface="Times New Roman" panose="02020603050405020304" pitchFamily="18" charset="0"/>
                              <a:ea typeface="宋体" panose="02010600030101010101" pitchFamily="2" charset="-122"/>
                            </a:rPr>
                            <a:t>a</a:t>
                          </a:r>
                          <a:r>
                            <a:rPr lang="zh-CN" sz="2800" dirty="0">
                              <a:effectLst/>
                              <a:latin typeface="Times New Roman" panose="02020603050405020304" pitchFamily="18" charset="0"/>
                              <a:ea typeface="宋体" panose="02010600030101010101" pitchFamily="2" charset="-122"/>
                            </a:rPr>
                            <a:t>，以四段为例：</a:t>
                          </a:r>
                          <a:r>
                            <a:rPr lang="en-US" sz="2800" i="1" dirty="0">
                              <a:effectLst/>
                              <a:latin typeface="Times New Roman" panose="02020603050405020304" pitchFamily="18" charset="0"/>
                              <a:ea typeface="宋体" panose="02010600030101010101" pitchFamily="2" charset="-122"/>
                            </a:rPr>
                            <a:t>a</a:t>
                          </a:r>
                          <a:r>
                            <a:rPr lang="en-US"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a:effectLst/>
                                      <a:latin typeface="Cambria Math" panose="02040503050406030204" pitchFamily="18" charset="0"/>
                                      <a:ea typeface="宋体" panose="02010600030101010101" pitchFamily="2" charset="-122"/>
                                    </a:rPr>
                                    <m:t>(</m:t>
                                  </m:r>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𝑥</m:t>
                                      </m:r>
                                    </m:e>
                                    <m:sub>
                                      <m:r>
                                        <a:rPr lang="en-US" sz="2800">
                                          <a:effectLst/>
                                          <a:latin typeface="Cambria Math" panose="02040503050406030204" pitchFamily="18" charset="0"/>
                                          <a:ea typeface="宋体" panose="02010600030101010101" pitchFamily="2" charset="-122"/>
                                        </a:rPr>
                                        <m:t>3</m:t>
                                      </m:r>
                                    </m:sub>
                                  </m:sSub>
                                  <m:r>
                                    <a:rPr lang="en-US" sz="2800">
                                      <a:effectLst/>
                                      <a:latin typeface="Cambria Math" panose="02040503050406030204" pitchFamily="18" charset="0"/>
                                      <a:ea typeface="宋体" panose="02010600030101010101" pitchFamily="2" charset="-122"/>
                                    </a:rPr>
                                    <m:t>+</m:t>
                                  </m:r>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𝑥</m:t>
                                      </m:r>
                                    </m:e>
                                    <m:sub>
                                      <m:r>
                                        <a:rPr lang="en-US" sz="2800">
                                          <a:effectLst/>
                                          <a:latin typeface="Cambria Math" panose="02040503050406030204" pitchFamily="18" charset="0"/>
                                          <a:ea typeface="宋体" panose="02010600030101010101" pitchFamily="2" charset="-122"/>
                                        </a:rPr>
                                        <m:t>4</m:t>
                                      </m:r>
                                    </m:sub>
                                  </m:sSub>
                                  <m:r>
                                    <a:rPr lang="en-US" sz="2800">
                                      <a:effectLst/>
                                      <a:latin typeface="Cambria Math" panose="02040503050406030204" pitchFamily="18" charset="0"/>
                                      <a:ea typeface="宋体" panose="02010600030101010101" pitchFamily="2" charset="-122"/>
                                    </a:rPr>
                                    <m:t>)</m:t>
                                  </m:r>
                                  <m:r>
                                    <a:rPr lang="en-US" sz="2800" i="1">
                                      <a:effectLst/>
                                      <a:latin typeface="Cambria Math" panose="02040503050406030204" pitchFamily="18" charset="0"/>
                                      <a:ea typeface="宋体" panose="02010600030101010101" pitchFamily="2" charset="-122"/>
                                    </a:rPr>
                                    <m:t>−</m:t>
                                  </m:r>
                                  <m:r>
                                    <a:rPr lang="en-US" sz="2800">
                                      <a:effectLst/>
                                      <a:latin typeface="Cambria Math" panose="02040503050406030204" pitchFamily="18" charset="0"/>
                                      <a:ea typeface="宋体" panose="02010600030101010101" pitchFamily="2" charset="-122"/>
                                    </a:rPr>
                                    <m:t>(</m:t>
                                  </m:r>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𝑥</m:t>
                                      </m:r>
                                    </m:e>
                                    <m:sub>
                                      <m:r>
                                        <a:rPr lang="en-US" sz="2800">
                                          <a:effectLst/>
                                          <a:latin typeface="Cambria Math" panose="02040503050406030204" pitchFamily="18" charset="0"/>
                                          <a:ea typeface="宋体" panose="02010600030101010101" pitchFamily="2" charset="-122"/>
                                        </a:rPr>
                                        <m:t>1</m:t>
                                      </m:r>
                                    </m:sub>
                                  </m:sSub>
                                  <m:r>
                                    <a:rPr lang="en-US" sz="2800">
                                      <a:effectLst/>
                                      <a:latin typeface="Cambria Math" panose="02040503050406030204" pitchFamily="18" charset="0"/>
                                      <a:ea typeface="宋体" panose="02010600030101010101" pitchFamily="2" charset="-122"/>
                                    </a:rPr>
                                    <m:t>+</m:t>
                                  </m:r>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𝑥</m:t>
                                      </m:r>
                                    </m:e>
                                    <m:sub>
                                      <m:r>
                                        <a:rPr lang="en-US" sz="2800">
                                          <a:effectLst/>
                                          <a:latin typeface="Cambria Math" panose="02040503050406030204" pitchFamily="18" charset="0"/>
                                          <a:ea typeface="宋体" panose="02010600030101010101" pitchFamily="2" charset="-122"/>
                                        </a:rPr>
                                        <m:t>2</m:t>
                                      </m:r>
                                    </m:sub>
                                  </m:sSub>
                                  <m:r>
                                    <a:rPr lang="en-US" sz="2800">
                                      <a:effectLst/>
                                      <a:latin typeface="Cambria Math" panose="02040503050406030204" pitchFamily="18" charset="0"/>
                                      <a:ea typeface="宋体" panose="02010600030101010101" pitchFamily="2" charset="-122"/>
                                    </a:rPr>
                                    <m:t>)</m:t>
                                  </m:r>
                                </m:num>
                                <m:den>
                                  <m:r>
                                    <a:rPr lang="en-US" sz="2800">
                                      <a:effectLst/>
                                      <a:latin typeface="Cambria Math" panose="02040503050406030204" pitchFamily="18" charset="0"/>
                                      <a:ea typeface="宋体" panose="02010600030101010101" pitchFamily="2" charset="-122"/>
                                    </a:rPr>
                                    <m:t>4</m:t>
                                  </m:r>
                                  <m:sSup>
                                    <m:sSupPr>
                                      <m:ctrlPr>
                                        <a:rPr lang="zh-CN" sz="2800" i="1">
                                          <a:effectLst/>
                                          <a:latin typeface="Cambria Math" panose="02040503050406030204" pitchFamily="18" charset="0"/>
                                          <a:ea typeface="Cambria Math" panose="02040503050406030204" pitchFamily="18" charset="0"/>
                                        </a:rPr>
                                      </m:ctrlPr>
                                    </m:sSupPr>
                                    <m:e>
                                      <m:r>
                                        <a:rPr lang="en-US" sz="2800" i="1">
                                          <a:effectLst/>
                                          <a:latin typeface="Cambria Math" panose="02040503050406030204" pitchFamily="18" charset="0"/>
                                          <a:ea typeface="宋体" panose="02010600030101010101" pitchFamily="2" charset="-122"/>
                                        </a:rPr>
                                        <m:t>𝑇</m:t>
                                      </m:r>
                                    </m:e>
                                    <m:sup>
                                      <m:r>
                                        <a:rPr lang="en-US" sz="2800">
                                          <a:effectLst/>
                                          <a:latin typeface="Cambria Math" panose="02040503050406030204" pitchFamily="18" charset="0"/>
                                          <a:ea typeface="宋体" panose="02010600030101010101" pitchFamily="2" charset="-122"/>
                                        </a:rPr>
                                        <m:t>2</m:t>
                                      </m:r>
                                    </m:sup>
                                  </m:sSup>
                                </m:den>
                              </m:f>
                            </m:oMath>
                          </a14:m>
                          <a:endParaRPr lang="zh-CN" sz="2800" dirty="0">
                            <a:effectLst/>
                            <a:latin typeface="Times New Roman" panose="02020603050405020304" pitchFamily="18" charset="0"/>
                            <a:ea typeface="宋体" panose="02010600030101010101" pitchFamily="2" charset="-122"/>
                          </a:endParaRPr>
                        </a:p>
                      </a:txBody>
                      <a:tcPr marL="14025" marR="14025"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释放前小车应靠近打点计时器</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先接通电源，后释放小车；打点结束先切断电源再取下纸带</a:t>
                          </a:r>
                        </a:p>
                      </a:txBody>
                      <a:tcPr marL="14025" marR="14025"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3" name="表格 2"/>
              <p:cNvGraphicFramePr>
                <a:graphicFrameLocks noGrp="1"/>
              </p:cNvGraphicFramePr>
              <p:nvPr>
                <p:extLst>
                  <p:ext uri="{D42A27DB-BD31-4B8C-83A1-F6EECF244321}">
                    <p14:modId xmlns:p14="http://schemas.microsoft.com/office/powerpoint/2010/main" val="892429300"/>
                  </p:ext>
                </p:extLst>
              </p:nvPr>
            </p:nvGraphicFramePr>
            <p:xfrm>
              <a:off x="440482" y="621482"/>
              <a:ext cx="11343355" cy="5256584"/>
            </p:xfrm>
            <a:graphic>
              <a:graphicData uri="http://schemas.openxmlformats.org/drawingml/2006/table">
                <a:tbl>
                  <a:tblPr firstRow="1" firstCol="1" bandRow="1"/>
                  <a:tblGrid>
                    <a:gridCol w="1670815"/>
                    <a:gridCol w="1895677"/>
                    <a:gridCol w="4071519"/>
                    <a:gridCol w="3705344"/>
                  </a:tblGrid>
                  <a:tr h="831261">
                    <a:tc>
                      <a:txBody>
                        <a:bodyPr/>
                        <a:lstStyle/>
                        <a:p>
                          <a:pPr algn="ctr">
                            <a:lnSpc>
                              <a:spcPct val="150000"/>
                            </a:lnSpc>
                            <a:spcAft>
                              <a:spcPts val="0"/>
                            </a:spcAft>
                            <a:tabLst>
                              <a:tab pos="2340610" algn="l"/>
                              <a:tab pos="2790825" algn="l"/>
                              <a:tab pos="4231005" algn="l"/>
                            </a:tabLst>
                          </a:pPr>
                          <a:r>
                            <a:rPr lang="zh-CN" sz="2800" dirty="0">
                              <a:effectLst/>
                              <a:latin typeface="Times New Roman" panose="02020603050405020304" pitchFamily="18" charset="0"/>
                              <a:ea typeface="宋体" panose="02010600030101010101" pitchFamily="2" charset="-122"/>
                            </a:rPr>
                            <a:t>测速方法</a:t>
                          </a:r>
                        </a:p>
                      </a:txBody>
                      <a:tcPr marL="7680" marR="7680"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主要器材</a:t>
                          </a:r>
                        </a:p>
                      </a:txBody>
                      <a:tcPr marL="7680" marR="7680"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操作及数据处理</a:t>
                          </a:r>
                        </a:p>
                      </a:txBody>
                      <a:tcPr marL="7680" marR="7680"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注意事项</a:t>
                          </a:r>
                        </a:p>
                      </a:txBody>
                      <a:tcPr marL="7680" marR="7680"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5323">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纸带法</a:t>
                          </a:r>
                        </a:p>
                      </a:txBody>
                      <a:tcPr marL="7680" marR="7680"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交流电源</a:t>
                          </a:r>
                        </a:p>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打点计时器</a:t>
                          </a:r>
                          <a:r>
                            <a:rPr lang="en-US" sz="280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包括纸带</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刻度尺</a:t>
                          </a:r>
                        </a:p>
                      </a:txBody>
                      <a:tcPr marL="14025" marR="14025"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4025" marR="14025"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87593" t="-18982" r="-91181" b="-1238"/>
                          </a:stretch>
                        </a:blipFill>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释放前小车应靠近打点计时器</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先接通电源，后释放小车；打点结束先切断电源再取下纸带</a:t>
                          </a:r>
                        </a:p>
                      </a:txBody>
                      <a:tcPr marL="14025" marR="14025" marT="7680" marB="76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10516895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A73A8B-AF9C-6220-7827-754EAD0C9907}"/>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7E0E636-37AB-041F-C02F-294C2FAD9BBA}"/>
              </a:ext>
            </a:extLst>
          </p:cNvPr>
          <p:cNvSpPr/>
          <p:nvPr/>
        </p:nvSpPr>
        <p:spPr>
          <a:xfrm>
            <a:off x="-240673" y="2187812"/>
            <a:ext cx="8064071" cy="1298259"/>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 xmlns:a16="http://schemas.microsoft.com/office/drawing/2014/main" id="{F75B02E5-4298-7D87-6C4E-DE96B625F133}"/>
              </a:ext>
            </a:extLst>
          </p:cNvPr>
          <p:cNvSpPr/>
          <p:nvPr/>
        </p:nvSpPr>
        <p:spPr>
          <a:xfrm>
            <a:off x="665713" y="2349674"/>
            <a:ext cx="7373709" cy="923201"/>
          </a:xfrm>
          <a:prstGeom prst="rect">
            <a:avLst/>
          </a:prstGeom>
        </p:spPr>
        <p:txBody>
          <a:bodyPr wrap="square">
            <a:spAutoFit/>
          </a:bodyPr>
          <a:lstStyle/>
          <a:p>
            <a:r>
              <a:rPr lang="zh-CN" altLang="zh-CN" sz="5399" b="1" dirty="0" smtClean="0">
                <a:latin typeface="Times New Roman" panose="02020603050405020304" pitchFamily="18" charset="0"/>
                <a:ea typeface="微软雅黑" panose="020B0503020204020204" charset="-122"/>
                <a:cs typeface="微软雅黑" panose="020B0503020204020204" charset="-122"/>
              </a:rPr>
              <a:t>专题强化练</a:t>
            </a:r>
            <a:r>
              <a:rPr lang="zh-CN" altLang="en-US" sz="5399" b="1" dirty="0" smtClean="0">
                <a:latin typeface="Times New Roman" panose="02020603050405020304" pitchFamily="18" charset="0"/>
                <a:ea typeface="微软雅黑" panose="020B0503020204020204" charset="-122"/>
                <a:cs typeface="微软雅黑" panose="020B0503020204020204" charset="-122"/>
              </a:rPr>
              <a:t>　</a:t>
            </a:r>
            <a:r>
              <a:rPr lang="en-US" altLang="zh-CN" sz="5399" b="1" dirty="0" smtClean="0">
                <a:latin typeface="Times New Roman" panose="02020603050405020304" pitchFamily="18" charset="0"/>
                <a:ea typeface="微软雅黑" panose="020B0503020204020204" charset="-122"/>
                <a:cs typeface="微软雅黑" panose="020B0503020204020204" charset="-122"/>
              </a:rPr>
              <a:t>[</a:t>
            </a:r>
            <a:r>
              <a:rPr lang="zh-CN" altLang="en-US" sz="5399" b="1" dirty="0" smtClean="0">
                <a:latin typeface="Times New Roman" panose="02020603050405020304" pitchFamily="18" charset="0"/>
                <a:ea typeface="微软雅黑" panose="020B0503020204020204" charset="-122"/>
                <a:cs typeface="微软雅黑" panose="020B0503020204020204" charset="-122"/>
              </a:rPr>
              <a:t>训练</a:t>
            </a:r>
            <a:r>
              <a:rPr lang="en-US" altLang="zh-CN" sz="5399" b="1" dirty="0" smtClean="0">
                <a:latin typeface="Times New Roman" panose="02020603050405020304" pitchFamily="18" charset="0"/>
                <a:ea typeface="微软雅黑" panose="020B0503020204020204" charset="-122"/>
                <a:cs typeface="微软雅黑" panose="020B0503020204020204" charset="-122"/>
              </a:rPr>
              <a:t>1]</a:t>
            </a:r>
            <a:endParaRPr lang="zh-CN" altLang="zh-CN" sz="5399" b="1" dirty="0">
              <a:latin typeface="Times New Roman" panose="02020603050405020304" pitchFamily="18" charset="0"/>
              <a:ea typeface="微软雅黑" panose="020B0503020204020204" charset="-122"/>
              <a:cs typeface="微软雅黑" panose="020B0503020204020204" charset="-122"/>
            </a:endParaRPr>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b="11289"/>
          <a:stretch/>
        </p:blipFill>
        <p:spPr>
          <a:xfrm>
            <a:off x="8039422" y="2187811"/>
            <a:ext cx="4150991" cy="1299600"/>
          </a:xfrm>
          <a:prstGeom prst="rect">
            <a:avLst/>
          </a:prstGeom>
        </p:spPr>
      </p:pic>
    </p:spTree>
    <p:extLst>
      <p:ext uri="{BB962C8B-B14F-4D97-AF65-F5344CB8AC3E}">
        <p14:creationId xmlns:p14="http://schemas.microsoft.com/office/powerpoint/2010/main" val="39022612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16165"/>
            <a:ext cx="1703512"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对一对</a:t>
            </a:r>
          </a:p>
        </p:txBody>
      </p:sp>
      <p:sp>
        <p:nvSpPr>
          <p:cNvPr id="21" name="圆角矩形 2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solidFill>
            <a:srgbClr val="1F497D"/>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6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rPr>
              <a:t>答案</a:t>
            </a:r>
          </a:p>
        </p:txBody>
      </p:sp>
      <mc:AlternateContent xmlns:mc="http://schemas.openxmlformats.org/markup-compatibility/2006" xmlns:a14="http://schemas.microsoft.com/office/drawing/2010/main">
        <mc:Choice Requires="a14">
          <p:graphicFrame>
            <p:nvGraphicFramePr>
              <p:cNvPr id="16" name="表格 15"/>
              <p:cNvGraphicFramePr>
                <a:graphicFrameLocks noGrp="1"/>
              </p:cNvGraphicFramePr>
              <p:nvPr>
                <p:extLst>
                  <p:ext uri="{D42A27DB-BD31-4B8C-83A1-F6EECF244321}">
                    <p14:modId xmlns:p14="http://schemas.microsoft.com/office/powerpoint/2010/main" val="3919547199"/>
                  </p:ext>
                </p:extLst>
              </p:nvPr>
            </p:nvGraphicFramePr>
            <p:xfrm>
              <a:off x="559169" y="981522"/>
              <a:ext cx="11009439" cy="4948455"/>
            </p:xfrm>
            <a:graphic>
              <a:graphicData uri="http://schemas.openxmlformats.org/drawingml/2006/table">
                <a:tbl>
                  <a:tblPr firstRow="1" bandRow="1">
                    <a:tableStyleId>{5C22544A-7EE6-4342-B048-85BDC9FD1C3A}</a:tableStyleId>
                  </a:tblPr>
                  <a:tblGrid>
                    <a:gridCol w="1071541">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gridCol w="2952328">
                      <a:extLst>
                        <a:ext uri="{9D8B030D-6E8A-4147-A177-3AD203B41FA5}">
                          <a16:colId xmlns="" xmlns:a16="http://schemas.microsoft.com/office/drawing/2014/main" val="20005"/>
                        </a:ext>
                      </a:extLst>
                    </a:gridCol>
                    <a:gridCol w="2809106"/>
                  </a:tblGrid>
                  <a:tr h="792426">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1</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gridSpan="2">
                      <a:txBody>
                        <a:bodyPr/>
                        <a:lstStyle/>
                        <a:p>
                          <a:pPr algn="ctr"/>
                          <a:r>
                            <a:rPr lang="en-US" altLang="zh-CN" sz="2800" b="0" smtClean="0">
                              <a:solidFill>
                                <a:schemeClr val="bg1"/>
                              </a:solidFill>
                            </a:rPr>
                            <a:t>2</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hMerge="1">
                      <a:txBody>
                        <a:bodyPr/>
                        <a:lstStyle/>
                        <a:p>
                          <a:endParaRPr lang="zh-CN" altLang="en-US"/>
                        </a:p>
                      </a:txBody>
                      <a:tcPr/>
                    </a:tc>
                    <a:extLst>
                      <a:ext uri="{0D108BD9-81ED-4DB2-BD59-A6C34878D82A}">
                        <a16:rowId xmlns="" xmlns:a16="http://schemas.microsoft.com/office/drawing/2014/main" val="10000"/>
                      </a:ext>
                    </a:extLst>
                  </a:tr>
                  <a:tr h="792426">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nSpc>
                              <a:spcPct val="120000"/>
                            </a:lnSpc>
                          </a:pPr>
                          <a:r>
                            <a:rPr lang="en-US" altLang="zh-CN" sz="2800" smtClean="0">
                              <a:solidFill>
                                <a:srgbClr val="C00000"/>
                              </a:solidFill>
                              <a:effectLst/>
                              <a:latin typeface="Times New Roman" panose="02020603050405020304" pitchFamily="18" charset="0"/>
                              <a:ea typeface="宋体" panose="02010600030101010101" pitchFamily="2" charset="-122"/>
                            </a:rPr>
                            <a:t>(1)CBA</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(2)</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左端　</a:t>
                          </a:r>
                          <a:r>
                            <a:rPr lang="en-US" altLang="zh-CN" sz="2800">
                              <a:solidFill>
                                <a:srgbClr val="C00000"/>
                              </a:solidFill>
                              <a:effectLst/>
                              <a:latin typeface="Times New Roman" panose="02020603050405020304" pitchFamily="18" charset="0"/>
                              <a:ea typeface="宋体" panose="02010600030101010101" pitchFamily="2" charset="-122"/>
                            </a:rPr>
                            <a:t>(3)</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b>
                                  </m:sSub>
                                </m:num>
                                <m:den>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𝑇</m:t>
                                  </m:r>
                                </m:den>
                              </m:f>
                            </m:oMath>
                          </a14:m>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(4)0.81</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1.6</a:t>
                          </a:r>
                          <a:endParaRPr lang="zh-CN" altLang="en-US" sz="2800">
                            <a:solidFill>
                              <a:srgbClr val="C00000"/>
                            </a:solidFill>
                          </a:endParaRPr>
                        </a:p>
                      </a:txBody>
                      <a:tcPr anchor="ctr">
                        <a:solidFill>
                          <a:schemeClr val="tx2">
                            <a:lumMod val="20000"/>
                            <a:lumOff val="80000"/>
                          </a:schemeClr>
                        </a:solidFill>
                      </a:tcPr>
                    </a:tc>
                    <a:tc gridSpan="2">
                      <a:txBody>
                        <a:bodyPr/>
                        <a:lstStyle/>
                        <a:p>
                          <a:pPr>
                            <a:lnSpc>
                              <a:spcPct val="120000"/>
                            </a:lnSpc>
                            <a:spcAft>
                              <a:spcPts val="0"/>
                            </a:spcAft>
                            <a:tabLst>
                              <a:tab pos="2340610" algn="l"/>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(1)2.206(2.205</a:t>
                          </a:r>
                          <a:r>
                            <a:rPr lang="zh-CN" altLang="zh-CN" sz="2800">
                              <a:solidFill>
                                <a:srgbClr val="C00000"/>
                              </a:solidFill>
                              <a:effectLst/>
                              <a:latin typeface="Times New Roman" panose="02020603050405020304" pitchFamily="18" charset="0"/>
                              <a:ea typeface="宋体" panose="02010600030101010101" pitchFamily="2" charset="-122"/>
                            </a:rPr>
                            <a:t>、</a:t>
                          </a:r>
                          <a:r>
                            <a:rPr lang="en-US" altLang="zh-CN" sz="2800">
                              <a:solidFill>
                                <a:srgbClr val="C00000"/>
                              </a:solidFill>
                              <a:effectLst/>
                              <a:latin typeface="Times New Roman" panose="02020603050405020304" pitchFamily="18" charset="0"/>
                              <a:ea typeface="宋体" panose="02010600030101010101" pitchFamily="2" charset="-122"/>
                            </a:rPr>
                            <a:t>2.207</a:t>
                          </a:r>
                          <a:r>
                            <a:rPr lang="zh-CN" altLang="zh-CN" sz="2800">
                              <a:solidFill>
                                <a:srgbClr val="C00000"/>
                              </a:solidFill>
                              <a:effectLst/>
                              <a:latin typeface="Times New Roman" panose="02020603050405020304" pitchFamily="18" charset="0"/>
                              <a:ea typeface="宋体" panose="02010600030101010101" pitchFamily="2" charset="-122"/>
                            </a:rPr>
                            <a:t>、</a:t>
                          </a:r>
                          <a:r>
                            <a:rPr lang="en-US" altLang="zh-CN" sz="2800">
                              <a:solidFill>
                                <a:srgbClr val="C00000"/>
                              </a:solidFill>
                              <a:effectLst/>
                              <a:latin typeface="Times New Roman" panose="02020603050405020304" pitchFamily="18" charset="0"/>
                              <a:ea typeface="宋体" panose="02010600030101010101" pitchFamily="2" charset="-122"/>
                            </a:rPr>
                            <a:t>2.208</a:t>
                          </a:r>
                          <a:r>
                            <a:rPr lang="zh-CN" altLang="zh-CN" sz="2800">
                              <a:solidFill>
                                <a:srgbClr val="C00000"/>
                              </a:solidFill>
                              <a:effectLst/>
                              <a:latin typeface="Times New Roman" panose="02020603050405020304" pitchFamily="18" charset="0"/>
                              <a:ea typeface="宋体" panose="02010600030101010101" pitchFamily="2" charset="-122"/>
                            </a:rPr>
                            <a:t>均可</a:t>
                          </a:r>
                          <a:r>
                            <a:rPr lang="en-US" altLang="zh-CN" sz="2800">
                              <a:solidFill>
                                <a:srgbClr val="C00000"/>
                              </a:solidFill>
                              <a:effectLst/>
                              <a:latin typeface="Times New Roman" panose="02020603050405020304" pitchFamily="18" charset="0"/>
                              <a:ea typeface="宋体" panose="02010600030101010101" pitchFamily="2" charset="-122"/>
                            </a:rPr>
                            <a:t>)</a:t>
                          </a:r>
                          <a:endParaRPr lang="zh-CN" altLang="zh-CN" sz="1100">
                            <a:solidFill>
                              <a:srgbClr val="C00000"/>
                            </a:solidFill>
                            <a:effectLst/>
                            <a:latin typeface="Times New Roman" panose="02020603050405020304" pitchFamily="18" charset="0"/>
                            <a:ea typeface="宋体" panose="02010600030101010101" pitchFamily="2" charset="-122"/>
                          </a:endParaRPr>
                        </a:p>
                        <a:p>
                          <a:pPr>
                            <a:lnSpc>
                              <a:spcPct val="120000"/>
                            </a:lnSpc>
                            <a:spcAft>
                              <a:spcPts val="0"/>
                            </a:spcAft>
                            <a:tabLst>
                              <a:tab pos="2340610" algn="l"/>
                              <a:tab pos="2790825" algn="l"/>
                              <a:tab pos="4231005" algn="l"/>
                            </a:tabLst>
                          </a:pPr>
                          <a:r>
                            <a:rPr lang="en-US" altLang="zh-CN" sz="2800">
                              <a:solidFill>
                                <a:srgbClr val="C00000"/>
                              </a:solidFill>
                              <a:effectLst/>
                              <a:latin typeface="Times New Roman" panose="02020603050405020304" pitchFamily="18" charset="0"/>
                              <a:ea typeface="宋体" panose="02010600030101010101" pitchFamily="2" charset="-122"/>
                            </a:rPr>
                            <a:t>(3)1.0</a:t>
                          </a:r>
                          <a:r>
                            <a:rPr lang="en-US" altLang="zh-CN" sz="2800">
                              <a:solidFill>
                                <a:srgbClr val="C00000"/>
                              </a:solidFill>
                              <a:effectLst/>
                              <a:latin typeface="宋体" panose="02010600030101010101" pitchFamily="2" charset="-122"/>
                              <a:ea typeface="宋体" panose="02010600030101010101" pitchFamily="2" charset="-122"/>
                            </a:rPr>
                            <a:t>×</a:t>
                          </a:r>
                          <a:r>
                            <a:rPr lang="en-US" altLang="zh-CN" sz="2800">
                              <a:solidFill>
                                <a:srgbClr val="C00000"/>
                              </a:solidFill>
                              <a:effectLst/>
                              <a:latin typeface="Times New Roman" panose="02020603050405020304" pitchFamily="18" charset="0"/>
                              <a:ea typeface="宋体" panose="02010600030101010101" pitchFamily="2" charset="-122"/>
                            </a:rPr>
                            <a:t>10</a:t>
                          </a:r>
                          <a:r>
                            <a:rPr lang="en-US" altLang="zh-CN" sz="2800" baseline="30000">
                              <a:solidFill>
                                <a:srgbClr val="C00000"/>
                              </a:solidFill>
                              <a:effectLst/>
                              <a:latin typeface="Times New Roman" panose="02020603050405020304" pitchFamily="18" charset="0"/>
                              <a:ea typeface="宋体" panose="02010600030101010101" pitchFamily="2" charset="-122"/>
                            </a:rPr>
                            <a:t>-2</a:t>
                          </a:r>
                          <a:r>
                            <a:rPr lang="zh-CN" altLang="zh-CN" sz="2800">
                              <a:solidFill>
                                <a:srgbClr val="C00000"/>
                              </a:solidFill>
                              <a:effectLst/>
                              <a:latin typeface="Times New Roman" panose="02020603050405020304" pitchFamily="18" charset="0"/>
                              <a:ea typeface="宋体" panose="02010600030101010101" pitchFamily="2" charset="-122"/>
                            </a:rPr>
                            <a:t>　</a:t>
                          </a:r>
                          <a:r>
                            <a:rPr lang="en-US" altLang="zh-CN" sz="2800">
                              <a:solidFill>
                                <a:srgbClr val="C00000"/>
                              </a:solidFill>
                              <a:effectLst/>
                              <a:latin typeface="Times New Roman" panose="02020603050405020304" pitchFamily="18" charset="0"/>
                              <a:ea typeface="宋体" panose="02010600030101010101" pitchFamily="2" charset="-122"/>
                            </a:rPr>
                            <a:t>(4)</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rPr>
                                    <m:t>(</m:t>
                                  </m:r>
                                  <m:r>
                                    <a:rPr lang="en-US" altLang="zh-CN" sz="2800" i="1">
                                      <a:solidFill>
                                        <a:srgbClr val="C00000"/>
                                      </a:solidFill>
                                      <a:effectLst/>
                                      <a:latin typeface="Cambria Math" panose="02040503050406030204" pitchFamily="18" charset="0"/>
                                      <a:ea typeface="宋体" panose="02010600030101010101" pitchFamily="2" charset="-122"/>
                                    </a:rPr>
                                    <m:t>𝜌</m:t>
                                  </m:r>
                                  <m:r>
                                    <a:rPr lang="en-US" altLang="zh-CN" sz="2800" i="1">
                                      <a:solidFill>
                                        <a:srgbClr val="C00000"/>
                                      </a:solidFill>
                                      <a:effectLst/>
                                      <a:latin typeface="Cambria Math" panose="02040503050406030204" pitchFamily="18" charset="0"/>
                                      <a:ea typeface="宋体" panose="02010600030101010101" pitchFamily="2" charset="-122"/>
                                    </a:rPr>
                                    <m:t>−</m:t>
                                  </m:r>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宋体" panose="02010600030101010101" pitchFamily="2" charset="-122"/>
                                        </a:rPr>
                                        <m:t>𝜌</m:t>
                                      </m:r>
                                    </m:e>
                                    <m:sub>
                                      <m:r>
                                        <a:rPr lang="en-US" altLang="zh-CN" sz="2800">
                                          <a:solidFill>
                                            <a:srgbClr val="C00000"/>
                                          </a:solidFill>
                                          <a:effectLst/>
                                          <a:latin typeface="Cambria Math" panose="02040503050406030204" pitchFamily="18" charset="0"/>
                                          <a:ea typeface="宋体" panose="02010600030101010101" pitchFamily="2" charset="-122"/>
                                        </a:rPr>
                                        <m:t>0</m:t>
                                      </m:r>
                                    </m:sub>
                                  </m:sSub>
                                  <m:r>
                                    <a:rPr lang="en-US" altLang="zh-CN" sz="2800">
                                      <a:solidFill>
                                        <a:srgbClr val="C00000"/>
                                      </a:solidFill>
                                      <a:effectLst/>
                                      <a:latin typeface="Cambria Math" panose="02040503050406030204" pitchFamily="18" charset="0"/>
                                      <a:ea typeface="宋体" panose="02010600030101010101" pitchFamily="2" charset="-122"/>
                                    </a:rPr>
                                    <m:t>)</m:t>
                                  </m:r>
                                  <m:r>
                                    <a:rPr lang="en-US" altLang="zh-CN" sz="2800" i="1">
                                      <a:solidFill>
                                        <a:srgbClr val="C00000"/>
                                      </a:solidFill>
                                      <a:effectLst/>
                                      <a:latin typeface="Cambria Math" panose="02040503050406030204" pitchFamily="18" charset="0"/>
                                      <a:ea typeface="宋体" panose="02010600030101010101" pitchFamily="2" charset="-122"/>
                                    </a:rPr>
                                    <m:t>𝑔</m:t>
                                  </m:r>
                                  <m:r>
                                    <m:rPr>
                                      <m:sty m:val="p"/>
                                    </m:rPr>
                                    <a:rPr lang="en-US" altLang="zh-CN" sz="2800">
                                      <a:solidFill>
                                        <a:srgbClr val="C00000"/>
                                      </a:solidFill>
                                      <a:effectLst/>
                                      <a:latin typeface="Cambria Math" panose="02040503050406030204" pitchFamily="18" charset="0"/>
                                      <a:ea typeface="宋体" panose="02010600030101010101" pitchFamily="2" charset="-122"/>
                                    </a:rPr>
                                    <m:t>π</m:t>
                                  </m:r>
                                  <m:sSup>
                                    <m:sSupPr>
                                      <m:ctrlPr>
                                        <a:rPr lang="zh-CN" altLang="zh-CN" sz="2800" i="1">
                                          <a:solidFill>
                                            <a:srgbClr val="C00000"/>
                                          </a:solidFill>
                                          <a:effectLst/>
                                          <a:latin typeface="Cambria Math" panose="02040503050406030204" pitchFamily="18" charset="0"/>
                                          <a:ea typeface="Cambria Math" panose="02040503050406030204" pitchFamily="18" charset="0"/>
                                        </a:rPr>
                                      </m:ctrlPr>
                                    </m:sSupPr>
                                    <m:e>
                                      <m:r>
                                        <a:rPr lang="en-US" altLang="zh-CN" sz="2800" i="1">
                                          <a:solidFill>
                                            <a:srgbClr val="C00000"/>
                                          </a:solidFill>
                                          <a:effectLst/>
                                          <a:latin typeface="Cambria Math" panose="02040503050406030204" pitchFamily="18" charset="0"/>
                                          <a:ea typeface="宋体" panose="02010600030101010101" pitchFamily="2" charset="-122"/>
                                        </a:rPr>
                                        <m:t>𝐷</m:t>
                                      </m:r>
                                    </m:e>
                                    <m:sup>
                                      <m:r>
                                        <a:rPr lang="en-US" altLang="zh-CN" sz="2800">
                                          <a:solidFill>
                                            <a:srgbClr val="C00000"/>
                                          </a:solidFill>
                                          <a:effectLst/>
                                          <a:latin typeface="Cambria Math" panose="02040503050406030204" pitchFamily="18" charset="0"/>
                                          <a:ea typeface="宋体" panose="02010600030101010101" pitchFamily="2" charset="-122"/>
                                        </a:rPr>
                                        <m:t>2</m:t>
                                      </m:r>
                                    </m:sup>
                                  </m:sSup>
                                </m:num>
                                <m:den>
                                  <m:r>
                                    <a:rPr lang="en-US" altLang="zh-CN" sz="2800">
                                      <a:solidFill>
                                        <a:srgbClr val="C00000"/>
                                      </a:solidFill>
                                      <a:effectLst/>
                                      <a:latin typeface="Cambria Math" panose="02040503050406030204" pitchFamily="18" charset="0"/>
                                      <a:ea typeface="宋体" panose="02010600030101010101" pitchFamily="2" charset="-122"/>
                                    </a:rPr>
                                    <m:t>6</m:t>
                                  </m:r>
                                  <m:r>
                                    <a:rPr lang="en-US" altLang="zh-CN" sz="2800" i="1">
                                      <a:solidFill>
                                        <a:srgbClr val="C00000"/>
                                      </a:solidFill>
                                      <a:effectLst/>
                                      <a:latin typeface="Cambria Math" panose="02040503050406030204" pitchFamily="18" charset="0"/>
                                      <a:ea typeface="宋体" panose="02010600030101010101" pitchFamily="2" charset="-122"/>
                                    </a:rPr>
                                    <m:t>𝑣</m:t>
                                  </m:r>
                                </m:den>
                              </m:f>
                            </m:oMath>
                          </a14:m>
                          <a:r>
                            <a:rPr lang="zh-CN" altLang="zh-CN" sz="2800">
                              <a:solidFill>
                                <a:srgbClr val="C00000"/>
                              </a:solidFill>
                              <a:effectLst/>
                              <a:latin typeface="Times New Roman" panose="02020603050405020304" pitchFamily="18" charset="0"/>
                              <a:ea typeface="宋体" panose="02010600030101010101" pitchFamily="2" charset="-122"/>
                            </a:rPr>
                            <a:t>　</a:t>
                          </a:r>
                          <a:r>
                            <a:rPr lang="en-US" altLang="zh-CN" sz="2800">
                              <a:solidFill>
                                <a:srgbClr val="C00000"/>
                              </a:solidFill>
                              <a:effectLst/>
                              <a:latin typeface="Times New Roman" panose="02020603050405020304" pitchFamily="18" charset="0"/>
                              <a:ea typeface="宋体" panose="02010600030101010101" pitchFamily="2" charset="-122"/>
                            </a:rPr>
                            <a:t>(5)</a:t>
                          </a:r>
                          <a:r>
                            <a:rPr lang="zh-CN" altLang="zh-CN" sz="2800" smtClean="0">
                              <a:solidFill>
                                <a:srgbClr val="C00000"/>
                              </a:solidFill>
                              <a:effectLst/>
                              <a:latin typeface="Times New Roman" panose="02020603050405020304" pitchFamily="18" charset="0"/>
                              <a:ea typeface="宋体" panose="02010600030101010101" pitchFamily="2" charset="-122"/>
                            </a:rPr>
                            <a:t>减小</a:t>
                          </a:r>
                          <a:endParaRPr lang="zh-CN" altLang="zh-CN" sz="1100">
                            <a:solidFill>
                              <a:srgbClr val="C00000"/>
                            </a:solidFill>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tc hMerge="1">
                      <a:txBody>
                        <a:bodyPr/>
                        <a:lstStyle/>
                        <a:p>
                          <a:endParaRPr lang="zh-CN" altLang="en-US"/>
                        </a:p>
                      </a:txBody>
                      <a:tcPr/>
                    </a:tc>
                    <a:extLst>
                      <a:ext uri="{0D108BD9-81ED-4DB2-BD59-A6C34878D82A}">
                        <a16:rowId xmlns="" xmlns:a16="http://schemas.microsoft.com/office/drawing/2014/main" val="10001"/>
                      </a:ext>
                    </a:extLst>
                  </a:tr>
                  <a:tr h="773574">
                    <a:tc>
                      <a:txBody>
                        <a:bodyPr/>
                        <a:lstStyle/>
                        <a:p>
                          <a:pPr algn="ctr"/>
                          <a:r>
                            <a:rPr lang="zh-CN" altLang="en-US" sz="2800" dirty="0">
                              <a:solidFill>
                                <a:schemeClr val="bg1"/>
                              </a:solidFill>
                              <a:latin typeface="微软雅黑" panose="020B0503020204020204" charset="-122"/>
                              <a:ea typeface="微软雅黑" panose="020B0503020204020204" charset="-122"/>
                            </a:rPr>
                            <a:t>题号</a:t>
                          </a:r>
                        </a:p>
                      </a:txBody>
                      <a:tcPr anchor="ctr">
                        <a:solidFill>
                          <a:schemeClr val="tx2"/>
                        </a:solidFill>
                      </a:tcPr>
                    </a:tc>
                    <a:tc>
                      <a:txBody>
                        <a:bodyPr/>
                        <a:lstStyle/>
                        <a:p>
                          <a:pPr algn="ctr"/>
                          <a:r>
                            <a:rPr lang="en-US" altLang="zh-CN" sz="2800" b="0" smtClean="0">
                              <a:solidFill>
                                <a:schemeClr val="bg1"/>
                              </a:solidFill>
                            </a:rPr>
                            <a:t>3</a:t>
                          </a:r>
                          <a:endParaRPr lang="zh-CN" altLang="en-US" sz="2800" b="0" dirty="0">
                            <a:solidFill>
                              <a:schemeClr val="bg1"/>
                            </a:solidFill>
                          </a:endParaRPr>
                        </a:p>
                      </a:txBody>
                      <a:tcPr anchor="ctr">
                        <a:solidFill>
                          <a:schemeClr val="tx2"/>
                        </a:solidFill>
                      </a:tcPr>
                    </a:tc>
                    <a:tc>
                      <a:txBody>
                        <a:bodyPr/>
                        <a:lstStyle/>
                        <a:p>
                          <a:pPr algn="ctr"/>
                          <a:r>
                            <a:rPr lang="en-US" altLang="zh-CN" sz="2800" b="0">
                              <a:solidFill>
                                <a:schemeClr val="bg1"/>
                              </a:solidFill>
                            </a:rPr>
                            <a:t>  </a:t>
                          </a:r>
                          <a:r>
                            <a:rPr lang="en-US" altLang="zh-CN" sz="2800" b="0" smtClean="0">
                              <a:solidFill>
                                <a:schemeClr val="bg1"/>
                              </a:solidFill>
                            </a:rPr>
                            <a:t>4</a:t>
                          </a:r>
                          <a:endParaRPr lang="zh-CN" altLang="en-US" sz="2800" b="0" dirty="0">
                            <a:solidFill>
                              <a:schemeClr val="bg1"/>
                            </a:solidFill>
                          </a:endParaRPr>
                        </a:p>
                      </a:txBody>
                      <a:tcPr anchor="ctr">
                        <a:solidFill>
                          <a:schemeClr val="tx2"/>
                        </a:solidFill>
                      </a:tcPr>
                    </a:tc>
                    <a:tc>
                      <a:txBody>
                        <a:bodyPr/>
                        <a:lstStyle/>
                        <a:p>
                          <a:pPr algn="ctr"/>
                          <a:r>
                            <a:rPr lang="en-US" altLang="zh-CN" sz="2800" b="0" smtClean="0">
                              <a:solidFill>
                                <a:schemeClr val="bg1"/>
                              </a:solidFill>
                            </a:rPr>
                            <a:t>5</a:t>
                          </a:r>
                          <a:endParaRPr lang="zh-CN" altLang="en-US" sz="2800" b="0" dirty="0">
                            <a:solidFill>
                              <a:schemeClr val="bg1"/>
                            </a:solidFill>
                          </a:endParaRPr>
                        </a:p>
                      </a:txBody>
                      <a:tcPr anchor="ctr">
                        <a:solidFill>
                          <a:schemeClr val="tx2"/>
                        </a:solidFill>
                      </a:tcPr>
                    </a:tc>
                    <a:extLst>
                      <a:ext uri="{0D108BD9-81ED-4DB2-BD59-A6C34878D82A}">
                        <a16:rowId xmlns="" xmlns:a16="http://schemas.microsoft.com/office/drawing/2014/main" val="10002"/>
                      </a:ext>
                    </a:extLst>
                  </a:tr>
                  <a:tr h="773574">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gn="l">
                            <a:lnSpc>
                              <a:spcPct val="120000"/>
                            </a:lnSpc>
                          </a:pPr>
                          <a:r>
                            <a:rPr lang="en-US" altLang="zh-CN" sz="2800" spc="-100" baseline="0" smtClean="0">
                              <a:solidFill>
                                <a:srgbClr val="C00000"/>
                              </a:solidFill>
                              <a:effectLst/>
                              <a:latin typeface="Times New Roman" panose="02020603050405020304" pitchFamily="18" charset="0"/>
                              <a:ea typeface="宋体" panose="02010600030101010101" pitchFamily="2" charset="-122"/>
                            </a:rPr>
                            <a:t>(</a:t>
                          </a:r>
                          <a:r>
                            <a:rPr lang="en-US" altLang="zh-CN" sz="2800" spc="-50" baseline="0" smtClean="0">
                              <a:solidFill>
                                <a:srgbClr val="C00000"/>
                              </a:solidFill>
                              <a:effectLst/>
                              <a:latin typeface="Times New Roman" panose="02020603050405020304" pitchFamily="18" charset="0"/>
                              <a:ea typeface="宋体" panose="02010600030101010101" pitchFamily="2" charset="-122"/>
                            </a:rPr>
                            <a:t>1)8.260(8.259</a:t>
                          </a:r>
                          <a:r>
                            <a:rPr lang="zh-CN" altLang="zh-CN" sz="2800" spc="-50" baseline="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spc="-50" baseline="0" smtClean="0">
                              <a:solidFill>
                                <a:srgbClr val="C00000"/>
                              </a:solidFill>
                              <a:effectLst/>
                              <a:latin typeface="Times New Roman" panose="02020603050405020304" pitchFamily="18" charset="0"/>
                              <a:ea typeface="宋体" panose="02010600030101010101" pitchFamily="2" charset="-122"/>
                            </a:rPr>
                            <a:t>8.261</a:t>
                          </a:r>
                          <a:r>
                            <a:rPr lang="zh-CN" altLang="zh-CN" sz="2800" spc="-50" baseline="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也对</a:t>
                          </a:r>
                          <a:r>
                            <a:rPr lang="en-US" altLang="zh-CN" sz="2800" spc="-50" baseline="0" smtClean="0">
                              <a:solidFill>
                                <a:srgbClr val="C00000"/>
                              </a:solidFill>
                              <a:effectLst/>
                              <a:latin typeface="Times New Roman" panose="02020603050405020304" pitchFamily="18" charset="0"/>
                              <a:ea typeface="宋体" panose="02010600030101010101" pitchFamily="2" charset="-122"/>
                            </a:rPr>
                            <a:t>)</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ct val="120000"/>
                            </a:lnSpc>
                          </a:pPr>
                          <a:r>
                            <a:rPr lang="en-US" altLang="zh-CN" sz="2800" smtClean="0">
                              <a:solidFill>
                                <a:srgbClr val="C00000"/>
                              </a:solidFill>
                              <a:effectLst/>
                              <a:latin typeface="Times New Roman" panose="02020603050405020304" pitchFamily="18" charset="0"/>
                              <a:ea typeface="宋体" panose="02010600030101010101" pitchFamily="2" charset="-122"/>
                            </a:rPr>
                            <a:t>(2)</a:t>
                          </a:r>
                          <a:r>
                            <a:rPr lang="zh-CN" altLang="zh-CN" sz="2800" smtClean="0">
                              <a:solidFill>
                                <a:srgbClr val="C00000"/>
                              </a:solidFill>
                              <a:effectLst/>
                              <a:ea typeface="宋体" panose="02010600030101010101" pitchFamily="2" charset="-122"/>
                              <a:cs typeface="宋体" panose="02010600030101010101" pitchFamily="2" charset="-122"/>
                            </a:rPr>
                            <a:t>②</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时间相等　</a:t>
                          </a:r>
                          <a:r>
                            <a:rPr lang="zh-CN" altLang="zh-CN" sz="2800" smtClean="0">
                              <a:solidFill>
                                <a:srgbClr val="C00000"/>
                              </a:solidFill>
                              <a:effectLst/>
                              <a:ea typeface="宋体" panose="02010600030101010101" pitchFamily="2" charset="-122"/>
                              <a:cs typeface="宋体" panose="02010600030101010101" pitchFamily="2" charset="-122"/>
                            </a:rPr>
                            <a:t>③</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等于　</a:t>
                          </a:r>
                          <a:r>
                            <a:rPr lang="zh-CN" altLang="zh-CN" sz="2800" smtClean="0">
                              <a:solidFill>
                                <a:srgbClr val="C00000"/>
                              </a:solidFill>
                              <a:effectLst/>
                              <a:ea typeface="宋体" panose="02010600030101010101" pitchFamily="2" charset="-122"/>
                              <a:cs typeface="宋体" panose="02010600030101010101" pitchFamily="2" charset="-122"/>
                            </a:rPr>
                            <a:t>④</a:t>
                          </a:r>
                          <a:r>
                            <a:rPr lang="en-US" altLang="zh-CN" sz="2800" smtClean="0">
                              <a:solidFill>
                                <a:srgbClr val="C00000"/>
                              </a:solidFill>
                              <a:effectLst/>
                              <a:latin typeface="Times New Roman" panose="02020603050405020304" pitchFamily="18" charset="0"/>
                              <a:ea typeface="宋体" panose="02010600030101010101" pitchFamily="2" charset="-122"/>
                            </a:rPr>
                            <a:t>0.56</a:t>
                          </a:r>
                          <a:endParaRPr lang="zh-CN" altLang="en-US" sz="2800" spc="-100" baseline="0" dirty="0">
                            <a:solidFill>
                              <a:srgbClr val="C00000"/>
                            </a:solidFill>
                            <a:latin typeface="宋体" panose="02010600030101010101" pitchFamily="2" charset="-122"/>
                            <a:ea typeface="宋体" panose="02010600030101010101" pitchFamily="2" charset="-122"/>
                          </a:endParaRPr>
                        </a:p>
                      </a:txBody>
                      <a:tcPr anchor="ctr">
                        <a:solidFill>
                          <a:schemeClr val="tx2">
                            <a:lumMod val="20000"/>
                            <a:lumOff val="80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2800" smtClean="0">
                              <a:solidFill>
                                <a:srgbClr val="C00000"/>
                              </a:solidFill>
                              <a:effectLst/>
                              <a:latin typeface="Times New Roman" panose="02020603050405020304" pitchFamily="18" charset="0"/>
                              <a:ea typeface="宋体" panose="02010600030101010101" pitchFamily="2" charset="-122"/>
                            </a:rPr>
                            <a:t>(1)AC</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(2)3.01</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(3)C</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(4)C</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(5)</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9</m:t>
                                  </m:r>
                                </m:den>
                              </m:f>
                            </m:oMath>
                          </a14:m>
                          <a:endParaRPr lang="zh-CN" altLang="en-US" sz="2800" dirty="0">
                            <a:solidFill>
                              <a:srgbClr val="C00000"/>
                            </a:solidFill>
                          </a:endParaRPr>
                        </a:p>
                      </a:txBody>
                      <a:tcPr anchor="ctr">
                        <a:solidFill>
                          <a:schemeClr val="tx2">
                            <a:lumMod val="20000"/>
                            <a:lumOff val="80000"/>
                          </a:schemeClr>
                        </a:solidFill>
                      </a:tcPr>
                    </a:tc>
                    <a:tc>
                      <a:txBody>
                        <a:bodyPr/>
                        <a:lstStyle/>
                        <a:p>
                          <a:pPr>
                            <a:lnSpc>
                              <a:spcPct val="12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(1)0.515</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a:t>
                          </a:r>
                          <a:r>
                            <a:rPr lang="en-US" altLang="zh-CN" sz="2800">
                              <a:solidFill>
                                <a:srgbClr val="C00000"/>
                              </a:solidFill>
                              <a:effectLst/>
                              <a:latin typeface="Times New Roman" panose="02020603050405020304" pitchFamily="18" charset="0"/>
                              <a:ea typeface="宋体" panose="02010600030101010101" pitchFamily="2" charset="-122"/>
                            </a:rPr>
                            <a:t>2)</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𝑑</m:t>
                                  </m:r>
                                </m:num>
                                <m:den>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𝑡</m:t>
                                  </m:r>
                                </m:den>
                              </m:f>
                            </m:oMath>
                          </a14:m>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𝑀</m:t>
                                  </m:r>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𝑚</m:t>
                                  </m:r>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2800" i="1">
                                          <a:solidFill>
                                            <a:srgbClr val="C00000"/>
                                          </a:solidFill>
                                          <a:effectLst/>
                                          <a:latin typeface="Cambria Math" panose="02040503050406030204" pitchFamily="18" charset="0"/>
                                          <a:ea typeface="Cambria Math" panose="02040503050406030204" pitchFamily="18" charset="0"/>
                                        </a:rPr>
                                      </m:ctrlPr>
                                    </m:sSup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𝑑</m:t>
                                      </m:r>
                                    </m:e>
                                    <m:sup>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𝑀</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𝑚</m:t>
                                  </m:r>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𝐻</m:t>
                                  </m:r>
                                  <m:sSup>
                                    <m:sSupPr>
                                      <m:ctrlPr>
                                        <a:rPr lang="zh-CN" altLang="zh-CN" sz="2800" i="1">
                                          <a:solidFill>
                                            <a:srgbClr val="C00000"/>
                                          </a:solidFill>
                                          <a:effectLst/>
                                          <a:latin typeface="Cambria Math" panose="02040503050406030204" pitchFamily="18" charset="0"/>
                                          <a:ea typeface="Cambria Math" panose="02040503050406030204" pitchFamily="18" charset="0"/>
                                        </a:rPr>
                                      </m:ctrlPr>
                                    </m:sSup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𝑡</m:t>
                                      </m:r>
                                    </m:e>
                                    <m:sup>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p>
                                  </m:sSup>
                                </m:den>
                              </m:f>
                            </m:oMath>
                          </a14:m>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(3)9.81</a:t>
                          </a:r>
                          <a:endParaRPr lang="zh-CN" altLang="zh-CN" sz="1100">
                            <a:solidFill>
                              <a:srgbClr val="C00000"/>
                            </a:solidFill>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extLst>
                      <a:ext uri="{0D108BD9-81ED-4DB2-BD59-A6C34878D82A}">
                        <a16:rowId xmlns="" xmlns:a16="http://schemas.microsoft.com/office/drawing/2014/main" val="10003"/>
                      </a:ext>
                    </a:extLst>
                  </a:tr>
                </a:tbl>
              </a:graphicData>
            </a:graphic>
          </p:graphicFrame>
        </mc:Choice>
        <mc:Fallback xmlns="">
          <p:graphicFrame>
            <p:nvGraphicFramePr>
              <p:cNvPr id="16" name="表格 15"/>
              <p:cNvGraphicFramePr>
                <a:graphicFrameLocks noGrp="1"/>
              </p:cNvGraphicFramePr>
              <p:nvPr>
                <p:extLst>
                  <p:ext uri="{D42A27DB-BD31-4B8C-83A1-F6EECF244321}">
                    <p14:modId xmlns:p14="http://schemas.microsoft.com/office/powerpoint/2010/main" val="3919547199"/>
                  </p:ext>
                </p:extLst>
              </p:nvPr>
            </p:nvGraphicFramePr>
            <p:xfrm>
              <a:off x="559169" y="981522"/>
              <a:ext cx="11009439" cy="4870477"/>
            </p:xfrm>
            <a:graphic>
              <a:graphicData uri="http://schemas.openxmlformats.org/drawingml/2006/table">
                <a:tbl>
                  <a:tblPr firstRow="1" bandRow="1">
                    <a:tableStyleId>{5C22544A-7EE6-4342-B048-85BDC9FD1C3A}</a:tableStyleId>
                  </a:tblPr>
                  <a:tblGrid>
                    <a:gridCol w="1071541">
                      <a:extLst>
                        <a:ext uri="{9D8B030D-6E8A-4147-A177-3AD203B41FA5}">
                          <a16:colId xmlns:a16="http://schemas.microsoft.com/office/drawing/2014/main" xmlns="" xmlns:a14="http://schemas.microsoft.com/office/drawing/2010/main" val="20000"/>
                        </a:ext>
                      </a:extLst>
                    </a:gridCol>
                    <a:gridCol w="4176464">
                      <a:extLst>
                        <a:ext uri="{9D8B030D-6E8A-4147-A177-3AD203B41FA5}">
                          <a16:colId xmlns:a16="http://schemas.microsoft.com/office/drawing/2014/main" xmlns="" xmlns:a14="http://schemas.microsoft.com/office/drawing/2010/main" val="20001"/>
                        </a:ext>
                      </a:extLst>
                    </a:gridCol>
                    <a:gridCol w="2952328">
                      <a:extLst>
                        <a:ext uri="{9D8B030D-6E8A-4147-A177-3AD203B41FA5}">
                          <a16:colId xmlns:a16="http://schemas.microsoft.com/office/drawing/2014/main" xmlns="" xmlns:a14="http://schemas.microsoft.com/office/drawing/2010/main" val="20005"/>
                        </a:ext>
                      </a:extLst>
                    </a:gridCol>
                    <a:gridCol w="2809106"/>
                  </a:tblGrid>
                  <a:tr h="792426">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1</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gridSpan="2">
                      <a:txBody>
                        <a:bodyPr/>
                        <a:lstStyle/>
                        <a:p>
                          <a:pPr algn="ctr"/>
                          <a:r>
                            <a:rPr lang="en-US" altLang="zh-CN" sz="2800" b="0" smtClean="0">
                              <a:solidFill>
                                <a:schemeClr val="bg1"/>
                              </a:solidFill>
                            </a:rPr>
                            <a:t>2</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hMerge="1">
                      <a:txBody>
                        <a:bodyPr/>
                        <a:lstStyle/>
                        <a:p>
                          <a:endParaRPr lang="zh-CN" altLang="en-US"/>
                        </a:p>
                      </a:txBody>
                      <a:tcPr/>
                    </a:tc>
                    <a:extLst>
                      <a:ext uri="{0D108BD9-81ED-4DB2-BD59-A6C34878D82A}">
                        <a16:rowId xmlns:a16="http://schemas.microsoft.com/office/drawing/2014/main" xmlns="" xmlns:a14="http://schemas.microsoft.com/office/drawing/2010/main" val="10000"/>
                      </a:ext>
                    </a:extLst>
                  </a:tr>
                  <a:tr h="1369124">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endParaRPr lang="zh-CN"/>
                        </a:p>
                      </a:txBody>
                      <a:tcPr anchor="ctr">
                        <a:blipFill rotWithShape="0">
                          <a:blip r:embed="rId14"/>
                          <a:stretch>
                            <a:fillRect l="-25839" t="-57778" r="-138686" b="-209778"/>
                          </a:stretch>
                        </a:blipFill>
                      </a:tcPr>
                    </a:tc>
                    <a:tc gridSpan="2">
                      <a:txBody>
                        <a:bodyPr/>
                        <a:lstStyle/>
                        <a:p>
                          <a:endParaRPr lang="zh-CN"/>
                        </a:p>
                      </a:txBody>
                      <a:tcPr anchor="ctr">
                        <a:blipFill rotWithShape="0">
                          <a:blip r:embed="rId14"/>
                          <a:stretch>
                            <a:fillRect l="-91121" t="-57778" r="-423" b="-209778"/>
                          </a:stretch>
                        </a:blipFill>
                      </a:tcPr>
                    </a:tc>
                    <a:tc hMerge="1">
                      <a:txBody>
                        <a:bodyPr/>
                        <a:lstStyle/>
                        <a:p>
                          <a:endParaRPr lang="zh-CN" altLang="en-US"/>
                        </a:p>
                      </a:txBody>
                      <a:tcPr/>
                    </a:tc>
                    <a:extLst>
                      <a:ext uri="{0D108BD9-81ED-4DB2-BD59-A6C34878D82A}">
                        <a16:rowId xmlns:a16="http://schemas.microsoft.com/office/drawing/2014/main" xmlns="" xmlns:a14="http://schemas.microsoft.com/office/drawing/2010/main" val="10001"/>
                      </a:ext>
                    </a:extLst>
                  </a:tr>
                  <a:tr h="773574">
                    <a:tc>
                      <a:txBody>
                        <a:bodyPr/>
                        <a:lstStyle/>
                        <a:p>
                          <a:pPr algn="ctr"/>
                          <a:r>
                            <a:rPr lang="zh-CN" altLang="en-US" sz="2800" dirty="0">
                              <a:solidFill>
                                <a:schemeClr val="bg1"/>
                              </a:solidFill>
                              <a:latin typeface="微软雅黑" panose="020B0503020204020204" charset="-122"/>
                              <a:ea typeface="微软雅黑" panose="020B0503020204020204" charset="-122"/>
                            </a:rPr>
                            <a:t>题号</a:t>
                          </a:r>
                        </a:p>
                      </a:txBody>
                      <a:tcPr anchor="ctr">
                        <a:solidFill>
                          <a:schemeClr val="tx2"/>
                        </a:solidFill>
                      </a:tcPr>
                    </a:tc>
                    <a:tc>
                      <a:txBody>
                        <a:bodyPr/>
                        <a:lstStyle/>
                        <a:p>
                          <a:pPr algn="ctr"/>
                          <a:r>
                            <a:rPr lang="en-US" altLang="zh-CN" sz="2800" b="0" smtClean="0">
                              <a:solidFill>
                                <a:schemeClr val="bg1"/>
                              </a:solidFill>
                            </a:rPr>
                            <a:t>3</a:t>
                          </a:r>
                          <a:endParaRPr lang="zh-CN" altLang="en-US" sz="2800" b="0" dirty="0">
                            <a:solidFill>
                              <a:schemeClr val="bg1"/>
                            </a:solidFill>
                          </a:endParaRPr>
                        </a:p>
                      </a:txBody>
                      <a:tcPr anchor="ctr">
                        <a:solidFill>
                          <a:schemeClr val="tx2"/>
                        </a:solidFill>
                      </a:tcPr>
                    </a:tc>
                    <a:tc>
                      <a:txBody>
                        <a:bodyPr/>
                        <a:lstStyle/>
                        <a:p>
                          <a:pPr algn="ctr"/>
                          <a:r>
                            <a:rPr lang="en-US" altLang="zh-CN" sz="2800" b="0">
                              <a:solidFill>
                                <a:schemeClr val="bg1"/>
                              </a:solidFill>
                            </a:rPr>
                            <a:t>  </a:t>
                          </a:r>
                          <a:r>
                            <a:rPr lang="en-US" altLang="zh-CN" sz="2800" b="0" smtClean="0">
                              <a:solidFill>
                                <a:schemeClr val="bg1"/>
                              </a:solidFill>
                            </a:rPr>
                            <a:t>4</a:t>
                          </a:r>
                          <a:endParaRPr lang="zh-CN" altLang="en-US" sz="2800" b="0" dirty="0">
                            <a:solidFill>
                              <a:schemeClr val="bg1"/>
                            </a:solidFill>
                          </a:endParaRPr>
                        </a:p>
                      </a:txBody>
                      <a:tcPr anchor="ctr">
                        <a:solidFill>
                          <a:schemeClr val="tx2"/>
                        </a:solidFill>
                      </a:tcPr>
                    </a:tc>
                    <a:tc>
                      <a:txBody>
                        <a:bodyPr/>
                        <a:lstStyle/>
                        <a:p>
                          <a:pPr algn="ctr"/>
                          <a:r>
                            <a:rPr lang="en-US" altLang="zh-CN" sz="2800" b="0" smtClean="0">
                              <a:solidFill>
                                <a:schemeClr val="bg1"/>
                              </a:solidFill>
                            </a:rPr>
                            <a:t>5</a:t>
                          </a:r>
                          <a:endParaRPr lang="zh-CN" altLang="en-US" sz="2800" b="0" dirty="0">
                            <a:solidFill>
                              <a:schemeClr val="bg1"/>
                            </a:solidFill>
                          </a:endParaRPr>
                        </a:p>
                      </a:txBody>
                      <a:tcPr anchor="ctr">
                        <a:solidFill>
                          <a:schemeClr val="tx2"/>
                        </a:solidFill>
                      </a:tcPr>
                    </a:tc>
                    <a:extLst>
                      <a:ext uri="{0D108BD9-81ED-4DB2-BD59-A6C34878D82A}">
                        <a16:rowId xmlns:a16="http://schemas.microsoft.com/office/drawing/2014/main" xmlns="" xmlns:a14="http://schemas.microsoft.com/office/drawing/2010/main" val="10002"/>
                      </a:ext>
                    </a:extLst>
                  </a:tr>
                  <a:tr h="1935353">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gn="l">
                            <a:lnSpc>
                              <a:spcPct val="120000"/>
                            </a:lnSpc>
                          </a:pPr>
                          <a:r>
                            <a:rPr lang="en-US" altLang="zh-CN" sz="2800" spc="-100" baseline="0" smtClean="0">
                              <a:solidFill>
                                <a:srgbClr val="C00000"/>
                              </a:solidFill>
                              <a:effectLst/>
                              <a:latin typeface="Times New Roman" panose="02020603050405020304" pitchFamily="18" charset="0"/>
                              <a:ea typeface="宋体" panose="02010600030101010101" pitchFamily="2" charset="-122"/>
                            </a:rPr>
                            <a:t>(</a:t>
                          </a:r>
                          <a:r>
                            <a:rPr lang="en-US" altLang="zh-CN" sz="2800" spc="-50" baseline="0" smtClean="0">
                              <a:solidFill>
                                <a:srgbClr val="C00000"/>
                              </a:solidFill>
                              <a:effectLst/>
                              <a:latin typeface="Times New Roman" panose="02020603050405020304" pitchFamily="18" charset="0"/>
                              <a:ea typeface="宋体" panose="02010600030101010101" pitchFamily="2" charset="-122"/>
                            </a:rPr>
                            <a:t>1)8.260(8.259</a:t>
                          </a:r>
                          <a:r>
                            <a:rPr lang="zh-CN" altLang="zh-CN" sz="2800" spc="-50" baseline="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spc="-50" baseline="0" smtClean="0">
                              <a:solidFill>
                                <a:srgbClr val="C00000"/>
                              </a:solidFill>
                              <a:effectLst/>
                              <a:latin typeface="Times New Roman" panose="02020603050405020304" pitchFamily="18" charset="0"/>
                              <a:ea typeface="宋体" panose="02010600030101010101" pitchFamily="2" charset="-122"/>
                            </a:rPr>
                            <a:t>8.261</a:t>
                          </a:r>
                          <a:r>
                            <a:rPr lang="zh-CN" altLang="zh-CN" sz="2800" spc="-50" baseline="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也对</a:t>
                          </a:r>
                          <a:r>
                            <a:rPr lang="en-US" altLang="zh-CN" sz="2800" spc="-50" baseline="0" smtClean="0">
                              <a:solidFill>
                                <a:srgbClr val="C00000"/>
                              </a:solidFill>
                              <a:effectLst/>
                              <a:latin typeface="Times New Roman" panose="02020603050405020304" pitchFamily="18" charset="0"/>
                              <a:ea typeface="宋体" panose="02010600030101010101" pitchFamily="2" charset="-122"/>
                            </a:rPr>
                            <a:t>)</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ct val="120000"/>
                            </a:lnSpc>
                          </a:pPr>
                          <a:r>
                            <a:rPr lang="en-US" altLang="zh-CN" sz="2800" smtClean="0">
                              <a:solidFill>
                                <a:srgbClr val="C00000"/>
                              </a:solidFill>
                              <a:effectLst/>
                              <a:latin typeface="Times New Roman" panose="02020603050405020304" pitchFamily="18" charset="0"/>
                              <a:ea typeface="宋体" panose="02010600030101010101" pitchFamily="2" charset="-122"/>
                            </a:rPr>
                            <a:t>(2)</a:t>
                          </a:r>
                          <a:r>
                            <a:rPr lang="zh-CN" altLang="zh-CN" sz="2800" smtClean="0">
                              <a:solidFill>
                                <a:srgbClr val="C00000"/>
                              </a:solidFill>
                              <a:effectLst/>
                              <a:ea typeface="宋体" panose="02010600030101010101" pitchFamily="2" charset="-122"/>
                              <a:cs typeface="宋体" panose="02010600030101010101" pitchFamily="2" charset="-122"/>
                            </a:rPr>
                            <a:t>②</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时间相等　</a:t>
                          </a:r>
                          <a:r>
                            <a:rPr lang="zh-CN" altLang="zh-CN" sz="2800" smtClean="0">
                              <a:solidFill>
                                <a:srgbClr val="C00000"/>
                              </a:solidFill>
                              <a:effectLst/>
                              <a:ea typeface="宋体" panose="02010600030101010101" pitchFamily="2" charset="-122"/>
                              <a:cs typeface="宋体" panose="02010600030101010101" pitchFamily="2" charset="-122"/>
                            </a:rPr>
                            <a:t>③</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等于　</a:t>
                          </a:r>
                          <a:r>
                            <a:rPr lang="zh-CN" altLang="zh-CN" sz="2800" smtClean="0">
                              <a:solidFill>
                                <a:srgbClr val="C00000"/>
                              </a:solidFill>
                              <a:effectLst/>
                              <a:ea typeface="宋体" panose="02010600030101010101" pitchFamily="2" charset="-122"/>
                              <a:cs typeface="宋体" panose="02010600030101010101" pitchFamily="2" charset="-122"/>
                            </a:rPr>
                            <a:t>④</a:t>
                          </a:r>
                          <a:r>
                            <a:rPr lang="en-US" altLang="zh-CN" sz="2800" smtClean="0">
                              <a:solidFill>
                                <a:srgbClr val="C00000"/>
                              </a:solidFill>
                              <a:effectLst/>
                              <a:latin typeface="Times New Roman" panose="02020603050405020304" pitchFamily="18" charset="0"/>
                              <a:ea typeface="宋体" panose="02010600030101010101" pitchFamily="2" charset="-122"/>
                            </a:rPr>
                            <a:t>0.56</a:t>
                          </a:r>
                          <a:endParaRPr lang="zh-CN" altLang="en-US" sz="2800" spc="-100" baseline="0" dirty="0">
                            <a:solidFill>
                              <a:srgbClr val="C00000"/>
                            </a:solidFill>
                            <a:latin typeface="宋体" panose="02010600030101010101" pitchFamily="2" charset="-122"/>
                            <a:ea typeface="宋体" panose="02010600030101010101" pitchFamily="2" charset="-122"/>
                          </a:endParaRPr>
                        </a:p>
                      </a:txBody>
                      <a:tcPr anchor="ctr">
                        <a:solidFill>
                          <a:schemeClr val="tx2">
                            <a:lumMod val="20000"/>
                            <a:lumOff val="80000"/>
                          </a:schemeClr>
                        </a:solidFill>
                      </a:tcPr>
                    </a:tc>
                    <a:tc>
                      <a:txBody>
                        <a:bodyPr/>
                        <a:lstStyle/>
                        <a:p>
                          <a:endParaRPr lang="zh-CN"/>
                        </a:p>
                      </a:txBody>
                      <a:tcPr anchor="ctr">
                        <a:blipFill rotWithShape="0">
                          <a:blip r:embed="rId14"/>
                          <a:stretch>
                            <a:fillRect l="-177732" t="-152050" r="-95876" b="-8833"/>
                          </a:stretch>
                        </a:blipFill>
                      </a:tcPr>
                    </a:tc>
                    <a:tc>
                      <a:txBody>
                        <a:bodyPr/>
                        <a:lstStyle/>
                        <a:p>
                          <a:endParaRPr lang="zh-CN"/>
                        </a:p>
                      </a:txBody>
                      <a:tcPr anchor="ctr">
                        <a:blipFill rotWithShape="0">
                          <a:blip r:embed="rId14"/>
                          <a:stretch>
                            <a:fillRect l="-292191" t="-152050" r="-868" b="-8833"/>
                          </a:stretch>
                        </a:blipFill>
                      </a:tcPr>
                    </a:tc>
                    <a:extLst>
                      <a:ext uri="{0D108BD9-81ED-4DB2-BD59-A6C34878D82A}">
                        <a16:rowId xmlns:a16="http://schemas.microsoft.com/office/drawing/2014/main" xmlns="" xmlns:a14="http://schemas.microsoft.com/office/drawing/2010/main" val="10003"/>
                      </a:ext>
                    </a:extLst>
                  </a:tr>
                </a:tbl>
              </a:graphicData>
            </a:graphic>
          </p:graphicFrame>
        </mc:Fallback>
      </mc:AlternateContent>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368309"/>
            <a:ext cx="11412000" cy="5293733"/>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北京卷</a:t>
            </a:r>
            <a:r>
              <a:rPr lang="en-US" altLang="zh-CN" sz="2800">
                <a:latin typeface="Times New Roman" panose="02020603050405020304" pitchFamily="18" charset="0"/>
                <a:ea typeface="宋体" panose="02010600030101010101" pitchFamily="2" charset="-122"/>
              </a:rPr>
              <a:t>·16</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利用打点计时器研究匀变速直线运动的规律，实验装置如图甲所示</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按照图甲安装好器材，下列实验步骤正确的操作顺序</a:t>
            </a:r>
            <a:r>
              <a:rPr lang="zh-CN" altLang="zh-CN" sz="2800" smtClean="0">
                <a:latin typeface="Times New Roman" panose="02020603050405020304" pitchFamily="18" charset="0"/>
                <a:ea typeface="宋体" panose="02010600030101010101" pitchFamily="2" charset="-122"/>
              </a:rPr>
              <a:t>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填各实验步骤前的字母</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释放小车</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接通打点计时器的电源</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调整滑轮位置，使细线</a:t>
            </a:r>
            <a:r>
              <a:rPr lang="zh-CN" altLang="zh-CN" sz="2800" smtClean="0">
                <a:latin typeface="Times New Roman" panose="02020603050405020304" pitchFamily="18" charset="0"/>
                <a:ea typeface="宋体" panose="02010600030101010101" pitchFamily="2" charset="-122"/>
              </a:rPr>
              <a:t>与</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木板平行</a:t>
            </a:r>
            <a:endParaRPr lang="zh-CN" altLang="zh-CN" sz="1100">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rgbClr val="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23" name="image32.jpeg"/>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r="41681"/>
          <a:stretch/>
        </p:blipFill>
        <p:spPr bwMode="auto">
          <a:xfrm>
            <a:off x="6815286" y="2646324"/>
            <a:ext cx="3456384" cy="2151622"/>
          </a:xfrm>
          <a:prstGeom prst="rect">
            <a:avLst/>
          </a:prstGeom>
          <a:noFill/>
          <a:ln>
            <a:noFill/>
          </a:ln>
        </p:spPr>
      </p:pic>
      <p:sp>
        <p:nvSpPr>
          <p:cNvPr id="5" name="矩形 4"/>
          <p:cNvSpPr/>
          <p:nvPr/>
        </p:nvSpPr>
        <p:spPr>
          <a:xfrm>
            <a:off x="9551590" y="1773610"/>
            <a:ext cx="922047"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CBA</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 name="圆角矩形 20">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3" name="组合 2"/>
          <p:cNvGrpSpPr/>
          <p:nvPr/>
        </p:nvGrpSpPr>
        <p:grpSpPr>
          <a:xfrm>
            <a:off x="0" y="700844"/>
            <a:ext cx="11783838" cy="2434591"/>
            <a:chOff x="0" y="916630"/>
            <a:chExt cx="11783838" cy="2434591"/>
          </a:xfrm>
        </p:grpSpPr>
        <p:sp>
          <p:nvSpPr>
            <p:cNvPr id="6" name="矩形 5"/>
            <p:cNvSpPr/>
            <p:nvPr/>
          </p:nvSpPr>
          <p:spPr>
            <a:xfrm>
              <a:off x="389206" y="1401713"/>
              <a:ext cx="11394632" cy="1949508"/>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实验步骤中，首先调整滑轮位置使细线与木板平行，确保力的方向正确；接着接通打点计时器电源，让计时器先工作；最后释放小车。故顺序为</a:t>
              </a:r>
              <a:r>
                <a:rPr lang="en-US" altLang="zh-CN" sz="2800">
                  <a:latin typeface="Times New Roman" panose="02020603050405020304" pitchFamily="18" charset="0"/>
                  <a:ea typeface="宋体" panose="02010600030101010101" pitchFamily="2" charset="-122"/>
                </a:rPr>
                <a:t>CBA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45" name="组合 44"/>
            <p:cNvGrpSpPr/>
            <p:nvPr/>
          </p:nvGrpSpPr>
          <p:grpSpPr>
            <a:xfrm>
              <a:off x="0" y="916630"/>
              <a:ext cx="1439863" cy="424932"/>
              <a:chOff x="51643" y="755060"/>
              <a:chExt cx="1439863" cy="424932"/>
            </a:xfrm>
          </p:grpSpPr>
          <p:sp>
            <p:nvSpPr>
              <p:cNvPr id="46" name="矩形 4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4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8" name="组合 65"/>
              <p:cNvGrpSpPr>
                <a:grpSpLocks/>
              </p:cNvGrpSpPr>
              <p:nvPr/>
            </p:nvGrpSpPr>
            <p:grpSpPr bwMode="auto">
              <a:xfrm>
                <a:off x="1224676" y="886173"/>
                <a:ext cx="162478" cy="162211"/>
                <a:chOff x="3104" y="165"/>
                <a:chExt cx="276" cy="275"/>
              </a:xfrm>
            </p:grpSpPr>
            <p:cxnSp>
              <p:nvCxnSpPr>
                <p:cNvPr id="49" name="直接连接符 4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0" name="直接连接符 4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1" name="直接连接符 50"/>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368309"/>
            <a:ext cx="8586320" cy="270841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实验中打出的一条纸带如图乙所示，</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为依次选取的三个计数点</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相邻计数点间有</a:t>
            </a: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rPr>
              <a:t>个点未画出</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，可以判断纸带的</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左端</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右端</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与小车相连。</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rgbClr val="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23" name="image32.jpeg"/>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8263"/>
          <a:stretch/>
        </p:blipFill>
        <p:spPr bwMode="auto">
          <a:xfrm>
            <a:off x="9335566" y="189434"/>
            <a:ext cx="2473628" cy="2151622"/>
          </a:xfrm>
          <a:prstGeom prst="rect">
            <a:avLst/>
          </a:prstGeom>
          <a:noFill/>
          <a:ln>
            <a:noFill/>
          </a:ln>
        </p:spPr>
      </p:pic>
      <p:sp>
        <p:nvSpPr>
          <p:cNvPr id="3" name="矩形 2"/>
          <p:cNvSpPr/>
          <p:nvPr/>
        </p:nvSpPr>
        <p:spPr>
          <a:xfrm>
            <a:off x="3252564" y="1732039"/>
            <a:ext cx="902811"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左端</a:t>
            </a:r>
            <a:endParaRPr lang="zh-CN" altLang="en-US"/>
          </a:p>
        </p:txBody>
      </p:sp>
      <p:grpSp>
        <p:nvGrpSpPr>
          <p:cNvPr id="18" name="组合 17"/>
          <p:cNvGrpSpPr/>
          <p:nvPr/>
        </p:nvGrpSpPr>
        <p:grpSpPr>
          <a:xfrm>
            <a:off x="0" y="3227451"/>
            <a:ext cx="11783838" cy="1788260"/>
            <a:chOff x="0" y="916630"/>
            <a:chExt cx="11783838" cy="1788260"/>
          </a:xfrm>
        </p:grpSpPr>
        <p:sp>
          <p:nvSpPr>
            <p:cNvPr id="19" name="矩形 18"/>
            <p:cNvSpPr/>
            <p:nvPr/>
          </p:nvSpPr>
          <p:spPr>
            <a:xfrm>
              <a:off x="389206" y="1401713"/>
              <a:ext cx="11394632" cy="1303177"/>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小车做匀加速直线运动时，速度越来越大，纸带上点间距逐渐增大。题图乙中纸带左端间距小，右端间距大，说明纸带左端与小车相连。</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20" name="组合 19"/>
            <p:cNvGrpSpPr/>
            <p:nvPr/>
          </p:nvGrpSpPr>
          <p:grpSpPr>
            <a:xfrm>
              <a:off x="0" y="916630"/>
              <a:ext cx="1439863" cy="424932"/>
              <a:chOff x="51643" y="755060"/>
              <a:chExt cx="1439863" cy="424932"/>
            </a:xfrm>
          </p:grpSpPr>
          <p:sp>
            <p:nvSpPr>
              <p:cNvPr id="21" name="矩形 2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6" name="直接连接符 2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58111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861918"/>
            <a:ext cx="7218168" cy="1415748"/>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图乙中相邻计数点间的时间间隔为</a:t>
            </a:r>
            <a:r>
              <a:rPr lang="en-US" altLang="zh-CN" sz="2800" i="1">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，则打</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cs typeface="Times New Roman" panose="02020603050405020304" pitchFamily="18" charset="0"/>
              </a:rPr>
              <a:t>点时小车的速度</a:t>
            </a:r>
            <a:r>
              <a:rPr lang="en-US" altLang="zh-CN" sz="2800" i="1">
                <a:latin typeface="Times New Roman" panose="02020603050405020304" pitchFamily="18" charset="0"/>
                <a:ea typeface="宋体" panose="02010600030101010101" pitchFamily="2" charset="-122"/>
              </a:rPr>
              <a:t>v</a:t>
            </a:r>
            <a:r>
              <a:rPr lang="en-US" altLang="zh-CN" sz="2800" smtClean="0">
                <a:latin typeface="Times New Roman" panose="02020603050405020304" pitchFamily="18" charset="0"/>
                <a:ea typeface="宋体" panose="02010600030101010101" pitchFamily="2" charset="-122"/>
              </a:rPr>
              <a:t>=____</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rgbClr val="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23" name="image32.jpeg"/>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8263"/>
          <a:stretch/>
        </p:blipFill>
        <p:spPr bwMode="auto">
          <a:xfrm>
            <a:off x="8315571" y="189434"/>
            <a:ext cx="2473628" cy="2151622"/>
          </a:xfrm>
          <a:prstGeom prst="rect">
            <a:avLst/>
          </a:prstGeom>
          <a:noFill/>
          <a:ln>
            <a:noFill/>
          </a:ln>
        </p:spPr>
      </p:pic>
      <mc:AlternateContent xmlns:mc="http://schemas.openxmlformats.org/markup-compatibility/2006" xmlns:a14="http://schemas.microsoft.com/office/drawing/2010/main">
        <mc:Choice Requires="a14">
          <p:sp>
            <p:nvSpPr>
              <p:cNvPr id="3" name="矩形 2"/>
              <p:cNvSpPr/>
              <p:nvPr/>
            </p:nvSpPr>
            <p:spPr>
              <a:xfrm>
                <a:off x="4034517" y="1446556"/>
                <a:ext cx="604589" cy="666529"/>
              </a:xfrm>
              <a:prstGeom prst="rect">
                <a:avLst/>
              </a:prstGeom>
            </p:spPr>
            <p:txBody>
              <a:bodyPr wrap="none">
                <a:spAutoFit/>
              </a:bodyPr>
              <a:lstStyle/>
              <a:p>
                <a14:m>
                  <m:oMath xmlns:m="http://schemas.openxmlformats.org/officeDocument/2006/math">
                    <m:f>
                      <m:fPr>
                        <m:ctrlPr>
                          <a:rPr lang="zh-CN" altLang="en-US" sz="2800" i="1" smtClean="0">
                            <a:solidFill>
                              <a:srgbClr val="C00000"/>
                            </a:solidFill>
                            <a:latin typeface="Cambria Math" panose="02040503050406030204" pitchFamily="18" charset="0"/>
                          </a:rPr>
                        </m:ctrlPr>
                      </m:fPr>
                      <m:num>
                        <m:sSub>
                          <m:sSubPr>
                            <m:ctrlPr>
                              <a:rPr lang="zh-CN" altLang="en-US" sz="2800" i="1">
                                <a:solidFill>
                                  <a:srgbClr val="C00000"/>
                                </a:solidFill>
                                <a:latin typeface="Cambria Math" panose="02040503050406030204" pitchFamily="18" charset="0"/>
                              </a:rPr>
                            </m:ctrlPr>
                          </m:sSubPr>
                          <m:e>
                            <m:r>
                              <a:rPr lang="zh-CN" altLang="en-US" sz="2800" i="1">
                                <a:solidFill>
                                  <a:srgbClr val="C00000"/>
                                </a:solidFill>
                                <a:latin typeface="Cambria Math" panose="02040503050406030204" pitchFamily="18" charset="0"/>
                              </a:rPr>
                              <m:t>𝑥</m:t>
                            </m:r>
                          </m:e>
                          <m:sub>
                            <m:r>
                              <a:rPr lang="zh-CN" altLang="en-US" sz="2800" i="0">
                                <a:solidFill>
                                  <a:srgbClr val="C00000"/>
                                </a:solidFill>
                                <a:latin typeface="Cambria Math" panose="02040503050406030204" pitchFamily="18" charset="0"/>
                              </a:rPr>
                              <m:t>2</m:t>
                            </m:r>
                          </m:sub>
                        </m:sSub>
                      </m:num>
                      <m:den>
                        <m:r>
                          <a:rPr lang="zh-CN" altLang="en-US" sz="2800" i="0">
                            <a:solidFill>
                              <a:srgbClr val="C00000"/>
                            </a:solidFill>
                            <a:latin typeface="Cambria Math" panose="02040503050406030204" pitchFamily="18" charset="0"/>
                          </a:rPr>
                          <m:t>2</m:t>
                        </m:r>
                        <m:r>
                          <a:rPr lang="zh-CN" altLang="en-US" sz="2800" i="1">
                            <a:solidFill>
                              <a:srgbClr val="C00000"/>
                            </a:solidFill>
                            <a:latin typeface="Cambria Math" panose="02040503050406030204" pitchFamily="18" charset="0"/>
                          </a:rPr>
                          <m:t>𝑇</m:t>
                        </m:r>
                      </m:den>
                    </m:f>
                  </m:oMath>
                </a14:m>
                <a:r>
                  <a:rPr lang="zh-CN" altLang="en-US" sz="2800" smtClean="0">
                    <a:solidFill>
                      <a:srgbClr val="C00000"/>
                    </a:solidFill>
                  </a:rPr>
                  <a:t> </a:t>
                </a:r>
                <a:endParaRPr lang="zh-CN" altLang="en-US" sz="2800">
                  <a:solidFill>
                    <a:srgbClr val="C00000"/>
                  </a:solidFill>
                </a:endParaRPr>
              </a:p>
            </p:txBody>
          </p:sp>
        </mc:Choice>
        <mc:Fallback xmlns="">
          <p:sp>
            <p:nvSpPr>
              <p:cNvPr id="3" name="矩形 2"/>
              <p:cNvSpPr>
                <a:spLocks noRot="1" noChangeAspect="1" noMove="1" noResize="1" noEditPoints="1" noAdjustHandles="1" noChangeArrowheads="1" noChangeShapeType="1" noTextEdit="1"/>
              </p:cNvSpPr>
              <p:nvPr/>
            </p:nvSpPr>
            <p:spPr>
              <a:xfrm>
                <a:off x="4034517" y="1446556"/>
                <a:ext cx="604589" cy="666529"/>
              </a:xfrm>
              <a:prstGeom prst="rect">
                <a:avLst/>
              </a:prstGeom>
              <a:blipFill rotWithShape="0">
                <a:blip r:embed="rId15"/>
                <a:stretch>
                  <a:fillRect/>
                </a:stretch>
              </a:blipFill>
            </p:spPr>
            <p:txBody>
              <a:bodyPr/>
              <a:lstStyle/>
              <a:p>
                <a:r>
                  <a:rPr lang="zh-CN" altLang="en-US">
                    <a:noFill/>
                  </a:rPr>
                  <a:t> </a:t>
                </a:r>
              </a:p>
            </p:txBody>
          </p:sp>
        </mc:Fallback>
      </mc:AlternateContent>
      <p:grpSp>
        <p:nvGrpSpPr>
          <p:cNvPr id="18" name="组合 17"/>
          <p:cNvGrpSpPr/>
          <p:nvPr/>
        </p:nvGrpSpPr>
        <p:grpSpPr>
          <a:xfrm>
            <a:off x="0" y="3227451"/>
            <a:ext cx="11783838" cy="2085073"/>
            <a:chOff x="0" y="916630"/>
            <a:chExt cx="11783838" cy="2085073"/>
          </a:xfrm>
        </p:grpSpPr>
        <mc:AlternateContent xmlns:mc="http://schemas.openxmlformats.org/markup-compatibility/2006" xmlns:a14="http://schemas.microsoft.com/office/drawing/2010/main">
          <mc:Choice Requires="a14">
            <p:sp>
              <p:nvSpPr>
                <p:cNvPr id="19" name="矩形 18"/>
                <p:cNvSpPr/>
                <p:nvPr/>
              </p:nvSpPr>
              <p:spPr>
                <a:xfrm>
                  <a:off x="389206" y="1401713"/>
                  <a:ext cx="11394632" cy="1599990"/>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根据匀变速直线运动中，中间时刻的瞬时速度等于该段时间内的平均速度。</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rPr>
                    <a:t>点为</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rPr>
                    <a:t>的中间时刻，</a:t>
                  </a:r>
                  <a:r>
                    <a:rPr lang="en-US" altLang="zh-CN" sz="2800" i="1">
                      <a:effectLst/>
                      <a:latin typeface="Times New Roman" panose="02020603050405020304" pitchFamily="18" charset="0"/>
                      <a:ea typeface="宋体" panose="02010600030101010101" pitchFamily="2" charset="-122"/>
                    </a:rPr>
                    <a:t>AC</a:t>
                  </a:r>
                  <a:r>
                    <a:rPr lang="zh-CN" altLang="zh-CN" sz="2800">
                      <a:effectLst/>
                      <a:latin typeface="Times New Roman" panose="02020603050405020304" pitchFamily="18" charset="0"/>
                      <a:ea typeface="楷体" panose="02010609060101010101" pitchFamily="49" charset="-122"/>
                    </a:rPr>
                    <a:t>间位移为</a:t>
                  </a:r>
                  <a:r>
                    <a:rPr lang="en-US" altLang="zh-CN" sz="2800" i="1">
                      <a:effectLst/>
                      <a:latin typeface="Times New Roman" panose="02020603050405020304" pitchFamily="18" charset="0"/>
                      <a:ea typeface="宋体" panose="02010600030101010101" pitchFamily="2" charset="-122"/>
                    </a:rPr>
                    <a:t>x</a:t>
                  </a:r>
                  <a:r>
                    <a:rPr lang="en-US" altLang="zh-CN" sz="2800" baseline="-25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，时间间隔为</a:t>
                  </a:r>
                  <a:r>
                    <a:rPr lang="en-US" altLang="zh-CN" sz="2800">
                      <a:effectLst/>
                      <a:latin typeface="Times New Roman" panose="02020603050405020304" pitchFamily="18" charset="0"/>
                      <a:ea typeface="宋体" panose="02010600030101010101" pitchFamily="2" charset="-122"/>
                    </a:rPr>
                    <a:t>2</a:t>
                  </a:r>
                  <a:r>
                    <a:rPr lang="en-US" altLang="zh-CN" sz="2800" i="1">
                      <a:effectLst/>
                      <a:latin typeface="Times New Roman" panose="02020603050405020304" pitchFamily="18" charset="0"/>
                      <a:ea typeface="宋体" panose="02010600030101010101" pitchFamily="2" charset="-122"/>
                    </a:rPr>
                    <a:t>T</a:t>
                  </a:r>
                  <a:r>
                    <a:rPr lang="zh-CN" altLang="zh-CN" sz="2800">
                      <a:effectLst/>
                      <a:latin typeface="Times New Roman" panose="02020603050405020304" pitchFamily="18" charset="0"/>
                      <a:ea typeface="楷体" panose="02010609060101010101" pitchFamily="49" charset="-122"/>
                    </a:rPr>
                    <a:t>，则</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𝑥</m:t>
                              </m:r>
                            </m:e>
                            <m:sub>
                              <m:r>
                                <a:rPr lang="en-US" altLang="zh-CN" sz="2800">
                                  <a:effectLst/>
                                  <a:latin typeface="Cambria Math" panose="02040503050406030204" pitchFamily="18" charset="0"/>
                                  <a:ea typeface="宋体" panose="02010600030101010101" pitchFamily="2" charset="-122"/>
                                </a:rPr>
                                <m:t>2</m:t>
                              </m:r>
                            </m:sub>
                          </m:sSub>
                        </m:num>
                        <m:den>
                          <m:r>
                            <a:rPr lang="en-US" altLang="zh-CN" sz="2800">
                              <a:effectLst/>
                              <a:latin typeface="Cambria Math" panose="02040503050406030204" pitchFamily="18" charset="0"/>
                              <a:ea typeface="宋体" panose="02010600030101010101" pitchFamily="2" charset="-122"/>
                            </a:rPr>
                            <m:t>2</m:t>
                          </m:r>
                          <m:r>
                            <a:rPr lang="en-US" altLang="zh-CN" sz="2800" i="1">
                              <a:effectLst/>
                              <a:latin typeface="Cambria Math" panose="02040503050406030204" pitchFamily="18" charset="0"/>
                              <a:ea typeface="宋体" panose="02010600030101010101" pitchFamily="2" charset="-122"/>
                            </a:rPr>
                            <m:t>𝑇</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19" name="矩形 18"/>
                <p:cNvSpPr>
                  <a:spLocks noRot="1" noChangeAspect="1" noMove="1" noResize="1" noEditPoints="1" noAdjustHandles="1" noChangeArrowheads="1" noChangeShapeType="1" noTextEdit="1"/>
                </p:cNvSpPr>
                <p:nvPr/>
              </p:nvSpPr>
              <p:spPr>
                <a:xfrm>
                  <a:off x="389206" y="1401713"/>
                  <a:ext cx="11394632" cy="1599990"/>
                </a:xfrm>
                <a:prstGeom prst="rect">
                  <a:avLst/>
                </a:prstGeom>
                <a:blipFill rotWithShape="0">
                  <a:blip r:embed="rId16"/>
                  <a:stretch>
                    <a:fillRect l="-1124"/>
                  </a:stretch>
                </a:blipFill>
              </p:spPr>
              <p:txBody>
                <a:bodyPr/>
                <a:lstStyle/>
                <a:p>
                  <a:r>
                    <a:rPr lang="zh-CN" altLang="en-US">
                      <a:noFill/>
                    </a:rPr>
                    <a:t> </a:t>
                  </a:r>
                </a:p>
              </p:txBody>
            </p:sp>
          </mc:Fallback>
        </mc:AlternateContent>
        <p:grpSp>
          <p:nvGrpSpPr>
            <p:cNvPr id="20" name="组合 19"/>
            <p:cNvGrpSpPr/>
            <p:nvPr/>
          </p:nvGrpSpPr>
          <p:grpSpPr>
            <a:xfrm>
              <a:off x="0" y="916630"/>
              <a:ext cx="1439863" cy="424932"/>
              <a:chOff x="51643" y="755060"/>
              <a:chExt cx="1439863" cy="424932"/>
            </a:xfrm>
          </p:grpSpPr>
          <p:sp>
            <p:nvSpPr>
              <p:cNvPr id="21" name="矩形 2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6" name="直接连接符 2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0439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117426"/>
            <a:ext cx="11394632" cy="4001071"/>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t>
            </a:r>
            <a:r>
              <a:rPr lang="en-US" altLang="zh-CN" sz="2800" spc="-50">
                <a:latin typeface="Times New Roman" panose="02020603050405020304" pitchFamily="18" charset="0"/>
                <a:ea typeface="宋体" panose="02010600030101010101" pitchFamily="2" charset="-122"/>
              </a:rPr>
              <a:t>4)</a:t>
            </a:r>
            <a:r>
              <a:rPr lang="zh-CN" altLang="zh-CN" sz="2800" spc="-50">
                <a:latin typeface="Times New Roman" panose="02020603050405020304" pitchFamily="18" charset="0"/>
                <a:ea typeface="宋体" panose="02010600030101010101" pitchFamily="2" charset="-122"/>
              </a:rPr>
              <a:t>某同学用打点计时器来研究圆周运动。如图丙所示，将纸带的一端固定在圆盘边缘处的</a:t>
            </a:r>
            <a:r>
              <a:rPr lang="en-US" altLang="zh-CN" sz="2800" i="1" spc="-50">
                <a:latin typeface="Times New Roman" panose="02020603050405020304" pitchFamily="18" charset="0"/>
                <a:ea typeface="宋体" panose="02010600030101010101" pitchFamily="2" charset="-122"/>
              </a:rPr>
              <a:t>M</a:t>
            </a:r>
            <a:r>
              <a:rPr lang="zh-CN" altLang="zh-CN" sz="2800" spc="-50">
                <a:latin typeface="Times New Roman" panose="02020603050405020304" pitchFamily="18" charset="0"/>
                <a:ea typeface="宋体" panose="02010600030101010101" pitchFamily="2" charset="-122"/>
              </a:rPr>
              <a:t>点，另一端穿过打点计时器。实验时圆盘从静止开始转动，选取部分纸带如图丁所示。相邻计数点间的时间间隔为</a:t>
            </a:r>
            <a:r>
              <a:rPr lang="en-US" altLang="zh-CN" sz="2800" spc="-50">
                <a:latin typeface="Times New Roman" panose="02020603050405020304" pitchFamily="18" charset="0"/>
                <a:ea typeface="宋体" panose="02010600030101010101" pitchFamily="2" charset="-122"/>
              </a:rPr>
              <a:t>0.10 s</a:t>
            </a:r>
            <a:r>
              <a:rPr lang="zh-CN" altLang="zh-CN" sz="2800" spc="-50">
                <a:latin typeface="Times New Roman" panose="02020603050405020304" pitchFamily="18" charset="0"/>
                <a:ea typeface="宋体" panose="02010600030101010101" pitchFamily="2" charset="-122"/>
              </a:rPr>
              <a:t>，圆盘半径</a:t>
            </a:r>
            <a:r>
              <a:rPr lang="en-US" altLang="zh-CN" sz="2800" i="1" spc="-50">
                <a:latin typeface="Times New Roman" panose="02020603050405020304" pitchFamily="18" charset="0"/>
                <a:ea typeface="宋体" panose="02010600030101010101" pitchFamily="2" charset="-122"/>
              </a:rPr>
              <a:t>R</a:t>
            </a:r>
            <a:r>
              <a:rPr lang="en-US" altLang="zh-CN" sz="2800" spc="-50">
                <a:latin typeface="Times New Roman" panose="02020603050405020304" pitchFamily="18" charset="0"/>
                <a:ea typeface="宋体" panose="02010600030101010101" pitchFamily="2" charset="-122"/>
              </a:rPr>
              <a:t>=0.10 m</a:t>
            </a:r>
            <a:r>
              <a:rPr lang="zh-CN" altLang="zh-CN" sz="2800" spc="-50">
                <a:latin typeface="Times New Roman" panose="02020603050405020304" pitchFamily="18" charset="0"/>
                <a:ea typeface="宋体" panose="02010600030101010101" pitchFamily="2" charset="-122"/>
              </a:rPr>
              <a:t>。则这部分纸带通过打点计时器的加速度</a:t>
            </a:r>
            <a:r>
              <a:rPr lang="zh-CN" altLang="zh-CN" sz="2800" spc="-50" smtClean="0">
                <a:latin typeface="Times New Roman" panose="02020603050405020304" pitchFamily="18" charset="0"/>
                <a:ea typeface="宋体" panose="02010600030101010101" pitchFamily="2" charset="-122"/>
              </a:rPr>
              <a:t>大小为</a:t>
            </a:r>
            <a:r>
              <a:rPr lang="en-US" altLang="zh-CN" sz="2800" smtClean="0">
                <a:latin typeface="Times New Roman" panose="02020603050405020304" pitchFamily="18" charset="0"/>
                <a:ea typeface="宋体" panose="02010600030101010101" pitchFamily="2" charset="-122"/>
              </a:rPr>
              <a:t>____m/s</a:t>
            </a:r>
            <a:r>
              <a:rPr lang="en-US" altLang="zh-CN" sz="2800" baseline="30000" smtClean="0">
                <a:latin typeface="Times New Roman" panose="02020603050405020304" pitchFamily="18" charset="0"/>
                <a:ea typeface="宋体" panose="02010600030101010101" pitchFamily="2" charset="-122"/>
              </a:rPr>
              <a:t>2</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打点</a:t>
            </a:r>
            <a:r>
              <a:rPr lang="zh-CN" altLang="zh-CN" sz="2800">
                <a:latin typeface="Times New Roman" panose="02020603050405020304" pitchFamily="18" charset="0"/>
                <a:ea typeface="宋体" panose="02010600030101010101" pitchFamily="2" charset="-122"/>
              </a:rPr>
              <a:t>计时器打</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点时圆盘上</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点的向心加速度大小</a:t>
            </a:r>
            <a:r>
              <a:rPr lang="zh-CN" altLang="zh-CN" sz="2800" smtClean="0">
                <a:latin typeface="Times New Roman" panose="02020603050405020304" pitchFamily="18" charset="0"/>
                <a:ea typeface="宋体" panose="02010600030101010101" pitchFamily="2" charset="-122"/>
              </a:rPr>
              <a:t>为</a:t>
            </a:r>
            <a:r>
              <a:rPr lang="en-US" altLang="zh-CN" sz="2800" smtClean="0">
                <a:latin typeface="Times New Roman" panose="02020603050405020304" pitchFamily="18" charset="0"/>
                <a:ea typeface="宋体" panose="02010600030101010101" pitchFamily="2" charset="-122"/>
              </a:rPr>
              <a:t>______ </a:t>
            </a:r>
            <a:r>
              <a:rPr lang="en-US" altLang="zh-CN" sz="2800">
                <a:latin typeface="Times New Roman" panose="02020603050405020304" pitchFamily="18" charset="0"/>
                <a:ea typeface="宋体" panose="02010600030101010101" pitchFamily="2" charset="-122"/>
              </a:rPr>
              <a:t>m/s</a:t>
            </a:r>
            <a:r>
              <a:rPr lang="en-US" altLang="zh-CN" sz="2800" baseline="30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结果均保留两位有效数字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rgbClr val="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6" name="image33.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8930" y="4149874"/>
            <a:ext cx="2552003" cy="1934034"/>
          </a:xfrm>
          <a:prstGeom prst="rect">
            <a:avLst/>
          </a:prstGeom>
          <a:noFill/>
          <a:ln>
            <a:noFill/>
          </a:ln>
        </p:spPr>
      </p:pic>
      <p:pic>
        <p:nvPicPr>
          <p:cNvPr id="17" name="image34.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8560" y="4437906"/>
            <a:ext cx="4310762" cy="1648586"/>
          </a:xfrm>
          <a:prstGeom prst="rect">
            <a:avLst/>
          </a:prstGeom>
          <a:noFill/>
          <a:ln>
            <a:noFill/>
          </a:ln>
        </p:spPr>
      </p:pic>
      <p:sp>
        <p:nvSpPr>
          <p:cNvPr id="3" name="矩形 2"/>
          <p:cNvSpPr/>
          <p:nvPr/>
        </p:nvSpPr>
        <p:spPr>
          <a:xfrm>
            <a:off x="10207282" y="2186494"/>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0.81</a:t>
            </a:r>
            <a:endParaRPr lang="zh-CN" altLang="en-US"/>
          </a:p>
        </p:txBody>
      </p:sp>
      <p:sp>
        <p:nvSpPr>
          <p:cNvPr id="20" name="矩形 19"/>
          <p:cNvSpPr/>
          <p:nvPr/>
        </p:nvSpPr>
        <p:spPr>
          <a:xfrm>
            <a:off x="8711584" y="2853730"/>
            <a:ext cx="633507"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1.6</a:t>
            </a:r>
            <a:endParaRPr lang="zh-CN" altLang="en-US"/>
          </a:p>
        </p:txBody>
      </p:sp>
    </p:spTree>
    <p:extLst>
      <p:ext uri="{BB962C8B-B14F-4D97-AF65-F5344CB8AC3E}">
        <p14:creationId xmlns:p14="http://schemas.microsoft.com/office/powerpoint/2010/main" val="208956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3" name="组合 2"/>
          <p:cNvGrpSpPr/>
          <p:nvPr/>
        </p:nvGrpSpPr>
        <p:grpSpPr>
          <a:xfrm>
            <a:off x="0" y="700844"/>
            <a:ext cx="11783838" cy="3450447"/>
            <a:chOff x="0" y="916630"/>
            <a:chExt cx="11783838" cy="3450447"/>
          </a:xfrm>
        </p:grpSpPr>
        <mc:AlternateContent xmlns:mc="http://schemas.openxmlformats.org/markup-compatibility/2006" xmlns:a14="http://schemas.microsoft.com/office/drawing/2010/main">
          <mc:Choice Requires="a14">
            <p:sp>
              <p:nvSpPr>
                <p:cNvPr id="6" name="矩形 5"/>
                <p:cNvSpPr/>
                <p:nvPr/>
              </p:nvSpPr>
              <p:spPr>
                <a:xfrm>
                  <a:off x="389206" y="1401713"/>
                  <a:ext cx="11394632" cy="2965364"/>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根据逐差法可知</a:t>
                  </a:r>
                  <a:r>
                    <a:rPr lang="en-US" altLang="zh-CN" sz="2800" i="1">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𝑥</m:t>
                              </m:r>
                            </m:e>
                            <m:sub>
                              <m:r>
                                <a:rPr lang="en-US" altLang="zh-CN" sz="2800" i="1">
                                  <a:effectLst/>
                                  <a:latin typeface="Cambria Math" panose="02040503050406030204" pitchFamily="18" charset="0"/>
                                  <a:ea typeface="宋体" panose="02010600030101010101" pitchFamily="2" charset="-122"/>
                                </a:rPr>
                                <m:t>𝐶𝐸</m:t>
                              </m:r>
                            </m:sub>
                          </m:sSub>
                          <m:r>
                            <a:rPr lang="en-US" altLang="zh-CN" sz="2800" i="1">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𝑥</m:t>
                              </m:r>
                            </m:e>
                            <m:sub>
                              <m:r>
                                <a:rPr lang="en-US" altLang="zh-CN" sz="2800" i="1">
                                  <a:effectLst/>
                                  <a:latin typeface="Cambria Math" panose="02040503050406030204" pitchFamily="18" charset="0"/>
                                  <a:ea typeface="宋体" panose="02010600030101010101" pitchFamily="2" charset="-122"/>
                                </a:rPr>
                                <m:t>𝐴𝐶</m:t>
                              </m:r>
                            </m:sub>
                          </m:sSub>
                        </m:num>
                        <m:den>
                          <m:r>
                            <a:rPr lang="en-US" altLang="zh-CN" sz="2800">
                              <a:effectLst/>
                              <a:latin typeface="Cambria Math" panose="02040503050406030204" pitchFamily="18" charset="0"/>
                              <a:ea typeface="宋体" panose="02010600030101010101" pitchFamily="2" charset="-122"/>
                            </a:rPr>
                            <m:t>4</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𝑇</m:t>
                              </m:r>
                            </m:e>
                            <m:sup>
                              <m:r>
                                <a:rPr lang="en-US" altLang="zh-CN" sz="2800">
                                  <a:effectLst/>
                                  <a:latin typeface="Cambria Math" panose="02040503050406030204" pitchFamily="18" charset="0"/>
                                  <a:ea typeface="宋体" panose="02010600030101010101" pitchFamily="2" charset="-122"/>
                                </a:rPr>
                                <m:t>2</m:t>
                              </m:r>
                            </m:sup>
                          </m:sSup>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(0.192 4</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0.080 0)</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0.080 0</m:t>
                          </m:r>
                        </m:num>
                        <m:den>
                          <m:r>
                            <a:rPr lang="en-US" altLang="zh-CN" sz="2800">
                              <a:effectLst/>
                              <a:latin typeface="Cambria Math" panose="02040503050406030204" pitchFamily="18" charset="0"/>
                              <a:ea typeface="宋体" panose="02010600030101010101" pitchFamily="2" charset="-122"/>
                            </a:rPr>
                            <m:t>4×0.</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rPr>
                                <m:t>1</m:t>
                              </m:r>
                            </m:e>
                            <m:sup>
                              <m:r>
                                <a:rPr lang="en-US" altLang="zh-CN" sz="2800">
                                  <a:effectLst/>
                                  <a:latin typeface="Cambria Math" panose="02040503050406030204" pitchFamily="18" charset="0"/>
                                  <a:ea typeface="宋体" panose="02010600030101010101" pitchFamily="2" charset="-122"/>
                                </a:rPr>
                                <m:t>2</m:t>
                              </m:r>
                            </m:sup>
                          </m:sSup>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=0.81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r>
                    <a:rPr lang="en-US" altLang="zh-CN" sz="2800" baseline="30000">
                      <a:effectLst/>
                      <a:latin typeface="Times New Roman" panose="02020603050405020304" pitchFamily="18" charset="0"/>
                      <a:ea typeface="宋体" panose="02010600030101010101" pitchFamily="2" charset="-122"/>
                    </a:rPr>
                    <a:t>2</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rPr>
                    <a:t>点是</a:t>
                  </a:r>
                  <a:r>
                    <a:rPr lang="en-US" altLang="zh-CN" sz="2800" i="1">
                      <a:effectLst/>
                      <a:latin typeface="Times New Roman" panose="02020603050405020304" pitchFamily="18" charset="0"/>
                      <a:ea typeface="宋体" panose="02010600030101010101" pitchFamily="2" charset="-122"/>
                    </a:rPr>
                    <a:t>AC</a:t>
                  </a:r>
                  <a:r>
                    <a:rPr lang="zh-CN" altLang="zh-CN" sz="2800">
                      <a:effectLst/>
                      <a:latin typeface="Times New Roman" panose="02020603050405020304" pitchFamily="18" charset="0"/>
                      <a:ea typeface="楷体" panose="02010609060101010101" pitchFamily="49" charset="-122"/>
                    </a:rPr>
                    <a:t>的中间时刻点，则有</a:t>
                  </a:r>
                  <a:r>
                    <a:rPr lang="en-US" altLang="zh-CN" sz="2800" i="1">
                      <a:effectLst/>
                      <a:latin typeface="Times New Roman" panose="02020603050405020304" pitchFamily="18" charset="0"/>
                      <a:ea typeface="宋体" panose="02010600030101010101" pitchFamily="2" charset="-122"/>
                    </a:rPr>
                    <a:t>v</a:t>
                  </a:r>
                  <a:r>
                    <a:rPr lang="en-US" altLang="zh-CN" sz="2800" i="1" baseline="-25000">
                      <a:effectLst/>
                      <a:latin typeface="Times New Roman" panose="02020603050405020304" pitchFamily="18" charset="0"/>
                      <a:ea typeface="宋体" panose="02010600030101010101" pitchFamily="2" charset="-122"/>
                    </a:rPr>
                    <a:t>B</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𝑥</m:t>
                              </m:r>
                            </m:e>
                            <m:sub>
                              <m:r>
                                <a:rPr lang="en-US" altLang="zh-CN" sz="2800" i="1">
                                  <a:effectLst/>
                                  <a:latin typeface="Cambria Math" panose="02040503050406030204" pitchFamily="18" charset="0"/>
                                  <a:ea typeface="宋体" panose="02010600030101010101" pitchFamily="2" charset="-122"/>
                                </a:rPr>
                                <m:t>𝐴𝐶</m:t>
                              </m:r>
                            </m:sub>
                          </m:sSub>
                        </m:num>
                        <m:den>
                          <m:r>
                            <a:rPr lang="en-US" altLang="zh-CN" sz="2800">
                              <a:effectLst/>
                              <a:latin typeface="Cambria Math" panose="02040503050406030204" pitchFamily="18" charset="0"/>
                              <a:ea typeface="宋体" panose="02010600030101010101" pitchFamily="2" charset="-122"/>
                            </a:rPr>
                            <m:t>2</m:t>
                          </m:r>
                          <m:r>
                            <a:rPr lang="en-US" altLang="zh-CN" sz="2800" i="1">
                              <a:effectLst/>
                              <a:latin typeface="Cambria Math" panose="02040503050406030204" pitchFamily="18" charset="0"/>
                              <a:ea typeface="宋体" panose="02010600030101010101" pitchFamily="2" charset="-122"/>
                            </a:rPr>
                            <m:t>𝑇</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0.080 0</m:t>
                          </m:r>
                        </m:num>
                        <m:den>
                          <m:r>
                            <a:rPr lang="en-US" altLang="zh-CN" sz="2800">
                              <a:effectLst/>
                              <a:latin typeface="Cambria Math" panose="02040503050406030204" pitchFamily="18" charset="0"/>
                              <a:ea typeface="宋体" panose="02010600030101010101" pitchFamily="2" charset="-122"/>
                            </a:rPr>
                            <m:t>2×0.1</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m/s=0.4</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此时向心加速度</a:t>
                  </a:r>
                  <a:r>
                    <a:rPr lang="en-US" altLang="zh-CN" sz="2800" i="1">
                      <a:effectLst/>
                      <a:latin typeface="Times New Roman" panose="02020603050405020304" pitchFamily="18" charset="0"/>
                      <a:ea typeface="宋体" panose="02010600030101010101" pitchFamily="2" charset="-122"/>
                    </a:rPr>
                    <a:t>a</a:t>
                  </a:r>
                  <a:r>
                    <a:rPr lang="en-US" altLang="zh-CN" sz="2800" baseline="-25000">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𝑣</m:t>
                                  </m:r>
                                </m:e>
                                <m:sub>
                                  <m:r>
                                    <a:rPr lang="en-US" altLang="zh-CN" sz="2800" i="1">
                                      <a:effectLst/>
                                      <a:latin typeface="Cambria Math" panose="02040503050406030204" pitchFamily="18" charset="0"/>
                                      <a:ea typeface="宋体" panose="02010600030101010101" pitchFamily="2" charset="-122"/>
                                    </a:rPr>
                                    <m:t>𝐵</m:t>
                                  </m:r>
                                </m:sub>
                              </m:sSub>
                            </m:e>
                            <m:sup>
                              <m:r>
                                <a:rPr lang="en-US" altLang="zh-CN" sz="2800">
                                  <a:effectLst/>
                                  <a:latin typeface="Cambria Math" panose="02040503050406030204" pitchFamily="18" charset="0"/>
                                  <a:ea typeface="宋体" panose="02010600030101010101" pitchFamily="2" charset="-122"/>
                                </a:rPr>
                                <m:t>2</m:t>
                              </m:r>
                            </m:sup>
                          </m:sSup>
                        </m:num>
                        <m:den>
                          <m:r>
                            <a:rPr lang="en-US" altLang="zh-CN" sz="2800" i="1">
                              <a:effectLst/>
                              <a:latin typeface="Cambria Math" panose="02040503050406030204" pitchFamily="18" charset="0"/>
                              <a:ea typeface="宋体" panose="02010600030101010101" pitchFamily="2" charset="-122"/>
                            </a:rPr>
                            <m:t>𝑅</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0.</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rPr>
                                <m:t>4</m:t>
                              </m:r>
                            </m:e>
                            <m:sup>
                              <m:r>
                                <a:rPr lang="en-US" altLang="zh-CN" sz="2800">
                                  <a:effectLst/>
                                  <a:latin typeface="Cambria Math" panose="02040503050406030204" pitchFamily="18" charset="0"/>
                                  <a:ea typeface="宋体" panose="02010600030101010101" pitchFamily="2" charset="-122"/>
                                </a:rPr>
                                <m:t>2</m:t>
                              </m:r>
                            </m:sup>
                          </m:sSup>
                        </m:num>
                        <m:den>
                          <m:r>
                            <a:rPr lang="en-US" altLang="zh-CN" sz="2800">
                              <a:effectLst/>
                              <a:latin typeface="Cambria Math" panose="02040503050406030204" pitchFamily="18" charset="0"/>
                              <a:ea typeface="宋体" panose="02010600030101010101" pitchFamily="2" charset="-122"/>
                            </a:rPr>
                            <m:t>0.1</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=1.6</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r>
                    <a:rPr lang="en-US" altLang="zh-CN" sz="2800" baseline="30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6" name="矩形 5"/>
                <p:cNvSpPr>
                  <a:spLocks noRot="1" noChangeAspect="1" noMove="1" noResize="1" noEditPoints="1" noAdjustHandles="1" noChangeArrowheads="1" noChangeShapeType="1" noTextEdit="1"/>
                </p:cNvSpPr>
                <p:nvPr/>
              </p:nvSpPr>
              <p:spPr>
                <a:xfrm>
                  <a:off x="389206" y="1401713"/>
                  <a:ext cx="11394632" cy="2965364"/>
                </a:xfrm>
                <a:prstGeom prst="rect">
                  <a:avLst/>
                </a:prstGeom>
                <a:blipFill rotWithShape="0">
                  <a:blip r:embed="rId14"/>
                  <a:stretch>
                    <a:fillRect l="-1124"/>
                  </a:stretch>
                </a:blipFill>
              </p:spPr>
              <p:txBody>
                <a:bodyPr/>
                <a:lstStyle/>
                <a:p>
                  <a:r>
                    <a:rPr lang="zh-CN" altLang="en-US">
                      <a:noFill/>
                    </a:rPr>
                    <a:t> </a:t>
                  </a:r>
                </a:p>
              </p:txBody>
            </p:sp>
          </mc:Fallback>
        </mc:AlternateContent>
        <p:grpSp>
          <p:nvGrpSpPr>
            <p:cNvPr id="45" name="组合 44"/>
            <p:cNvGrpSpPr/>
            <p:nvPr/>
          </p:nvGrpSpPr>
          <p:grpSpPr>
            <a:xfrm>
              <a:off x="0" y="916630"/>
              <a:ext cx="1439863" cy="424932"/>
              <a:chOff x="51643" y="755060"/>
              <a:chExt cx="1439863" cy="424932"/>
            </a:xfrm>
          </p:grpSpPr>
          <p:sp>
            <p:nvSpPr>
              <p:cNvPr id="46" name="矩形 4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4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8" name="组合 65"/>
              <p:cNvGrpSpPr>
                <a:grpSpLocks/>
              </p:cNvGrpSpPr>
              <p:nvPr/>
            </p:nvGrpSpPr>
            <p:grpSpPr bwMode="auto">
              <a:xfrm>
                <a:off x="1224676" y="886173"/>
                <a:ext cx="162478" cy="162211"/>
                <a:chOff x="3104" y="165"/>
                <a:chExt cx="276" cy="275"/>
              </a:xfrm>
            </p:grpSpPr>
            <p:cxnSp>
              <p:nvCxnSpPr>
                <p:cNvPr id="49" name="直接连接符 4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0" name="直接连接符 4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1" name="直接连接符 50"/>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17701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45418"/>
            <a:ext cx="11394632" cy="270841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湖南卷</a:t>
            </a:r>
            <a:r>
              <a:rPr lang="en-US" altLang="zh-CN" sz="2800">
                <a:latin typeface="Times New Roman" panose="02020603050405020304" pitchFamily="18" charset="0"/>
                <a:ea typeface="宋体" panose="02010600030101010101" pitchFamily="2" charset="-122"/>
              </a:rPr>
              <a:t>·11</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某同学通过观察小球在黏性液体中的运动，探究其动力学规律，步骤如下</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用螺旋测微器测量小球直径</a:t>
            </a:r>
            <a:r>
              <a:rPr lang="en-US" altLang="zh-CN" sz="2800" i="1">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如图甲所示，</a:t>
            </a:r>
            <a:r>
              <a:rPr lang="en-US" altLang="zh-CN" sz="2800" i="1">
                <a:latin typeface="Times New Roman" panose="02020603050405020304" pitchFamily="18" charset="0"/>
                <a:ea typeface="宋体" panose="02010600030101010101" pitchFamily="2" charset="-122"/>
              </a:rPr>
              <a:t>D</a:t>
            </a:r>
            <a:r>
              <a:rPr lang="en-US" altLang="zh-CN" sz="2800" smtClean="0">
                <a:latin typeface="Times New Roman" panose="02020603050405020304" pitchFamily="18" charset="0"/>
                <a:ea typeface="宋体" panose="02010600030101010101" pitchFamily="2" charset="-122"/>
              </a:rPr>
              <a:t>=____________________</a:t>
            </a:r>
            <a:endParaRPr lang="en-US" altLang="zh-CN" sz="2800" u="sng"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___________</a:t>
            </a:r>
            <a:r>
              <a:rPr lang="en-US" altLang="zh-CN" sz="2800">
                <a:latin typeface="Times New Roman" panose="02020603050405020304" pitchFamily="18" charset="0"/>
                <a:ea typeface="宋体" panose="02010600030101010101" pitchFamily="2" charset="-122"/>
              </a:rPr>
              <a:t>_</a:t>
            </a:r>
            <a:r>
              <a:rPr lang="en-US" altLang="zh-CN" sz="2800" smtClean="0">
                <a:latin typeface="Times New Roman" panose="02020603050405020304" pitchFamily="18" charset="0"/>
                <a:ea typeface="宋体" panose="02010600030101010101" pitchFamily="2" charset="-122"/>
              </a:rPr>
              <a:t>mm</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sp>
        <p:nvSpPr>
          <p:cNvPr id="6" name="圆角矩形 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8" name="image35.jpeg"/>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42400" r="43896"/>
          <a:stretch/>
        </p:blipFill>
        <p:spPr bwMode="auto">
          <a:xfrm>
            <a:off x="4204903" y="2709714"/>
            <a:ext cx="3780607" cy="2235179"/>
          </a:xfrm>
          <a:prstGeom prst="rect">
            <a:avLst/>
          </a:prstGeom>
          <a:noFill/>
          <a:ln>
            <a:noFill/>
          </a:ln>
        </p:spPr>
      </p:pic>
      <p:sp>
        <p:nvSpPr>
          <p:cNvPr id="3" name="矩形 2"/>
          <p:cNvSpPr/>
          <p:nvPr/>
        </p:nvSpPr>
        <p:spPr>
          <a:xfrm>
            <a:off x="8077751" y="1368367"/>
            <a:ext cx="3446777"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2.206(2.205</a:t>
            </a: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solidFill>
                  <a:srgbClr val="C00000"/>
                </a:solidFill>
                <a:latin typeface="Times New Roman" panose="02020603050405020304" pitchFamily="18" charset="0"/>
                <a:ea typeface="宋体" panose="02010600030101010101" pitchFamily="2" charset="-122"/>
              </a:rPr>
              <a:t>2.207</a:t>
            </a:r>
            <a:r>
              <a:rPr lang="zh-CN" altLang="zh-CN" sz="280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a:p>
        </p:txBody>
      </p:sp>
      <p:sp>
        <p:nvSpPr>
          <p:cNvPr id="19" name="矩形 18"/>
          <p:cNvSpPr/>
          <p:nvPr/>
        </p:nvSpPr>
        <p:spPr>
          <a:xfrm>
            <a:off x="542963" y="2054539"/>
            <a:ext cx="1830950"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2.208</a:t>
            </a: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均可</a:t>
            </a:r>
            <a:r>
              <a:rPr lang="en-US" altLang="zh-CN" sz="2800">
                <a:solidFill>
                  <a:srgbClr val="C00000"/>
                </a:solidFill>
                <a:latin typeface="Times New Roman" panose="02020603050405020304" pitchFamily="18" charset="0"/>
                <a:ea typeface="宋体" panose="02010600030101010101" pitchFamily="2" charset="-122"/>
              </a:rPr>
              <a:t>)</a:t>
            </a:r>
            <a:endParaRPr lang="zh-CN" altLang="en-US"/>
          </a:p>
        </p:txBody>
      </p:sp>
      <p:grpSp>
        <p:nvGrpSpPr>
          <p:cNvPr id="20" name="组合 19"/>
          <p:cNvGrpSpPr/>
          <p:nvPr/>
        </p:nvGrpSpPr>
        <p:grpSpPr>
          <a:xfrm>
            <a:off x="0" y="5050991"/>
            <a:ext cx="11855846" cy="1115107"/>
            <a:chOff x="0" y="189434"/>
            <a:chExt cx="11855846" cy="1115107"/>
          </a:xfrm>
        </p:grpSpPr>
        <p:sp>
          <p:nvSpPr>
            <p:cNvPr id="22" name="矩形 21"/>
            <p:cNvSpPr/>
            <p:nvPr/>
          </p:nvSpPr>
          <p:spPr>
            <a:xfrm>
              <a:off x="389206" y="647695"/>
              <a:ext cx="11466640" cy="65684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根据题图甲可知小球直径</a:t>
              </a:r>
              <a:r>
                <a:rPr lang="en-US" altLang="zh-CN" sz="2800" i="1">
                  <a:latin typeface="Times New Roman" panose="02020603050405020304" pitchFamily="18" charset="0"/>
                  <a:ea typeface="宋体" panose="02010600030101010101" pitchFamily="2" charset="-122"/>
                </a:rPr>
                <a:t>D</a:t>
              </a:r>
              <a:r>
                <a:rPr lang="en-US" altLang="zh-CN" sz="2800">
                  <a:latin typeface="Times New Roman" panose="02020603050405020304" pitchFamily="18" charset="0"/>
                  <a:ea typeface="宋体" panose="02010600030101010101" pitchFamily="2" charset="-122"/>
                </a:rPr>
                <a:t>=2.0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mm+20.6</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0.01</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mm=2.206</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mm</a:t>
              </a:r>
              <a:endParaRPr lang="zh-CN" altLang="zh-CN" sz="1100">
                <a:effectLst/>
                <a:latin typeface="Times New Roman" panose="02020603050405020304" pitchFamily="18" charset="0"/>
                <a:ea typeface="宋体" panose="02010600030101010101" pitchFamily="2" charset="-122"/>
              </a:endParaRPr>
            </a:p>
          </p:txBody>
        </p:sp>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2207"/>
            <a:ext cx="8586320" cy="270841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在液面处由静止释放小球，同时使用频闪摄影仪记录小球下落过程中不同时刻的位置，频闪仪每隔</a:t>
            </a:r>
            <a:r>
              <a:rPr lang="en-US" altLang="zh-CN" sz="2800">
                <a:latin typeface="Times New Roman" panose="02020603050405020304" pitchFamily="18" charset="0"/>
                <a:ea typeface="宋体" panose="02010600030101010101" pitchFamily="2" charset="-122"/>
              </a:rPr>
              <a:t>0.5 s</a:t>
            </a:r>
            <a:r>
              <a:rPr lang="zh-CN" altLang="zh-CN" sz="2800">
                <a:latin typeface="Times New Roman" panose="02020603050405020304" pitchFamily="18" charset="0"/>
                <a:ea typeface="宋体" panose="02010600030101010101" pitchFamily="2" charset="-122"/>
                <a:cs typeface="Times New Roman" panose="02020603050405020304" pitchFamily="18" charset="0"/>
              </a:rPr>
              <a:t>闪光一次。装置及所拍照片示意图如图乙所示</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图中的数字是小球到液面的测量距离，单位是</a:t>
            </a:r>
            <a:r>
              <a:rPr lang="en-US" altLang="zh-CN" sz="2800">
                <a:latin typeface="Times New Roman" panose="02020603050405020304" pitchFamily="18" charset="0"/>
                <a:ea typeface="宋体" panose="02010600030101010101" pitchFamily="2" charset="-122"/>
              </a:rPr>
              <a:t>cm)</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100">
              <a:latin typeface="Times New Roman" panose="02020603050405020304" pitchFamily="18" charset="0"/>
              <a:ea typeface="宋体" panose="02010600030101010101" pitchFamily="2" charset="-122"/>
            </a:endParaRPr>
          </a:p>
        </p:txBody>
      </p:sp>
      <p:pic>
        <p:nvPicPr>
          <p:cNvPr id="18" name="image35.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7630"/>
          <a:stretch/>
        </p:blipFill>
        <p:spPr bwMode="auto">
          <a:xfrm>
            <a:off x="9623598" y="405458"/>
            <a:ext cx="1999231" cy="2717272"/>
          </a:xfrm>
          <a:prstGeom prst="rect">
            <a:avLst/>
          </a:prstGeom>
          <a:noFill/>
          <a:ln>
            <a:noFill/>
          </a:ln>
        </p:spPr>
      </p:pic>
      <p:sp>
        <p:nvSpPr>
          <p:cNvPr id="19" name="矩形 18"/>
          <p:cNvSpPr/>
          <p:nvPr/>
        </p:nvSpPr>
        <p:spPr>
          <a:xfrm>
            <a:off x="2440297" y="3237817"/>
            <a:ext cx="1552028"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1.0</a:t>
            </a:r>
            <a:r>
              <a:rPr lang="en-US" altLang="zh-CN" sz="2800">
                <a:solidFill>
                  <a:srgbClr val="C00000"/>
                </a:solidFill>
                <a:latin typeface="宋体" panose="02010600030101010101" pitchFamily="2" charset="-122"/>
                <a:cs typeface="Times New Roman" panose="02020603050405020304" pitchFamily="18" charset="0"/>
              </a:rPr>
              <a:t>×</a:t>
            </a:r>
            <a:r>
              <a:rPr lang="en-US" altLang="zh-CN" sz="2800">
                <a:solidFill>
                  <a:srgbClr val="C00000"/>
                </a:solidFill>
                <a:latin typeface="Times New Roman" panose="02020603050405020304" pitchFamily="18" charset="0"/>
                <a:ea typeface="宋体" panose="02010600030101010101" pitchFamily="2" charset="-122"/>
              </a:rPr>
              <a:t>10</a:t>
            </a:r>
            <a:r>
              <a:rPr lang="en-US" altLang="zh-CN" sz="2800" baseline="30000">
                <a:solidFill>
                  <a:srgbClr val="C00000"/>
                </a:solidFill>
                <a:latin typeface="Times New Roman" panose="02020603050405020304" pitchFamily="18" charset="0"/>
                <a:ea typeface="宋体" panose="02010600030101010101" pitchFamily="2" charset="-122"/>
              </a:rPr>
              <a:t>-2</a:t>
            </a:r>
            <a:endParaRPr lang="zh-CN" altLang="en-US"/>
          </a:p>
        </p:txBody>
      </p:sp>
      <p:grpSp>
        <p:nvGrpSpPr>
          <p:cNvPr id="20" name="组合 19"/>
          <p:cNvGrpSpPr/>
          <p:nvPr/>
        </p:nvGrpSpPr>
        <p:grpSpPr>
          <a:xfrm>
            <a:off x="0" y="3861842"/>
            <a:ext cx="11855846" cy="2565457"/>
            <a:chOff x="0" y="189434"/>
            <a:chExt cx="11855846" cy="2565457"/>
          </a:xfrm>
        </p:grpSpPr>
        <mc:AlternateContent xmlns:mc="http://schemas.openxmlformats.org/markup-compatibility/2006" xmlns:a14="http://schemas.microsoft.com/office/drawing/2010/main">
          <mc:Choice Requires="a14">
            <p:sp>
              <p:nvSpPr>
                <p:cNvPr id="22" name="矩形 21"/>
                <p:cNvSpPr/>
                <p:nvPr/>
              </p:nvSpPr>
              <p:spPr>
                <a:xfrm>
                  <a:off x="389206" y="496516"/>
                  <a:ext cx="11466640" cy="2258375"/>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由题图乙可知</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E</a:t>
                  </a:r>
                  <a:r>
                    <a:rPr lang="zh-CN" altLang="zh-CN" sz="2800">
                      <a:effectLst/>
                      <a:latin typeface="Times New Roman" panose="02020603050405020304" pitchFamily="18" charset="0"/>
                      <a:ea typeface="楷体" panose="02010609060101010101" pitchFamily="49" charset="-122"/>
                    </a:rPr>
                    <a:t>两点间的距离为</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7.02-5.00</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m=2.02</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时间为</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=4</a:t>
                  </a:r>
                  <a:r>
                    <a:rPr lang="en-US" altLang="zh-CN" sz="2800" i="1">
                      <a:effectLst/>
                      <a:latin typeface="Times New Roman" panose="02020603050405020304" pitchFamily="18" charset="0"/>
                      <a:ea typeface="宋体" panose="02010600030101010101" pitchFamily="2" charset="-122"/>
                    </a:rPr>
                    <a:t>t</a:t>
                  </a:r>
                  <a:r>
                    <a:rPr lang="en-US" altLang="zh-CN" sz="2800" baseline="-25000">
                      <a:effectLst/>
                      <a:latin typeface="Times New Roman" panose="02020603050405020304" pitchFamily="18" charset="0"/>
                      <a:ea typeface="宋体" panose="02010600030101010101" pitchFamily="2" charset="-122"/>
                    </a:rPr>
                    <a:t>0</a:t>
                  </a:r>
                  <a:r>
                    <a:rPr lang="en-US" altLang="zh-CN" sz="2800">
                      <a:effectLst/>
                      <a:latin typeface="Times New Roman" panose="02020603050405020304" pitchFamily="18" charset="0"/>
                      <a:ea typeface="宋体" panose="02010600030101010101" pitchFamily="2" charset="-122"/>
                    </a:rPr>
                    <a:t>=4</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0.5</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s=2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s</a:t>
                  </a:r>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所以速度为</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𝑥</m:t>
                          </m:r>
                        </m:num>
                        <m:den>
                          <m:r>
                            <a:rPr lang="en-US" altLang="zh-CN" sz="2800" i="1">
                              <a:effectLst/>
                              <a:latin typeface="Cambria Math" panose="02040503050406030204" pitchFamily="18" charset="0"/>
                              <a:ea typeface="宋体" panose="02010600030101010101" pitchFamily="2" charset="-122"/>
                            </a:rPr>
                            <m:t>𝑡</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2.02×</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rPr>
                                <m:t>10</m:t>
                              </m:r>
                            </m:e>
                            <m:sup>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2</m:t>
                              </m:r>
                            </m:sup>
                          </m:sSup>
                          <m:r>
                            <a:rPr lang="en-US" altLang="zh-CN" sz="2800">
                              <a:effectLst/>
                              <a:latin typeface="Cambria Math" panose="02040503050406030204" pitchFamily="18" charset="0"/>
                              <a:ea typeface="宋体" panose="02010600030101010101" pitchFamily="2" charset="-122"/>
                            </a:rPr>
                            <m:t> </m:t>
                          </m:r>
                          <m:r>
                            <m:rPr>
                              <m:sty m:val="p"/>
                            </m:rPr>
                            <a:rPr lang="en-US" altLang="zh-CN" sz="2800">
                              <a:effectLst/>
                              <a:latin typeface="Cambria Math" panose="02040503050406030204" pitchFamily="18" charset="0"/>
                              <a:ea typeface="宋体" panose="02010600030101010101" pitchFamily="2" charset="-122"/>
                            </a:rPr>
                            <m:t>m</m:t>
                          </m:r>
                        </m:num>
                        <m:den>
                          <m:r>
                            <a:rPr lang="en-US" altLang="zh-CN" sz="2800">
                              <a:effectLst/>
                              <a:latin typeface="Cambria Math" panose="02040503050406030204" pitchFamily="18" charset="0"/>
                              <a:ea typeface="宋体" panose="02010600030101010101" pitchFamily="2" charset="-122"/>
                            </a:rPr>
                            <m:t>2</m:t>
                          </m:r>
                          <m:r>
                            <m:rPr>
                              <m:sty m:val="p"/>
                            </m:rPr>
                            <a:rPr lang="en-US" altLang="zh-CN" sz="2800">
                              <a:effectLst/>
                              <a:latin typeface="Cambria Math" panose="02040503050406030204" pitchFamily="18" charset="0"/>
                              <a:ea typeface="宋体" panose="02010600030101010101" pitchFamily="2" charset="-122"/>
                            </a:rPr>
                            <m:t>s</m:t>
                          </m:r>
                        </m:den>
                      </m:f>
                    </m:oMath>
                  </a14:m>
                  <a:r>
                    <a:rPr lang="en-US" altLang="zh-CN" sz="2800">
                      <a:effectLst/>
                      <a:latin typeface="Times New Roman" panose="02020603050405020304" pitchFamily="18" charset="0"/>
                      <a:ea typeface="宋体" panose="02010600030101010101" pitchFamily="2" charset="-122"/>
                    </a:rPr>
                    <a:t>≈1.0</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2" name="矩形 21"/>
                <p:cNvSpPr>
                  <a:spLocks noRot="1" noChangeAspect="1" noMove="1" noResize="1" noEditPoints="1" noAdjustHandles="1" noChangeArrowheads="1" noChangeShapeType="1" noTextEdit="1"/>
                </p:cNvSpPr>
                <p:nvPr/>
              </p:nvSpPr>
              <p:spPr>
                <a:xfrm>
                  <a:off x="389206" y="496516"/>
                  <a:ext cx="11466640" cy="2258375"/>
                </a:xfrm>
                <a:prstGeom prst="rect">
                  <a:avLst/>
                </a:prstGeom>
                <a:blipFill rotWithShape="0">
                  <a:blip r:embed="rId3"/>
                  <a:stretch>
                    <a:fillRect l="-1116" b="-270"/>
                  </a:stretch>
                </a:blipFill>
              </p:spPr>
              <p:txBody>
                <a:bodyPr/>
                <a:lstStyle/>
                <a:p>
                  <a:r>
                    <a:rPr lang="zh-CN" altLang="en-US">
                      <a:noFill/>
                    </a:rPr>
                    <a:t> </a:t>
                  </a:r>
                </a:p>
              </p:txBody>
            </p:sp>
          </mc:Fallback>
        </mc:AlternateContent>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30" name="矩形 29"/>
          <p:cNvSpPr/>
          <p:nvPr/>
        </p:nvSpPr>
        <p:spPr>
          <a:xfrm>
            <a:off x="389205" y="2508548"/>
            <a:ext cx="11233623" cy="1333931"/>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根据照片分析，小球在</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E</a:t>
            </a:r>
            <a:r>
              <a:rPr lang="zh-CN" altLang="zh-CN" sz="2800">
                <a:latin typeface="Times New Roman" panose="02020603050405020304" pitchFamily="18" charset="0"/>
                <a:ea typeface="宋体" panose="02010600030101010101" pitchFamily="2" charset="-122"/>
                <a:cs typeface="Times New Roman" panose="02020603050405020304" pitchFamily="18" charset="0"/>
              </a:rPr>
              <a:t>两点间近似做匀速运动</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速度</a:t>
            </a:r>
            <a:r>
              <a:rPr lang="zh-CN" altLang="zh-CN" sz="2800">
                <a:latin typeface="Times New Roman" panose="02020603050405020304" pitchFamily="18" charset="0"/>
                <a:ea typeface="宋体" panose="02010600030101010101" pitchFamily="2" charset="-122"/>
                <a:cs typeface="Times New Roman" panose="02020603050405020304" pitchFamily="18" charset="0"/>
              </a:rPr>
              <a:t>大小</a:t>
            </a:r>
            <a:r>
              <a:rPr lang="en-US" altLang="zh-CN" sz="2800" i="1">
                <a:latin typeface="Times New Roman" panose="02020603050405020304" pitchFamily="18" charset="0"/>
                <a:ea typeface="宋体" panose="02010600030101010101" pitchFamily="2" charset="-122"/>
              </a:rPr>
              <a:t>v</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m/s(</a:t>
            </a:r>
            <a:r>
              <a:rPr lang="zh-CN" altLang="zh-CN" sz="2800">
                <a:latin typeface="Times New Roman" panose="02020603050405020304" pitchFamily="18" charset="0"/>
                <a:ea typeface="宋体" panose="02010600030101010101" pitchFamily="2" charset="-122"/>
                <a:cs typeface="Times New Roman" panose="02020603050405020304" pitchFamily="18" charset="0"/>
              </a:rPr>
              <a:t>保留</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sp>
        <p:nvSpPr>
          <p:cNvPr id="6" name="圆角矩形 5">
            <a:hlinkClick r:id="rId4"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5"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6"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7"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8"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Tree>
    <p:extLst>
      <p:ext uri="{BB962C8B-B14F-4D97-AF65-F5344CB8AC3E}">
        <p14:creationId xmlns:p14="http://schemas.microsoft.com/office/powerpoint/2010/main" val="188460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表格 3"/>
              <p:cNvGraphicFramePr>
                <a:graphicFrameLocks noGrp="1"/>
              </p:cNvGraphicFramePr>
              <p:nvPr>
                <p:extLst>
                  <p:ext uri="{D42A27DB-BD31-4B8C-83A1-F6EECF244321}">
                    <p14:modId xmlns:p14="http://schemas.microsoft.com/office/powerpoint/2010/main" val="622356222"/>
                  </p:ext>
                </p:extLst>
              </p:nvPr>
            </p:nvGraphicFramePr>
            <p:xfrm>
              <a:off x="406576" y="117425"/>
              <a:ext cx="11377262" cy="6481503"/>
            </p:xfrm>
            <a:graphic>
              <a:graphicData uri="http://schemas.openxmlformats.org/drawingml/2006/table">
                <a:tbl>
                  <a:tblPr firstRow="1" firstCol="1" bandRow="1"/>
                  <a:tblGrid>
                    <a:gridCol w="1366791"/>
                    <a:gridCol w="1269718"/>
                    <a:gridCol w="5753901"/>
                    <a:gridCol w="2986852"/>
                  </a:tblGrid>
                  <a:tr h="1099892">
                    <a:tc>
                      <a:txBody>
                        <a:bodyPr/>
                        <a:lstStyle/>
                        <a:p>
                          <a:pPr algn="ctr">
                            <a:lnSpc>
                              <a:spcPct val="150000"/>
                            </a:lnSpc>
                            <a:spcAft>
                              <a:spcPts val="0"/>
                            </a:spcAft>
                            <a:tabLst>
                              <a:tab pos="2340610" algn="l"/>
                              <a:tab pos="2790825" algn="l"/>
                              <a:tab pos="4231005" algn="l"/>
                            </a:tabLst>
                          </a:pPr>
                          <a:r>
                            <a:rPr lang="zh-CN" sz="2400" dirty="0">
                              <a:effectLst/>
                              <a:latin typeface="Times New Roman" panose="02020603050405020304" pitchFamily="18" charset="0"/>
                              <a:ea typeface="宋体" panose="02010600030101010101" pitchFamily="2" charset="-122"/>
                            </a:rPr>
                            <a:t>测速方法</a:t>
                          </a:r>
                        </a:p>
                      </a:txBody>
                      <a:tcPr marL="4489" marR="4489"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400">
                              <a:effectLst/>
                              <a:latin typeface="Times New Roman" panose="02020603050405020304" pitchFamily="18" charset="0"/>
                              <a:ea typeface="宋体" panose="02010600030101010101" pitchFamily="2" charset="-122"/>
                            </a:rPr>
                            <a:t>主要器材</a:t>
                          </a:r>
                        </a:p>
                      </a:txBody>
                      <a:tcPr marL="4489" marR="4489"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400">
                              <a:effectLst/>
                              <a:latin typeface="Times New Roman" panose="02020603050405020304" pitchFamily="18" charset="0"/>
                              <a:ea typeface="宋体" panose="02010600030101010101" pitchFamily="2" charset="-122"/>
                            </a:rPr>
                            <a:t>操作及数据处理</a:t>
                          </a:r>
                        </a:p>
                      </a:txBody>
                      <a:tcPr marL="4489" marR="4489"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400">
                              <a:effectLst/>
                              <a:latin typeface="Times New Roman" panose="02020603050405020304" pitchFamily="18" charset="0"/>
                              <a:ea typeface="宋体" panose="02010600030101010101" pitchFamily="2" charset="-122"/>
                            </a:rPr>
                            <a:t>注意事项</a:t>
                          </a:r>
                        </a:p>
                      </a:txBody>
                      <a:tcPr marL="4489" marR="4489"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9183">
                    <a:tc>
                      <a:txBody>
                        <a:bodyPr/>
                        <a:lstStyle/>
                        <a:p>
                          <a:pPr algn="ctr">
                            <a:lnSpc>
                              <a:spcPct val="150000"/>
                            </a:lnSpc>
                            <a:spcAft>
                              <a:spcPts val="0"/>
                            </a:spcAft>
                            <a:tabLst>
                              <a:tab pos="2340610" algn="l"/>
                              <a:tab pos="2790825" algn="l"/>
                              <a:tab pos="4231005" algn="l"/>
                            </a:tabLst>
                          </a:pPr>
                          <a:r>
                            <a:rPr lang="zh-CN" sz="2400">
                              <a:effectLst/>
                              <a:latin typeface="Times New Roman" panose="02020603050405020304" pitchFamily="18" charset="0"/>
                              <a:ea typeface="宋体" panose="02010600030101010101" pitchFamily="2" charset="-122"/>
                            </a:rPr>
                            <a:t>光电门法</a:t>
                          </a:r>
                        </a:p>
                      </a:txBody>
                      <a:tcPr marL="4489" marR="4489"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400">
                              <a:effectLst/>
                              <a:latin typeface="Times New Roman" panose="02020603050405020304" pitchFamily="18" charset="0"/>
                              <a:ea typeface="宋体" panose="02010600030101010101" pitchFamily="2" charset="-122"/>
                            </a:rPr>
                            <a:t>光电门</a:t>
                          </a:r>
                        </a:p>
                        <a:p>
                          <a:pPr marL="72000" algn="l">
                            <a:lnSpc>
                              <a:spcPct val="150000"/>
                            </a:lnSpc>
                            <a:spcAft>
                              <a:spcPts val="0"/>
                            </a:spcAft>
                            <a:tabLst>
                              <a:tab pos="2340610" algn="l"/>
                              <a:tab pos="2790825" algn="l"/>
                              <a:tab pos="4231005" algn="l"/>
                            </a:tabLst>
                          </a:pPr>
                          <a:r>
                            <a:rPr lang="zh-CN" sz="2400">
                              <a:effectLst/>
                              <a:latin typeface="Times New Roman" panose="02020603050405020304" pitchFamily="18" charset="0"/>
                              <a:ea typeface="宋体" panose="02010600030101010101" pitchFamily="2" charset="-122"/>
                            </a:rPr>
                            <a:t>螺旋测微器</a:t>
                          </a:r>
                          <a:r>
                            <a:rPr lang="en-US" sz="2400">
                              <a:effectLst/>
                              <a:latin typeface="Times New Roman" panose="02020603050405020304" pitchFamily="18" charset="0"/>
                              <a:ea typeface="宋体" panose="02010600030101010101" pitchFamily="2" charset="-122"/>
                            </a:rPr>
                            <a:t>(</a:t>
                          </a:r>
                          <a:r>
                            <a:rPr lang="zh-CN" sz="2400">
                              <a:effectLst/>
                              <a:latin typeface="Times New Roman" panose="02020603050405020304" pitchFamily="18" charset="0"/>
                              <a:ea typeface="宋体" panose="02010600030101010101" pitchFamily="2" charset="-122"/>
                            </a:rPr>
                            <a:t>或</a:t>
                          </a:r>
                          <a:r>
                            <a:rPr lang="zh-CN" sz="2400" smtClean="0">
                              <a:effectLst/>
                              <a:latin typeface="Times New Roman" panose="02020603050405020304" pitchFamily="18" charset="0"/>
                              <a:ea typeface="宋体" panose="02010600030101010101" pitchFamily="2" charset="-122"/>
                            </a:rPr>
                            <a:t>游标</a:t>
                          </a:r>
                          <a:endParaRPr lang="en-US" altLang="zh-CN" sz="2400" smtClean="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zh-CN" sz="2400" smtClean="0">
                              <a:effectLst/>
                              <a:latin typeface="Times New Roman" panose="02020603050405020304" pitchFamily="18" charset="0"/>
                              <a:ea typeface="宋体" panose="02010600030101010101" pitchFamily="2" charset="-122"/>
                            </a:rPr>
                            <a:t>卡尺</a:t>
                          </a:r>
                          <a:r>
                            <a:rPr lang="en-US" sz="2400">
                              <a:effectLst/>
                              <a:latin typeface="Times New Roman" panose="02020603050405020304" pitchFamily="18" charset="0"/>
                              <a:ea typeface="宋体" panose="02010600030101010101" pitchFamily="2" charset="-122"/>
                            </a:rPr>
                            <a:t>)</a:t>
                          </a:r>
                          <a:endParaRPr lang="zh-CN" sz="2400">
                            <a:effectLst/>
                            <a:latin typeface="Times New Roman" panose="02020603050405020304" pitchFamily="18" charset="0"/>
                            <a:ea typeface="宋体" panose="02010600030101010101" pitchFamily="2" charset="-122"/>
                          </a:endParaRPr>
                        </a:p>
                      </a:txBody>
                      <a:tcPr marL="8197" marR="8197"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400" dirty="0" smtClean="0">
                              <a:effectLst/>
                              <a:latin typeface="Times New Roman" panose="02020603050405020304" pitchFamily="18" charset="0"/>
                              <a:ea typeface="宋体" panose="02010600030101010101" pitchFamily="2" charset="-122"/>
                            </a:rPr>
                            <a:t>1.</a:t>
                          </a:r>
                          <a:r>
                            <a:rPr lang="zh-CN" sz="2400" dirty="0">
                              <a:effectLst/>
                              <a:latin typeface="Times New Roman" panose="02020603050405020304" pitchFamily="18" charset="0"/>
                              <a:ea typeface="宋体" panose="02010600030101010101" pitchFamily="2" charset="-122"/>
                            </a:rPr>
                            <a:t>用螺旋测微器或游标卡尺测量挡光片宽度</a:t>
                          </a:r>
                          <a:r>
                            <a:rPr lang="en-US" sz="2400" i="1" dirty="0">
                              <a:effectLst/>
                              <a:latin typeface="Times New Roman" panose="02020603050405020304" pitchFamily="18" charset="0"/>
                              <a:ea typeface="宋体" panose="02010600030101010101" pitchFamily="2" charset="-122"/>
                            </a:rPr>
                            <a:t>d</a:t>
                          </a:r>
                          <a:r>
                            <a:rPr lang="en-US" sz="2400" dirty="0">
                              <a:effectLst/>
                              <a:latin typeface="Times New Roman" panose="02020603050405020304" pitchFamily="18" charset="0"/>
                              <a:ea typeface="宋体" panose="02010600030101010101" pitchFamily="2" charset="-122"/>
                            </a:rPr>
                            <a:t>(</a:t>
                          </a:r>
                          <a:r>
                            <a:rPr lang="zh-CN" sz="2400" dirty="0">
                              <a:effectLst/>
                              <a:latin typeface="Times New Roman" panose="02020603050405020304" pitchFamily="18" charset="0"/>
                              <a:ea typeface="宋体" panose="02010600030101010101" pitchFamily="2" charset="-122"/>
                            </a:rPr>
                            <a:t>一般已知</a:t>
                          </a:r>
                          <a:r>
                            <a:rPr lang="en-US" sz="2400" dirty="0">
                              <a:effectLst/>
                              <a:latin typeface="Times New Roman" panose="02020603050405020304" pitchFamily="18" charset="0"/>
                              <a:ea typeface="宋体" panose="02010600030101010101" pitchFamily="2" charset="-122"/>
                            </a:rPr>
                            <a:t>)</a:t>
                          </a:r>
                          <a:r>
                            <a:rPr lang="zh-CN" sz="2400" dirty="0">
                              <a:effectLst/>
                              <a:latin typeface="Times New Roman" panose="02020603050405020304" pitchFamily="18" charset="0"/>
                              <a:ea typeface="宋体" panose="02010600030101010101" pitchFamily="2" charset="-122"/>
                            </a:rPr>
                            <a:t>、两个光电门间距</a:t>
                          </a:r>
                          <a:r>
                            <a:rPr lang="en-US" sz="2400" i="1" dirty="0">
                              <a:effectLst/>
                              <a:latin typeface="Times New Roman" panose="02020603050405020304" pitchFamily="18" charset="0"/>
                              <a:ea typeface="宋体" panose="02010600030101010101" pitchFamily="2" charset="-122"/>
                            </a:rPr>
                            <a:t>s</a:t>
                          </a:r>
                          <a:r>
                            <a:rPr lang="en-US" sz="2400" dirty="0">
                              <a:effectLst/>
                              <a:latin typeface="Times New Roman" panose="02020603050405020304" pitchFamily="18" charset="0"/>
                              <a:ea typeface="宋体" panose="02010600030101010101" pitchFamily="2" charset="-122"/>
                            </a:rPr>
                            <a:t>(</a:t>
                          </a:r>
                          <a:r>
                            <a:rPr lang="zh-CN" sz="2400" dirty="0">
                              <a:effectLst/>
                              <a:latin typeface="Times New Roman" panose="02020603050405020304" pitchFamily="18" charset="0"/>
                              <a:ea typeface="宋体" panose="02010600030101010101" pitchFamily="2" charset="-122"/>
                            </a:rPr>
                            <a:t>测加速度时</a:t>
                          </a:r>
                          <a:r>
                            <a:rPr lang="en-US" sz="2400" dirty="0">
                              <a:effectLst/>
                              <a:latin typeface="Times New Roman" panose="02020603050405020304" pitchFamily="18" charset="0"/>
                              <a:ea typeface="宋体" panose="02010600030101010101" pitchFamily="2" charset="-122"/>
                            </a:rPr>
                            <a:t>)</a:t>
                          </a:r>
                          <a:r>
                            <a:rPr lang="zh-CN" sz="2400" dirty="0">
                              <a:effectLst/>
                              <a:latin typeface="Times New Roman" panose="02020603050405020304" pitchFamily="18" charset="0"/>
                              <a:ea typeface="宋体" panose="02010600030101010101" pitchFamily="2" charset="-122"/>
                            </a:rPr>
                            <a:t>，挡光片每次经过光电门的时间</a:t>
                          </a:r>
                          <a:r>
                            <a:rPr lang="en-US" sz="2400" dirty="0" err="1">
                              <a:effectLst/>
                              <a:latin typeface="Times New Roman" panose="02020603050405020304" pitchFamily="18" charset="0"/>
                              <a:ea typeface="宋体" panose="02010600030101010101" pitchFamily="2" charset="-122"/>
                            </a:rPr>
                            <a:t>Δ</a:t>
                          </a:r>
                          <a:r>
                            <a:rPr lang="en-US" sz="2400" i="1" dirty="0" err="1">
                              <a:effectLst/>
                              <a:latin typeface="Times New Roman" panose="02020603050405020304" pitchFamily="18" charset="0"/>
                              <a:ea typeface="宋体" panose="02010600030101010101" pitchFamily="2" charset="-122"/>
                            </a:rPr>
                            <a:t>t</a:t>
                          </a:r>
                          <a:endParaRPr lang="zh-CN" sz="2400" dirty="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400" dirty="0">
                              <a:effectLst/>
                              <a:latin typeface="Times New Roman" panose="02020603050405020304" pitchFamily="18" charset="0"/>
                              <a:ea typeface="宋体" panose="02010600030101010101" pitchFamily="2" charset="-122"/>
                            </a:rPr>
                            <a:t>2.</a:t>
                          </a:r>
                          <a:r>
                            <a:rPr lang="zh-CN" sz="2400" dirty="0">
                              <a:effectLst/>
                              <a:latin typeface="Times New Roman" panose="02020603050405020304" pitchFamily="18" charset="0"/>
                              <a:ea typeface="宋体" panose="02010600030101010101" pitchFamily="2" charset="-122"/>
                            </a:rPr>
                            <a:t>测速度或加速度</a:t>
                          </a:r>
                        </a:p>
                        <a:p>
                          <a:pPr marL="72000" algn="l">
                            <a:lnSpc>
                              <a:spcPct val="150000"/>
                            </a:lnSpc>
                            <a:spcAft>
                              <a:spcPts val="0"/>
                            </a:spcAft>
                            <a:tabLst>
                              <a:tab pos="2340610" algn="l"/>
                              <a:tab pos="2790825" algn="l"/>
                              <a:tab pos="4231005" algn="l"/>
                            </a:tabLst>
                          </a:pPr>
                          <a:r>
                            <a:rPr lang="en-US" sz="2400" i="1" dirty="0">
                              <a:effectLst/>
                              <a:latin typeface="Times New Roman" panose="02020603050405020304" pitchFamily="18" charset="0"/>
                              <a:ea typeface="宋体" panose="02010600030101010101" pitchFamily="2" charset="-122"/>
                            </a:rPr>
                            <a:t>v</a:t>
                          </a:r>
                          <a:r>
                            <a:rPr lang="en-US" sz="24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sz="2400" i="1">
                                      <a:effectLst/>
                                      <a:latin typeface="Cambria Math" panose="02040503050406030204" pitchFamily="18" charset="0"/>
                                      <a:ea typeface="Cambria Math" panose="02040503050406030204" pitchFamily="18" charset="0"/>
                                    </a:rPr>
                                  </m:ctrlPr>
                                </m:fPr>
                                <m:num>
                                  <m:r>
                                    <a:rPr lang="en-US" sz="2400" i="1">
                                      <a:effectLst/>
                                      <a:latin typeface="Cambria Math" panose="02040503050406030204" pitchFamily="18" charset="0"/>
                                      <a:ea typeface="宋体" panose="02010600030101010101" pitchFamily="2" charset="-122"/>
                                    </a:rPr>
                                    <m:t>𝑑</m:t>
                                  </m:r>
                                </m:num>
                                <m:den>
                                  <m:r>
                                    <m:rPr>
                                      <m:sty m:val="p"/>
                                    </m:rPr>
                                    <a:rPr lang="en-US" sz="2400">
                                      <a:effectLst/>
                                      <a:latin typeface="Cambria Math" panose="02040503050406030204" pitchFamily="18" charset="0"/>
                                      <a:ea typeface="宋体" panose="02010600030101010101" pitchFamily="2" charset="-122"/>
                                    </a:rPr>
                                    <m:t>Δ</m:t>
                                  </m:r>
                                  <m:r>
                                    <a:rPr lang="en-US" sz="2400" i="1">
                                      <a:effectLst/>
                                      <a:latin typeface="Cambria Math" panose="02040503050406030204" pitchFamily="18" charset="0"/>
                                      <a:ea typeface="宋体" panose="02010600030101010101" pitchFamily="2" charset="-122"/>
                                    </a:rPr>
                                    <m:t>𝑡</m:t>
                                  </m:r>
                                </m:den>
                              </m:f>
                            </m:oMath>
                          </a14:m>
                          <a:r>
                            <a:rPr lang="zh-CN" sz="2400" dirty="0">
                              <a:effectLst/>
                              <a:latin typeface="Times New Roman" panose="02020603050405020304" pitchFamily="18" charset="0"/>
                              <a:ea typeface="宋体" panose="02010600030101010101" pitchFamily="2" charset="-122"/>
                            </a:rPr>
                            <a:t>，</a:t>
                          </a:r>
                          <a:r>
                            <a:rPr lang="en-US" sz="2400" i="1" dirty="0">
                              <a:effectLst/>
                              <a:latin typeface="Times New Roman" panose="02020603050405020304" pitchFamily="18" charset="0"/>
                              <a:ea typeface="宋体" panose="02010600030101010101" pitchFamily="2" charset="-122"/>
                            </a:rPr>
                            <a:t>a</a:t>
                          </a:r>
                          <a:r>
                            <a:rPr lang="en-US" sz="24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sz="2400" i="1">
                                      <a:effectLst/>
                                      <a:latin typeface="Cambria Math" panose="02040503050406030204" pitchFamily="18" charset="0"/>
                                      <a:ea typeface="Cambria Math" panose="02040503050406030204" pitchFamily="18" charset="0"/>
                                    </a:rPr>
                                  </m:ctrlPr>
                                </m:fPr>
                                <m:num>
                                  <m:sSub>
                                    <m:sSubPr>
                                      <m:ctrlPr>
                                        <a:rPr lang="zh-CN" sz="2400" i="1">
                                          <a:effectLst/>
                                          <a:latin typeface="Cambria Math" panose="02040503050406030204" pitchFamily="18" charset="0"/>
                                          <a:ea typeface="Cambria Math" panose="02040503050406030204" pitchFamily="18" charset="0"/>
                                        </a:rPr>
                                      </m:ctrlPr>
                                    </m:sSubPr>
                                    <m:e>
                                      <m:r>
                                        <a:rPr lang="en-US" sz="2400" i="1">
                                          <a:effectLst/>
                                          <a:latin typeface="Cambria Math" panose="02040503050406030204" pitchFamily="18" charset="0"/>
                                          <a:ea typeface="宋体" panose="02010600030101010101" pitchFamily="2" charset="-122"/>
                                        </a:rPr>
                                        <m:t>𝑣</m:t>
                                      </m:r>
                                    </m:e>
                                    <m:sub>
                                      <m:r>
                                        <a:rPr lang="en-US" sz="2400">
                                          <a:effectLst/>
                                          <a:latin typeface="Cambria Math" panose="02040503050406030204" pitchFamily="18" charset="0"/>
                                          <a:ea typeface="宋体" panose="02010600030101010101" pitchFamily="2" charset="-122"/>
                                        </a:rPr>
                                        <m:t>2</m:t>
                                      </m:r>
                                    </m:sub>
                                  </m:sSub>
                                  <m:r>
                                    <a:rPr lang="en-US" sz="2400" i="1">
                                      <a:effectLst/>
                                      <a:latin typeface="Cambria Math" panose="02040503050406030204" pitchFamily="18" charset="0"/>
                                      <a:ea typeface="宋体" panose="02010600030101010101" pitchFamily="2" charset="-122"/>
                                    </a:rPr>
                                    <m:t>−</m:t>
                                  </m:r>
                                  <m:sSub>
                                    <m:sSubPr>
                                      <m:ctrlPr>
                                        <a:rPr lang="zh-CN" sz="2400" i="1">
                                          <a:effectLst/>
                                          <a:latin typeface="Cambria Math" panose="02040503050406030204" pitchFamily="18" charset="0"/>
                                          <a:ea typeface="Cambria Math" panose="02040503050406030204" pitchFamily="18" charset="0"/>
                                        </a:rPr>
                                      </m:ctrlPr>
                                    </m:sSubPr>
                                    <m:e>
                                      <m:r>
                                        <a:rPr lang="en-US" sz="2400" i="1">
                                          <a:effectLst/>
                                          <a:latin typeface="Cambria Math" panose="02040503050406030204" pitchFamily="18" charset="0"/>
                                          <a:ea typeface="宋体" panose="02010600030101010101" pitchFamily="2" charset="-122"/>
                                        </a:rPr>
                                        <m:t>𝑣</m:t>
                                      </m:r>
                                    </m:e>
                                    <m:sub>
                                      <m:r>
                                        <a:rPr lang="en-US" sz="2400">
                                          <a:effectLst/>
                                          <a:latin typeface="Cambria Math" panose="02040503050406030204" pitchFamily="18" charset="0"/>
                                          <a:ea typeface="宋体" panose="02010600030101010101" pitchFamily="2" charset="-122"/>
                                        </a:rPr>
                                        <m:t>1</m:t>
                                      </m:r>
                                    </m:sub>
                                  </m:sSub>
                                </m:num>
                                <m:den>
                                  <m:r>
                                    <a:rPr lang="en-US" sz="2400" i="1">
                                      <a:effectLst/>
                                      <a:latin typeface="Cambria Math" panose="02040503050406030204" pitchFamily="18" charset="0"/>
                                      <a:ea typeface="宋体" panose="02010600030101010101" pitchFamily="2" charset="-122"/>
                                    </a:rPr>
                                    <m:t>𝑡</m:t>
                                  </m:r>
                                </m:den>
                              </m:f>
                            </m:oMath>
                          </a14:m>
                          <a:r>
                            <a:rPr lang="zh-CN" sz="2400" dirty="0">
                              <a:effectLst/>
                              <a:latin typeface="Times New Roman" panose="02020603050405020304" pitchFamily="18" charset="0"/>
                              <a:ea typeface="宋体" panose="02010600030101010101" pitchFamily="2" charset="-122"/>
                            </a:rPr>
                            <a:t>或</a:t>
                          </a:r>
                          <a:r>
                            <a:rPr lang="en-US" sz="2400" i="1" dirty="0">
                              <a:effectLst/>
                              <a:latin typeface="Times New Roman" panose="02020603050405020304" pitchFamily="18" charset="0"/>
                              <a:ea typeface="宋体" panose="02010600030101010101" pitchFamily="2" charset="-122"/>
                            </a:rPr>
                            <a:t>a</a:t>
                          </a:r>
                          <a:r>
                            <a:rPr lang="en-US" sz="24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sz="2400" i="1">
                                      <a:effectLst/>
                                      <a:latin typeface="Cambria Math" panose="02040503050406030204" pitchFamily="18" charset="0"/>
                                      <a:ea typeface="Cambria Math" panose="02040503050406030204" pitchFamily="18" charset="0"/>
                                    </a:rPr>
                                  </m:ctrlPr>
                                </m:fPr>
                                <m:num>
                                  <m:f>
                                    <m:fPr>
                                      <m:ctrlPr>
                                        <a:rPr lang="zh-CN" sz="2400" i="1">
                                          <a:effectLst/>
                                          <a:latin typeface="Cambria Math" panose="02040503050406030204" pitchFamily="18" charset="0"/>
                                          <a:ea typeface="Cambria Math" panose="02040503050406030204" pitchFamily="18" charset="0"/>
                                        </a:rPr>
                                      </m:ctrlPr>
                                    </m:fPr>
                                    <m:num>
                                      <m:r>
                                        <a:rPr lang="en-US" sz="2400" i="1">
                                          <a:effectLst/>
                                          <a:latin typeface="Cambria Math" panose="02040503050406030204" pitchFamily="18" charset="0"/>
                                          <a:ea typeface="宋体" panose="02010600030101010101" pitchFamily="2" charset="-122"/>
                                        </a:rPr>
                                        <m:t>𝑑</m:t>
                                      </m:r>
                                    </m:num>
                                    <m:den>
                                      <m:r>
                                        <m:rPr>
                                          <m:sty m:val="p"/>
                                        </m:rPr>
                                        <a:rPr lang="en-US" sz="2400">
                                          <a:effectLst/>
                                          <a:latin typeface="Cambria Math" panose="02040503050406030204" pitchFamily="18" charset="0"/>
                                          <a:ea typeface="宋体" panose="02010600030101010101" pitchFamily="2" charset="-122"/>
                                        </a:rPr>
                                        <m:t>Δ</m:t>
                                      </m:r>
                                      <m:sSub>
                                        <m:sSubPr>
                                          <m:ctrlPr>
                                            <a:rPr lang="zh-CN" sz="2400" i="1">
                                              <a:effectLst/>
                                              <a:latin typeface="Cambria Math" panose="02040503050406030204" pitchFamily="18" charset="0"/>
                                              <a:ea typeface="Cambria Math" panose="02040503050406030204" pitchFamily="18" charset="0"/>
                                            </a:rPr>
                                          </m:ctrlPr>
                                        </m:sSubPr>
                                        <m:e>
                                          <m:r>
                                            <a:rPr lang="en-US" sz="2400" i="1">
                                              <a:effectLst/>
                                              <a:latin typeface="Cambria Math" panose="02040503050406030204" pitchFamily="18" charset="0"/>
                                              <a:ea typeface="宋体" panose="02010600030101010101" pitchFamily="2" charset="-122"/>
                                            </a:rPr>
                                            <m:t>𝑡</m:t>
                                          </m:r>
                                        </m:e>
                                        <m:sub>
                                          <m:r>
                                            <a:rPr lang="en-US" sz="2400">
                                              <a:effectLst/>
                                              <a:latin typeface="Cambria Math" panose="02040503050406030204" pitchFamily="18" charset="0"/>
                                              <a:ea typeface="宋体" panose="02010600030101010101" pitchFamily="2" charset="-122"/>
                                            </a:rPr>
                                            <m:t>2</m:t>
                                          </m:r>
                                        </m:sub>
                                      </m:sSub>
                                    </m:den>
                                  </m:f>
                                  <m:r>
                                    <a:rPr lang="en-US" sz="2400" i="1">
                                      <a:effectLst/>
                                      <a:latin typeface="Cambria Math" panose="02040503050406030204" pitchFamily="18" charset="0"/>
                                      <a:ea typeface="宋体" panose="02010600030101010101" pitchFamily="2" charset="-122"/>
                                    </a:rPr>
                                    <m:t>−</m:t>
                                  </m:r>
                                  <m:f>
                                    <m:fPr>
                                      <m:ctrlPr>
                                        <a:rPr lang="zh-CN" sz="2400" i="1">
                                          <a:effectLst/>
                                          <a:latin typeface="Cambria Math" panose="02040503050406030204" pitchFamily="18" charset="0"/>
                                          <a:ea typeface="Cambria Math" panose="02040503050406030204" pitchFamily="18" charset="0"/>
                                        </a:rPr>
                                      </m:ctrlPr>
                                    </m:fPr>
                                    <m:num>
                                      <m:r>
                                        <a:rPr lang="en-US" sz="2400" i="1">
                                          <a:effectLst/>
                                          <a:latin typeface="Cambria Math" panose="02040503050406030204" pitchFamily="18" charset="0"/>
                                          <a:ea typeface="宋体" panose="02010600030101010101" pitchFamily="2" charset="-122"/>
                                        </a:rPr>
                                        <m:t>𝑑</m:t>
                                      </m:r>
                                    </m:num>
                                    <m:den>
                                      <m:r>
                                        <m:rPr>
                                          <m:sty m:val="p"/>
                                        </m:rPr>
                                        <a:rPr lang="en-US" sz="2400">
                                          <a:effectLst/>
                                          <a:latin typeface="Cambria Math" panose="02040503050406030204" pitchFamily="18" charset="0"/>
                                          <a:ea typeface="宋体" panose="02010600030101010101" pitchFamily="2" charset="-122"/>
                                        </a:rPr>
                                        <m:t>Δ</m:t>
                                      </m:r>
                                      <m:sSub>
                                        <m:sSubPr>
                                          <m:ctrlPr>
                                            <a:rPr lang="zh-CN" sz="2400" i="1">
                                              <a:effectLst/>
                                              <a:latin typeface="Cambria Math" panose="02040503050406030204" pitchFamily="18" charset="0"/>
                                              <a:ea typeface="Cambria Math" panose="02040503050406030204" pitchFamily="18" charset="0"/>
                                            </a:rPr>
                                          </m:ctrlPr>
                                        </m:sSubPr>
                                        <m:e>
                                          <m:r>
                                            <a:rPr lang="en-US" sz="2400" i="1">
                                              <a:effectLst/>
                                              <a:latin typeface="Cambria Math" panose="02040503050406030204" pitchFamily="18" charset="0"/>
                                              <a:ea typeface="宋体" panose="02010600030101010101" pitchFamily="2" charset="-122"/>
                                            </a:rPr>
                                            <m:t>𝑡</m:t>
                                          </m:r>
                                        </m:e>
                                        <m:sub>
                                          <m:r>
                                            <a:rPr lang="en-US" sz="2400">
                                              <a:effectLst/>
                                              <a:latin typeface="Cambria Math" panose="02040503050406030204" pitchFamily="18" charset="0"/>
                                              <a:ea typeface="宋体" panose="02010600030101010101" pitchFamily="2" charset="-122"/>
                                            </a:rPr>
                                            <m:t>1</m:t>
                                          </m:r>
                                        </m:sub>
                                      </m:sSub>
                                    </m:den>
                                  </m:f>
                                </m:num>
                                <m:den>
                                  <m:r>
                                    <a:rPr lang="en-US" sz="2400" i="1">
                                      <a:effectLst/>
                                      <a:latin typeface="Cambria Math" panose="02040503050406030204" pitchFamily="18" charset="0"/>
                                      <a:ea typeface="宋体" panose="02010600030101010101" pitchFamily="2" charset="-122"/>
                                    </a:rPr>
                                    <m:t>𝑡</m:t>
                                  </m:r>
                                </m:den>
                              </m:f>
                            </m:oMath>
                          </a14:m>
                          <a:r>
                            <a:rPr lang="zh-CN" sz="2400" dirty="0">
                              <a:effectLst/>
                              <a:latin typeface="Times New Roman" panose="02020603050405020304" pitchFamily="18" charset="0"/>
                              <a:ea typeface="宋体" panose="02010600030101010101" pitchFamily="2" charset="-122"/>
                            </a:rPr>
                            <a:t>或</a:t>
                          </a:r>
                          <a:r>
                            <a:rPr lang="en-US" sz="2400" i="1" dirty="0">
                              <a:effectLst/>
                              <a:latin typeface="Times New Roman" panose="02020603050405020304" pitchFamily="18" charset="0"/>
                              <a:ea typeface="宋体" panose="02010600030101010101" pitchFamily="2" charset="-122"/>
                            </a:rPr>
                            <a:t>a</a:t>
                          </a:r>
                          <a:r>
                            <a:rPr lang="en-US" sz="24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sz="2400" i="1">
                                      <a:effectLst/>
                                      <a:latin typeface="Cambria Math" panose="02040503050406030204" pitchFamily="18" charset="0"/>
                                      <a:ea typeface="Cambria Math" panose="02040503050406030204" pitchFamily="18" charset="0"/>
                                    </a:rPr>
                                  </m:ctrlPr>
                                </m:fPr>
                                <m:num>
                                  <m:sSup>
                                    <m:sSupPr>
                                      <m:ctrlPr>
                                        <a:rPr lang="zh-CN" sz="2400" i="1">
                                          <a:effectLst/>
                                          <a:latin typeface="Cambria Math" panose="02040503050406030204" pitchFamily="18" charset="0"/>
                                          <a:ea typeface="Cambria Math" panose="02040503050406030204" pitchFamily="18" charset="0"/>
                                        </a:rPr>
                                      </m:ctrlPr>
                                    </m:sSupPr>
                                    <m:e>
                                      <m:sSub>
                                        <m:sSubPr>
                                          <m:ctrlPr>
                                            <a:rPr lang="zh-CN" sz="2400" i="1">
                                              <a:effectLst/>
                                              <a:latin typeface="Cambria Math" panose="02040503050406030204" pitchFamily="18" charset="0"/>
                                              <a:ea typeface="Cambria Math" panose="02040503050406030204" pitchFamily="18" charset="0"/>
                                            </a:rPr>
                                          </m:ctrlPr>
                                        </m:sSubPr>
                                        <m:e>
                                          <m:r>
                                            <a:rPr lang="en-US" sz="2400" i="1">
                                              <a:effectLst/>
                                              <a:latin typeface="Cambria Math" panose="02040503050406030204" pitchFamily="18" charset="0"/>
                                              <a:ea typeface="宋体" panose="02010600030101010101" pitchFamily="2" charset="-122"/>
                                            </a:rPr>
                                            <m:t>𝑣</m:t>
                                          </m:r>
                                        </m:e>
                                        <m:sub>
                                          <m:r>
                                            <a:rPr lang="en-US" sz="2400">
                                              <a:effectLst/>
                                              <a:latin typeface="Cambria Math" panose="02040503050406030204" pitchFamily="18" charset="0"/>
                                              <a:ea typeface="宋体" panose="02010600030101010101" pitchFamily="2" charset="-122"/>
                                            </a:rPr>
                                            <m:t>2</m:t>
                                          </m:r>
                                        </m:sub>
                                      </m:sSub>
                                    </m:e>
                                    <m:sup>
                                      <m:r>
                                        <a:rPr lang="en-US" sz="2400">
                                          <a:effectLst/>
                                          <a:latin typeface="Cambria Math" panose="02040503050406030204" pitchFamily="18" charset="0"/>
                                          <a:ea typeface="宋体" panose="02010600030101010101" pitchFamily="2" charset="-122"/>
                                        </a:rPr>
                                        <m:t>2</m:t>
                                      </m:r>
                                    </m:sup>
                                  </m:sSup>
                                  <m:r>
                                    <a:rPr lang="en-US" sz="2400" i="1">
                                      <a:effectLst/>
                                      <a:latin typeface="Cambria Math" panose="02040503050406030204" pitchFamily="18" charset="0"/>
                                      <a:ea typeface="宋体" panose="02010600030101010101" pitchFamily="2" charset="-122"/>
                                    </a:rPr>
                                    <m:t>−</m:t>
                                  </m:r>
                                  <m:sSup>
                                    <m:sSupPr>
                                      <m:ctrlPr>
                                        <a:rPr lang="zh-CN" sz="2400" i="1">
                                          <a:effectLst/>
                                          <a:latin typeface="Cambria Math" panose="02040503050406030204" pitchFamily="18" charset="0"/>
                                          <a:ea typeface="Cambria Math" panose="02040503050406030204" pitchFamily="18" charset="0"/>
                                        </a:rPr>
                                      </m:ctrlPr>
                                    </m:sSupPr>
                                    <m:e>
                                      <m:sSub>
                                        <m:sSubPr>
                                          <m:ctrlPr>
                                            <a:rPr lang="zh-CN" sz="2400" i="1">
                                              <a:effectLst/>
                                              <a:latin typeface="Cambria Math" panose="02040503050406030204" pitchFamily="18" charset="0"/>
                                              <a:ea typeface="Cambria Math" panose="02040503050406030204" pitchFamily="18" charset="0"/>
                                            </a:rPr>
                                          </m:ctrlPr>
                                        </m:sSubPr>
                                        <m:e>
                                          <m:r>
                                            <a:rPr lang="en-US" sz="2400" i="1">
                                              <a:effectLst/>
                                              <a:latin typeface="Cambria Math" panose="02040503050406030204" pitchFamily="18" charset="0"/>
                                              <a:ea typeface="宋体" panose="02010600030101010101" pitchFamily="2" charset="-122"/>
                                            </a:rPr>
                                            <m:t>𝑣</m:t>
                                          </m:r>
                                        </m:e>
                                        <m:sub>
                                          <m:r>
                                            <a:rPr lang="en-US" sz="2400">
                                              <a:effectLst/>
                                              <a:latin typeface="Cambria Math" panose="02040503050406030204" pitchFamily="18" charset="0"/>
                                              <a:ea typeface="宋体" panose="02010600030101010101" pitchFamily="2" charset="-122"/>
                                            </a:rPr>
                                            <m:t>1</m:t>
                                          </m:r>
                                        </m:sub>
                                      </m:sSub>
                                    </m:e>
                                    <m:sup>
                                      <m:r>
                                        <a:rPr lang="en-US" sz="2400">
                                          <a:effectLst/>
                                          <a:latin typeface="Cambria Math" panose="02040503050406030204" pitchFamily="18" charset="0"/>
                                          <a:ea typeface="宋体" panose="02010600030101010101" pitchFamily="2" charset="-122"/>
                                        </a:rPr>
                                        <m:t>2</m:t>
                                      </m:r>
                                    </m:sup>
                                  </m:sSup>
                                </m:num>
                                <m:den>
                                  <m:r>
                                    <a:rPr lang="en-US" sz="2400">
                                      <a:effectLst/>
                                      <a:latin typeface="Cambria Math" panose="02040503050406030204" pitchFamily="18" charset="0"/>
                                      <a:ea typeface="宋体" panose="02010600030101010101" pitchFamily="2" charset="-122"/>
                                    </a:rPr>
                                    <m:t>2</m:t>
                                  </m:r>
                                  <m:r>
                                    <a:rPr lang="en-US" sz="2400" i="1">
                                      <a:effectLst/>
                                      <a:latin typeface="Cambria Math" panose="02040503050406030204" pitchFamily="18" charset="0"/>
                                      <a:ea typeface="宋体" panose="02010600030101010101" pitchFamily="2" charset="-122"/>
                                    </a:rPr>
                                    <m:t>𝑠</m:t>
                                  </m:r>
                                </m:den>
                              </m:f>
                            </m:oMath>
                          </a14:m>
                          <a:r>
                            <a:rPr lang="en-US" sz="2400" dirty="0" smtClean="0">
                              <a:effectLst/>
                              <a:latin typeface="Times New Roman" panose="02020603050405020304" pitchFamily="18" charset="0"/>
                              <a:ea typeface="宋体" panose="02010600030101010101" pitchFamily="2" charset="-122"/>
                            </a:rPr>
                            <a:t>=</a:t>
                          </a:r>
                        </a:p>
                        <a:p>
                          <a:pPr marL="72000" algn="l">
                            <a:lnSpc>
                              <a:spcPct val="150000"/>
                            </a:lnSpc>
                            <a:spcAft>
                              <a:spcPts val="0"/>
                            </a:spcAft>
                            <a:tabLst>
                              <a:tab pos="2340610" algn="l"/>
                              <a:tab pos="2790825" algn="l"/>
                              <a:tab pos="4231005" algn="l"/>
                            </a:tabLst>
                          </a:pPr>
                          <a14:m>
                            <m:oMath xmlns:m="http://schemas.openxmlformats.org/officeDocument/2006/math">
                              <m:f>
                                <m:fPr>
                                  <m:ctrlPr>
                                    <a:rPr lang="zh-CN" sz="2400" i="1">
                                      <a:effectLst/>
                                      <a:latin typeface="Cambria Math" panose="02040503050406030204" pitchFamily="18" charset="0"/>
                                      <a:ea typeface="Cambria Math" panose="02040503050406030204" pitchFamily="18" charset="0"/>
                                    </a:rPr>
                                  </m:ctrlPr>
                                </m:fPr>
                                <m:num>
                                  <m:r>
                                    <a:rPr lang="en-US" sz="2400">
                                      <a:effectLst/>
                                      <a:latin typeface="Cambria Math" panose="02040503050406030204" pitchFamily="18" charset="0"/>
                                      <a:ea typeface="宋体" panose="02010600030101010101" pitchFamily="2" charset="-122"/>
                                    </a:rPr>
                                    <m:t>(</m:t>
                                  </m:r>
                                  <m:f>
                                    <m:fPr>
                                      <m:ctrlPr>
                                        <a:rPr lang="zh-CN" sz="2400" i="1">
                                          <a:effectLst/>
                                          <a:latin typeface="Cambria Math" panose="02040503050406030204" pitchFamily="18" charset="0"/>
                                          <a:ea typeface="Cambria Math" panose="02040503050406030204" pitchFamily="18" charset="0"/>
                                        </a:rPr>
                                      </m:ctrlPr>
                                    </m:fPr>
                                    <m:num>
                                      <m:r>
                                        <a:rPr lang="en-US" sz="2400" i="1">
                                          <a:effectLst/>
                                          <a:latin typeface="Cambria Math" panose="02040503050406030204" pitchFamily="18" charset="0"/>
                                          <a:ea typeface="宋体" panose="02010600030101010101" pitchFamily="2" charset="-122"/>
                                        </a:rPr>
                                        <m:t>𝑑</m:t>
                                      </m:r>
                                    </m:num>
                                    <m:den>
                                      <m:r>
                                        <m:rPr>
                                          <m:sty m:val="p"/>
                                        </m:rPr>
                                        <a:rPr lang="en-US" sz="2400">
                                          <a:effectLst/>
                                          <a:latin typeface="Cambria Math" panose="02040503050406030204" pitchFamily="18" charset="0"/>
                                          <a:ea typeface="宋体" panose="02010600030101010101" pitchFamily="2" charset="-122"/>
                                        </a:rPr>
                                        <m:t>Δ</m:t>
                                      </m:r>
                                      <m:sSub>
                                        <m:sSubPr>
                                          <m:ctrlPr>
                                            <a:rPr lang="zh-CN" sz="2400" i="1">
                                              <a:effectLst/>
                                              <a:latin typeface="Cambria Math" panose="02040503050406030204" pitchFamily="18" charset="0"/>
                                              <a:ea typeface="Cambria Math" panose="02040503050406030204" pitchFamily="18" charset="0"/>
                                            </a:rPr>
                                          </m:ctrlPr>
                                        </m:sSubPr>
                                        <m:e>
                                          <m:r>
                                            <a:rPr lang="en-US" sz="2400" i="1">
                                              <a:effectLst/>
                                              <a:latin typeface="Cambria Math" panose="02040503050406030204" pitchFamily="18" charset="0"/>
                                              <a:ea typeface="宋体" panose="02010600030101010101" pitchFamily="2" charset="-122"/>
                                            </a:rPr>
                                            <m:t>𝑡</m:t>
                                          </m:r>
                                        </m:e>
                                        <m:sub>
                                          <m:r>
                                            <a:rPr lang="en-US" sz="2400">
                                              <a:effectLst/>
                                              <a:latin typeface="Cambria Math" panose="02040503050406030204" pitchFamily="18" charset="0"/>
                                              <a:ea typeface="宋体" panose="02010600030101010101" pitchFamily="2" charset="-122"/>
                                            </a:rPr>
                                            <m:t>2</m:t>
                                          </m:r>
                                        </m:sub>
                                      </m:sSub>
                                    </m:den>
                                  </m:f>
                                  <m:sSup>
                                    <m:sSupPr>
                                      <m:ctrlPr>
                                        <a:rPr lang="zh-CN" sz="2400" i="1">
                                          <a:effectLst/>
                                          <a:latin typeface="Cambria Math" panose="02040503050406030204" pitchFamily="18" charset="0"/>
                                          <a:ea typeface="Cambria Math" panose="02040503050406030204" pitchFamily="18" charset="0"/>
                                        </a:rPr>
                                      </m:ctrlPr>
                                    </m:sSupPr>
                                    <m:e>
                                      <m:r>
                                        <a:rPr lang="en-US" sz="2400">
                                          <a:effectLst/>
                                          <a:latin typeface="Cambria Math" panose="02040503050406030204" pitchFamily="18" charset="0"/>
                                          <a:ea typeface="宋体" panose="02010600030101010101" pitchFamily="2" charset="-122"/>
                                        </a:rPr>
                                        <m:t>)</m:t>
                                      </m:r>
                                    </m:e>
                                    <m:sup>
                                      <m:r>
                                        <a:rPr lang="en-US" sz="2400">
                                          <a:effectLst/>
                                          <a:latin typeface="Cambria Math" panose="02040503050406030204" pitchFamily="18" charset="0"/>
                                          <a:ea typeface="宋体" panose="02010600030101010101" pitchFamily="2" charset="-122"/>
                                        </a:rPr>
                                        <m:t>2</m:t>
                                      </m:r>
                                    </m:sup>
                                  </m:sSup>
                                  <m:r>
                                    <a:rPr lang="en-US" sz="2400" i="1">
                                      <a:effectLst/>
                                      <a:latin typeface="Cambria Math" panose="02040503050406030204" pitchFamily="18" charset="0"/>
                                      <a:ea typeface="宋体" panose="02010600030101010101" pitchFamily="2" charset="-122"/>
                                    </a:rPr>
                                    <m:t>−</m:t>
                                  </m:r>
                                  <m:r>
                                    <a:rPr lang="en-US" sz="2400">
                                      <a:effectLst/>
                                      <a:latin typeface="Cambria Math" panose="02040503050406030204" pitchFamily="18" charset="0"/>
                                      <a:ea typeface="宋体" panose="02010600030101010101" pitchFamily="2" charset="-122"/>
                                    </a:rPr>
                                    <m:t>(</m:t>
                                  </m:r>
                                  <m:f>
                                    <m:fPr>
                                      <m:ctrlPr>
                                        <a:rPr lang="zh-CN" sz="2400" i="1">
                                          <a:effectLst/>
                                          <a:latin typeface="Cambria Math" panose="02040503050406030204" pitchFamily="18" charset="0"/>
                                          <a:ea typeface="Cambria Math" panose="02040503050406030204" pitchFamily="18" charset="0"/>
                                        </a:rPr>
                                      </m:ctrlPr>
                                    </m:fPr>
                                    <m:num>
                                      <m:r>
                                        <a:rPr lang="en-US" sz="2400" i="1">
                                          <a:effectLst/>
                                          <a:latin typeface="Cambria Math" panose="02040503050406030204" pitchFamily="18" charset="0"/>
                                          <a:ea typeface="宋体" panose="02010600030101010101" pitchFamily="2" charset="-122"/>
                                        </a:rPr>
                                        <m:t>𝑑</m:t>
                                      </m:r>
                                    </m:num>
                                    <m:den>
                                      <m:r>
                                        <m:rPr>
                                          <m:sty m:val="p"/>
                                        </m:rPr>
                                        <a:rPr lang="en-US" sz="2400">
                                          <a:effectLst/>
                                          <a:latin typeface="Cambria Math" panose="02040503050406030204" pitchFamily="18" charset="0"/>
                                          <a:ea typeface="宋体" panose="02010600030101010101" pitchFamily="2" charset="-122"/>
                                        </a:rPr>
                                        <m:t>Δ</m:t>
                                      </m:r>
                                      <m:sSub>
                                        <m:sSubPr>
                                          <m:ctrlPr>
                                            <a:rPr lang="zh-CN" sz="2400" i="1">
                                              <a:effectLst/>
                                              <a:latin typeface="Cambria Math" panose="02040503050406030204" pitchFamily="18" charset="0"/>
                                              <a:ea typeface="Cambria Math" panose="02040503050406030204" pitchFamily="18" charset="0"/>
                                            </a:rPr>
                                          </m:ctrlPr>
                                        </m:sSubPr>
                                        <m:e>
                                          <m:r>
                                            <a:rPr lang="en-US" sz="2400" i="1">
                                              <a:effectLst/>
                                              <a:latin typeface="Cambria Math" panose="02040503050406030204" pitchFamily="18" charset="0"/>
                                              <a:ea typeface="宋体" panose="02010600030101010101" pitchFamily="2" charset="-122"/>
                                            </a:rPr>
                                            <m:t>𝑡</m:t>
                                          </m:r>
                                        </m:e>
                                        <m:sub>
                                          <m:r>
                                            <a:rPr lang="en-US" sz="2400">
                                              <a:effectLst/>
                                              <a:latin typeface="Cambria Math" panose="02040503050406030204" pitchFamily="18" charset="0"/>
                                              <a:ea typeface="宋体" panose="02010600030101010101" pitchFamily="2" charset="-122"/>
                                            </a:rPr>
                                            <m:t>1</m:t>
                                          </m:r>
                                        </m:sub>
                                      </m:sSub>
                                    </m:den>
                                  </m:f>
                                  <m:sSup>
                                    <m:sSupPr>
                                      <m:ctrlPr>
                                        <a:rPr lang="zh-CN" sz="2400" i="1">
                                          <a:effectLst/>
                                          <a:latin typeface="Cambria Math" panose="02040503050406030204" pitchFamily="18" charset="0"/>
                                          <a:ea typeface="Cambria Math" panose="02040503050406030204" pitchFamily="18" charset="0"/>
                                        </a:rPr>
                                      </m:ctrlPr>
                                    </m:sSupPr>
                                    <m:e>
                                      <m:r>
                                        <a:rPr lang="en-US" sz="2400">
                                          <a:effectLst/>
                                          <a:latin typeface="Cambria Math" panose="02040503050406030204" pitchFamily="18" charset="0"/>
                                          <a:ea typeface="宋体" panose="02010600030101010101" pitchFamily="2" charset="-122"/>
                                        </a:rPr>
                                        <m:t>)</m:t>
                                      </m:r>
                                    </m:e>
                                    <m:sup>
                                      <m:r>
                                        <a:rPr lang="en-US" sz="2400">
                                          <a:effectLst/>
                                          <a:latin typeface="Cambria Math" panose="02040503050406030204" pitchFamily="18" charset="0"/>
                                          <a:ea typeface="宋体" panose="02010600030101010101" pitchFamily="2" charset="-122"/>
                                        </a:rPr>
                                        <m:t>2</m:t>
                                      </m:r>
                                    </m:sup>
                                  </m:sSup>
                                </m:num>
                                <m:den>
                                  <m:r>
                                    <a:rPr lang="en-US" sz="2400">
                                      <a:effectLst/>
                                      <a:latin typeface="Cambria Math" panose="02040503050406030204" pitchFamily="18" charset="0"/>
                                      <a:ea typeface="宋体" panose="02010600030101010101" pitchFamily="2" charset="-122"/>
                                    </a:rPr>
                                    <m:t>2</m:t>
                                  </m:r>
                                  <m:r>
                                    <a:rPr lang="en-US" sz="2400" i="1">
                                      <a:effectLst/>
                                      <a:latin typeface="Cambria Math" panose="02040503050406030204" pitchFamily="18" charset="0"/>
                                      <a:ea typeface="宋体" panose="02010600030101010101" pitchFamily="2" charset="-122"/>
                                    </a:rPr>
                                    <m:t>𝑠</m:t>
                                  </m:r>
                                </m:den>
                              </m:f>
                            </m:oMath>
                          </a14:m>
                          <a:r>
                            <a:rPr lang="en-US" altLang="zh-CN" sz="2400" dirty="0" smtClean="0">
                              <a:effectLst/>
                              <a:latin typeface="Times New Roman" panose="02020603050405020304" pitchFamily="18" charset="0"/>
                              <a:ea typeface="宋体" panose="02010600030101010101" pitchFamily="2" charset="-122"/>
                            </a:rPr>
                            <a:t> </a:t>
                          </a:r>
                          <a:endParaRPr lang="zh-CN" sz="2400" dirty="0">
                            <a:effectLst/>
                            <a:latin typeface="Times New Roman" panose="02020603050405020304" pitchFamily="18" charset="0"/>
                            <a:ea typeface="宋体" panose="02010600030101010101" pitchFamily="2" charset="-122"/>
                          </a:endParaRPr>
                        </a:p>
                      </a:txBody>
                      <a:tcPr marL="8197" marR="8197"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400">
                              <a:effectLst/>
                              <a:latin typeface="Times New Roman" panose="02020603050405020304" pitchFamily="18" charset="0"/>
                              <a:ea typeface="宋体" panose="02010600030101010101" pitchFamily="2" charset="-122"/>
                            </a:rPr>
                            <a:t>1.</a:t>
                          </a:r>
                          <a:r>
                            <a:rPr lang="zh-CN" sz="2400">
                              <a:effectLst/>
                              <a:latin typeface="Times New Roman" panose="02020603050405020304" pitchFamily="18" charset="0"/>
                              <a:ea typeface="宋体" panose="02010600030101010101" pitchFamily="2" charset="-122"/>
                            </a:rPr>
                            <a:t>光束发射端与接收端务必要严格对准</a:t>
                          </a:r>
                        </a:p>
                        <a:p>
                          <a:pPr marL="72000" algn="l">
                            <a:lnSpc>
                              <a:spcPct val="150000"/>
                            </a:lnSpc>
                            <a:spcAft>
                              <a:spcPts val="0"/>
                            </a:spcAft>
                            <a:tabLst>
                              <a:tab pos="2340610" algn="l"/>
                              <a:tab pos="2790825" algn="l"/>
                              <a:tab pos="4231005" algn="l"/>
                            </a:tabLst>
                          </a:pPr>
                          <a:r>
                            <a:rPr lang="en-US" sz="2400">
                              <a:effectLst/>
                              <a:latin typeface="Times New Roman" panose="02020603050405020304" pitchFamily="18" charset="0"/>
                              <a:ea typeface="宋体" panose="02010600030101010101" pitchFamily="2" charset="-122"/>
                            </a:rPr>
                            <a:t>2.</a:t>
                          </a:r>
                          <a:r>
                            <a:rPr lang="zh-CN" sz="2400">
                              <a:effectLst/>
                              <a:latin typeface="Times New Roman" panose="02020603050405020304" pitchFamily="18" charset="0"/>
                              <a:ea typeface="宋体" panose="02010600030101010101" pitchFamily="2" charset="-122"/>
                            </a:rPr>
                            <a:t>挡光片宽度精确、边缘平整、安装垂直固定</a:t>
                          </a:r>
                        </a:p>
                        <a:p>
                          <a:pPr marL="72000" algn="l">
                            <a:lnSpc>
                              <a:spcPct val="150000"/>
                            </a:lnSpc>
                            <a:spcAft>
                              <a:spcPts val="0"/>
                            </a:spcAft>
                            <a:tabLst>
                              <a:tab pos="2340610" algn="l"/>
                              <a:tab pos="2790825" algn="l"/>
                              <a:tab pos="4231005" algn="l"/>
                            </a:tabLst>
                          </a:pPr>
                          <a:r>
                            <a:rPr lang="en-US" sz="2400">
                              <a:effectLst/>
                              <a:latin typeface="Times New Roman" panose="02020603050405020304" pitchFamily="18" charset="0"/>
                              <a:ea typeface="宋体" panose="02010600030101010101" pitchFamily="2" charset="-122"/>
                            </a:rPr>
                            <a:t>3.</a:t>
                          </a:r>
                          <a:r>
                            <a:rPr lang="zh-CN" sz="2400">
                              <a:effectLst/>
                              <a:latin typeface="Times New Roman" panose="02020603050405020304" pitchFamily="18" charset="0"/>
                              <a:ea typeface="宋体" panose="02010600030101010101" pitchFamily="2" charset="-122"/>
                            </a:rPr>
                            <a:t>运动方向垂直于光束平面</a:t>
                          </a:r>
                        </a:p>
                      </a:txBody>
                      <a:tcPr marL="8197" marR="8197"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598">
                    <a:tc>
                      <a:txBody>
                        <a:bodyPr/>
                        <a:lstStyle/>
                        <a:p>
                          <a:pPr algn="ctr">
                            <a:lnSpc>
                              <a:spcPct val="150000"/>
                            </a:lnSpc>
                            <a:spcAft>
                              <a:spcPts val="0"/>
                            </a:spcAft>
                            <a:tabLst>
                              <a:tab pos="2340610" algn="l"/>
                              <a:tab pos="2790825" algn="l"/>
                              <a:tab pos="4231005" algn="l"/>
                            </a:tabLst>
                          </a:pPr>
                          <a:r>
                            <a:rPr lang="zh-CN" sz="2400">
                              <a:effectLst/>
                              <a:latin typeface="Times New Roman" panose="02020603050405020304" pitchFamily="18" charset="0"/>
                              <a:ea typeface="宋体" panose="02010600030101010101" pitchFamily="2" charset="-122"/>
                            </a:rPr>
                            <a:t>其他</a:t>
                          </a:r>
                          <a:r>
                            <a:rPr lang="zh-CN" sz="2400" smtClean="0">
                              <a:effectLst/>
                              <a:latin typeface="Times New Roman" panose="02020603050405020304" pitchFamily="18" charset="0"/>
                              <a:ea typeface="宋体" panose="02010600030101010101" pitchFamily="2" charset="-122"/>
                            </a:rPr>
                            <a:t>测</a:t>
                          </a:r>
                          <a:endParaRPr lang="en-US" altLang="zh-CN" sz="24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400" smtClean="0">
                              <a:effectLst/>
                              <a:latin typeface="Times New Roman" panose="02020603050405020304" pitchFamily="18" charset="0"/>
                              <a:ea typeface="宋体" panose="02010600030101010101" pitchFamily="2" charset="-122"/>
                            </a:rPr>
                            <a:t>速</a:t>
                          </a:r>
                          <a:r>
                            <a:rPr lang="zh-CN" sz="2400">
                              <a:effectLst/>
                              <a:latin typeface="Times New Roman" panose="02020603050405020304" pitchFamily="18" charset="0"/>
                              <a:ea typeface="宋体" panose="02010600030101010101" pitchFamily="2" charset="-122"/>
                            </a:rPr>
                            <a:t>方法</a:t>
                          </a:r>
                        </a:p>
                      </a:txBody>
                      <a:tcPr marL="4489" marR="4489"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tabLst>
                              <a:tab pos="2340610" algn="l"/>
                              <a:tab pos="2790825" algn="l"/>
                              <a:tab pos="4231005" algn="l"/>
                            </a:tabLst>
                          </a:pPr>
                          <a:r>
                            <a:rPr lang="en-US" sz="2400">
                              <a:effectLst/>
                              <a:latin typeface="Times New Roman" panose="02020603050405020304" pitchFamily="18" charset="0"/>
                              <a:ea typeface="宋体" panose="02010600030101010101" pitchFamily="2" charset="-122"/>
                            </a:rPr>
                            <a:t>1.</a:t>
                          </a:r>
                          <a:r>
                            <a:rPr lang="zh-CN" sz="2400">
                              <a:effectLst/>
                              <a:latin typeface="Times New Roman" panose="02020603050405020304" pitchFamily="18" charset="0"/>
                              <a:ea typeface="宋体" panose="02010600030101010101" pitchFamily="2" charset="-122"/>
                            </a:rPr>
                            <a:t>利用传感器测速度；</a:t>
                          </a:r>
                          <a:r>
                            <a:rPr lang="en-US" sz="2400">
                              <a:effectLst/>
                              <a:latin typeface="Times New Roman" panose="02020603050405020304" pitchFamily="18" charset="0"/>
                              <a:ea typeface="宋体" panose="02010600030101010101" pitchFamily="2" charset="-122"/>
                            </a:rPr>
                            <a:t>2.</a:t>
                          </a:r>
                          <a:r>
                            <a:rPr lang="zh-CN" sz="2400">
                              <a:effectLst/>
                              <a:latin typeface="Times New Roman" panose="02020603050405020304" pitchFamily="18" charset="0"/>
                              <a:ea typeface="宋体" panose="02010600030101010101" pitchFamily="2" charset="-122"/>
                            </a:rPr>
                            <a:t>利用平抛运动测速度；</a:t>
                          </a:r>
                          <a:r>
                            <a:rPr lang="en-US" sz="2400">
                              <a:effectLst/>
                              <a:latin typeface="Times New Roman" panose="02020603050405020304" pitchFamily="18" charset="0"/>
                              <a:ea typeface="宋体" panose="02010600030101010101" pitchFamily="2" charset="-122"/>
                            </a:rPr>
                            <a:t>3.</a:t>
                          </a:r>
                          <a:r>
                            <a:rPr lang="zh-CN" sz="2400">
                              <a:effectLst/>
                              <a:latin typeface="Times New Roman" panose="02020603050405020304" pitchFamily="18" charset="0"/>
                              <a:ea typeface="宋体" panose="02010600030101010101" pitchFamily="2" charset="-122"/>
                            </a:rPr>
                            <a:t>利用动能定理求速度</a:t>
                          </a:r>
                        </a:p>
                      </a:txBody>
                      <a:tcPr marL="4489" marR="4489"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bl>
              </a:graphicData>
            </a:graphic>
          </p:graphicFrame>
        </mc:Choice>
        <mc:Fallback>
          <p:graphicFrame>
            <p:nvGraphicFramePr>
              <p:cNvPr id="4" name="表格 3"/>
              <p:cNvGraphicFramePr>
                <a:graphicFrameLocks noGrp="1"/>
              </p:cNvGraphicFramePr>
              <p:nvPr>
                <p:extLst>
                  <p:ext uri="{D42A27DB-BD31-4B8C-83A1-F6EECF244321}">
                    <p14:modId xmlns:p14="http://schemas.microsoft.com/office/powerpoint/2010/main" val="622356222"/>
                  </p:ext>
                </p:extLst>
              </p:nvPr>
            </p:nvGraphicFramePr>
            <p:xfrm>
              <a:off x="406576" y="117425"/>
              <a:ext cx="11377262" cy="6481503"/>
            </p:xfrm>
            <a:graphic>
              <a:graphicData uri="http://schemas.openxmlformats.org/drawingml/2006/table">
                <a:tbl>
                  <a:tblPr firstRow="1" firstCol="1" bandRow="1"/>
                  <a:tblGrid>
                    <a:gridCol w="1366791"/>
                    <a:gridCol w="1269718"/>
                    <a:gridCol w="5753901"/>
                    <a:gridCol w="2986852"/>
                  </a:tblGrid>
                  <a:tr h="1099892">
                    <a:tc>
                      <a:txBody>
                        <a:bodyPr/>
                        <a:lstStyle/>
                        <a:p>
                          <a:pPr algn="ctr">
                            <a:lnSpc>
                              <a:spcPct val="150000"/>
                            </a:lnSpc>
                            <a:spcAft>
                              <a:spcPts val="0"/>
                            </a:spcAft>
                            <a:tabLst>
                              <a:tab pos="2340610" algn="l"/>
                              <a:tab pos="2790825" algn="l"/>
                              <a:tab pos="4231005" algn="l"/>
                            </a:tabLst>
                          </a:pPr>
                          <a:r>
                            <a:rPr lang="zh-CN" sz="2400" dirty="0">
                              <a:effectLst/>
                              <a:latin typeface="Times New Roman" panose="02020603050405020304" pitchFamily="18" charset="0"/>
                              <a:ea typeface="宋体" panose="02010600030101010101" pitchFamily="2" charset="-122"/>
                            </a:rPr>
                            <a:t>测速方法</a:t>
                          </a:r>
                        </a:p>
                      </a:txBody>
                      <a:tcPr marL="4489" marR="4489"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400">
                              <a:effectLst/>
                              <a:latin typeface="Times New Roman" panose="02020603050405020304" pitchFamily="18" charset="0"/>
                              <a:ea typeface="宋体" panose="02010600030101010101" pitchFamily="2" charset="-122"/>
                            </a:rPr>
                            <a:t>主要器材</a:t>
                          </a:r>
                        </a:p>
                      </a:txBody>
                      <a:tcPr marL="4489" marR="4489"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400">
                              <a:effectLst/>
                              <a:latin typeface="Times New Roman" panose="02020603050405020304" pitchFamily="18" charset="0"/>
                              <a:ea typeface="宋体" panose="02010600030101010101" pitchFamily="2" charset="-122"/>
                            </a:rPr>
                            <a:t>操作及数据处理</a:t>
                          </a:r>
                        </a:p>
                      </a:txBody>
                      <a:tcPr marL="4489" marR="4489"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400">
                              <a:effectLst/>
                              <a:latin typeface="Times New Roman" panose="02020603050405020304" pitchFamily="18" charset="0"/>
                              <a:ea typeface="宋体" panose="02010600030101010101" pitchFamily="2" charset="-122"/>
                            </a:rPr>
                            <a:t>注意事项</a:t>
                          </a:r>
                        </a:p>
                      </a:txBody>
                      <a:tcPr marL="4489" marR="4489"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5353">
                    <a:tc>
                      <a:txBody>
                        <a:bodyPr/>
                        <a:lstStyle/>
                        <a:p>
                          <a:pPr algn="ctr">
                            <a:lnSpc>
                              <a:spcPct val="150000"/>
                            </a:lnSpc>
                            <a:spcAft>
                              <a:spcPts val="0"/>
                            </a:spcAft>
                            <a:tabLst>
                              <a:tab pos="2340610" algn="l"/>
                              <a:tab pos="2790825" algn="l"/>
                              <a:tab pos="4231005" algn="l"/>
                            </a:tabLst>
                          </a:pPr>
                          <a:r>
                            <a:rPr lang="zh-CN" sz="2400">
                              <a:effectLst/>
                              <a:latin typeface="Times New Roman" panose="02020603050405020304" pitchFamily="18" charset="0"/>
                              <a:ea typeface="宋体" panose="02010600030101010101" pitchFamily="2" charset="-122"/>
                            </a:rPr>
                            <a:t>光电门法</a:t>
                          </a:r>
                        </a:p>
                      </a:txBody>
                      <a:tcPr marL="4489" marR="4489"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400">
                              <a:effectLst/>
                              <a:latin typeface="Times New Roman" panose="02020603050405020304" pitchFamily="18" charset="0"/>
                              <a:ea typeface="宋体" panose="02010600030101010101" pitchFamily="2" charset="-122"/>
                            </a:rPr>
                            <a:t>光电门</a:t>
                          </a:r>
                        </a:p>
                        <a:p>
                          <a:pPr marL="72000" algn="l">
                            <a:lnSpc>
                              <a:spcPct val="150000"/>
                            </a:lnSpc>
                            <a:spcAft>
                              <a:spcPts val="0"/>
                            </a:spcAft>
                            <a:tabLst>
                              <a:tab pos="2340610" algn="l"/>
                              <a:tab pos="2790825" algn="l"/>
                              <a:tab pos="4231005" algn="l"/>
                            </a:tabLst>
                          </a:pPr>
                          <a:r>
                            <a:rPr lang="zh-CN" sz="2400">
                              <a:effectLst/>
                              <a:latin typeface="Times New Roman" panose="02020603050405020304" pitchFamily="18" charset="0"/>
                              <a:ea typeface="宋体" panose="02010600030101010101" pitchFamily="2" charset="-122"/>
                            </a:rPr>
                            <a:t>螺旋测微器</a:t>
                          </a:r>
                          <a:r>
                            <a:rPr lang="en-US" sz="2400">
                              <a:effectLst/>
                              <a:latin typeface="Times New Roman" panose="02020603050405020304" pitchFamily="18" charset="0"/>
                              <a:ea typeface="宋体" panose="02010600030101010101" pitchFamily="2" charset="-122"/>
                            </a:rPr>
                            <a:t>(</a:t>
                          </a:r>
                          <a:r>
                            <a:rPr lang="zh-CN" sz="2400">
                              <a:effectLst/>
                              <a:latin typeface="Times New Roman" panose="02020603050405020304" pitchFamily="18" charset="0"/>
                              <a:ea typeface="宋体" panose="02010600030101010101" pitchFamily="2" charset="-122"/>
                            </a:rPr>
                            <a:t>或</a:t>
                          </a:r>
                          <a:r>
                            <a:rPr lang="zh-CN" sz="2400" smtClean="0">
                              <a:effectLst/>
                              <a:latin typeface="Times New Roman" panose="02020603050405020304" pitchFamily="18" charset="0"/>
                              <a:ea typeface="宋体" panose="02010600030101010101" pitchFamily="2" charset="-122"/>
                            </a:rPr>
                            <a:t>游标</a:t>
                          </a:r>
                          <a:endParaRPr lang="en-US" altLang="zh-CN" sz="2400" smtClean="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zh-CN" sz="2400" smtClean="0">
                              <a:effectLst/>
                              <a:latin typeface="Times New Roman" panose="02020603050405020304" pitchFamily="18" charset="0"/>
                              <a:ea typeface="宋体" panose="02010600030101010101" pitchFamily="2" charset="-122"/>
                            </a:rPr>
                            <a:t>卡尺</a:t>
                          </a:r>
                          <a:r>
                            <a:rPr lang="en-US" sz="2400">
                              <a:effectLst/>
                              <a:latin typeface="Times New Roman" panose="02020603050405020304" pitchFamily="18" charset="0"/>
                              <a:ea typeface="宋体" panose="02010600030101010101" pitchFamily="2" charset="-122"/>
                            </a:rPr>
                            <a:t>)</a:t>
                          </a:r>
                          <a:endParaRPr lang="zh-CN" sz="2400">
                            <a:effectLst/>
                            <a:latin typeface="Times New Roman" panose="02020603050405020304" pitchFamily="18" charset="0"/>
                            <a:ea typeface="宋体" panose="02010600030101010101" pitchFamily="2" charset="-122"/>
                          </a:endParaRPr>
                        </a:p>
                      </a:txBody>
                      <a:tcPr marL="8197" marR="8197"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8197" marR="8197"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5926" t="-25963" r="-52063" b="-28103"/>
                          </a:stretch>
                        </a:blipFill>
                      </a:tcPr>
                    </a:tc>
                    <a:tc>
                      <a:txBody>
                        <a:bodyPr/>
                        <a:lstStyle/>
                        <a:p>
                          <a:pPr marL="72000" algn="l">
                            <a:lnSpc>
                              <a:spcPct val="150000"/>
                            </a:lnSpc>
                            <a:spcAft>
                              <a:spcPts val="0"/>
                            </a:spcAft>
                            <a:tabLst>
                              <a:tab pos="2340610" algn="l"/>
                              <a:tab pos="2790825" algn="l"/>
                              <a:tab pos="4231005" algn="l"/>
                            </a:tabLst>
                          </a:pPr>
                          <a:r>
                            <a:rPr lang="en-US" sz="2400">
                              <a:effectLst/>
                              <a:latin typeface="Times New Roman" panose="02020603050405020304" pitchFamily="18" charset="0"/>
                              <a:ea typeface="宋体" panose="02010600030101010101" pitchFamily="2" charset="-122"/>
                            </a:rPr>
                            <a:t>1.</a:t>
                          </a:r>
                          <a:r>
                            <a:rPr lang="zh-CN" sz="2400">
                              <a:effectLst/>
                              <a:latin typeface="Times New Roman" panose="02020603050405020304" pitchFamily="18" charset="0"/>
                              <a:ea typeface="宋体" panose="02010600030101010101" pitchFamily="2" charset="-122"/>
                            </a:rPr>
                            <a:t>光束发射端与接收端务必要严格对准</a:t>
                          </a:r>
                        </a:p>
                        <a:p>
                          <a:pPr marL="72000" algn="l">
                            <a:lnSpc>
                              <a:spcPct val="150000"/>
                            </a:lnSpc>
                            <a:spcAft>
                              <a:spcPts val="0"/>
                            </a:spcAft>
                            <a:tabLst>
                              <a:tab pos="2340610" algn="l"/>
                              <a:tab pos="2790825" algn="l"/>
                              <a:tab pos="4231005" algn="l"/>
                            </a:tabLst>
                          </a:pPr>
                          <a:r>
                            <a:rPr lang="en-US" sz="2400">
                              <a:effectLst/>
                              <a:latin typeface="Times New Roman" panose="02020603050405020304" pitchFamily="18" charset="0"/>
                              <a:ea typeface="宋体" panose="02010600030101010101" pitchFamily="2" charset="-122"/>
                            </a:rPr>
                            <a:t>2.</a:t>
                          </a:r>
                          <a:r>
                            <a:rPr lang="zh-CN" sz="2400">
                              <a:effectLst/>
                              <a:latin typeface="Times New Roman" panose="02020603050405020304" pitchFamily="18" charset="0"/>
                              <a:ea typeface="宋体" panose="02010600030101010101" pitchFamily="2" charset="-122"/>
                            </a:rPr>
                            <a:t>挡光片宽度精确、边缘平整、安装垂直固定</a:t>
                          </a:r>
                        </a:p>
                        <a:p>
                          <a:pPr marL="72000" algn="l">
                            <a:lnSpc>
                              <a:spcPct val="150000"/>
                            </a:lnSpc>
                            <a:spcAft>
                              <a:spcPts val="0"/>
                            </a:spcAft>
                            <a:tabLst>
                              <a:tab pos="2340610" algn="l"/>
                              <a:tab pos="2790825" algn="l"/>
                              <a:tab pos="4231005" algn="l"/>
                            </a:tabLst>
                          </a:pPr>
                          <a:r>
                            <a:rPr lang="en-US" sz="2400">
                              <a:effectLst/>
                              <a:latin typeface="Times New Roman" panose="02020603050405020304" pitchFamily="18" charset="0"/>
                              <a:ea typeface="宋体" panose="02010600030101010101" pitchFamily="2" charset="-122"/>
                            </a:rPr>
                            <a:t>3.</a:t>
                          </a:r>
                          <a:r>
                            <a:rPr lang="zh-CN" sz="2400">
                              <a:effectLst/>
                              <a:latin typeface="Times New Roman" panose="02020603050405020304" pitchFamily="18" charset="0"/>
                              <a:ea typeface="宋体" panose="02010600030101010101" pitchFamily="2" charset="-122"/>
                            </a:rPr>
                            <a:t>运动方向垂直于光束平面</a:t>
                          </a:r>
                        </a:p>
                      </a:txBody>
                      <a:tcPr marL="8197" marR="8197"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6258">
                    <a:tc>
                      <a:txBody>
                        <a:bodyPr/>
                        <a:lstStyle/>
                        <a:p>
                          <a:pPr algn="ctr">
                            <a:lnSpc>
                              <a:spcPct val="150000"/>
                            </a:lnSpc>
                            <a:spcAft>
                              <a:spcPts val="0"/>
                            </a:spcAft>
                            <a:tabLst>
                              <a:tab pos="2340610" algn="l"/>
                              <a:tab pos="2790825" algn="l"/>
                              <a:tab pos="4231005" algn="l"/>
                            </a:tabLst>
                          </a:pPr>
                          <a:r>
                            <a:rPr lang="zh-CN" sz="2400">
                              <a:effectLst/>
                              <a:latin typeface="Times New Roman" panose="02020603050405020304" pitchFamily="18" charset="0"/>
                              <a:ea typeface="宋体" panose="02010600030101010101" pitchFamily="2" charset="-122"/>
                            </a:rPr>
                            <a:t>其他</a:t>
                          </a:r>
                          <a:r>
                            <a:rPr lang="zh-CN" sz="2400" smtClean="0">
                              <a:effectLst/>
                              <a:latin typeface="Times New Roman" panose="02020603050405020304" pitchFamily="18" charset="0"/>
                              <a:ea typeface="宋体" panose="02010600030101010101" pitchFamily="2" charset="-122"/>
                            </a:rPr>
                            <a:t>测</a:t>
                          </a:r>
                          <a:endParaRPr lang="en-US" altLang="zh-CN" sz="24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400" smtClean="0">
                              <a:effectLst/>
                              <a:latin typeface="Times New Roman" panose="02020603050405020304" pitchFamily="18" charset="0"/>
                              <a:ea typeface="宋体" panose="02010600030101010101" pitchFamily="2" charset="-122"/>
                            </a:rPr>
                            <a:t>速</a:t>
                          </a:r>
                          <a:r>
                            <a:rPr lang="zh-CN" sz="2400">
                              <a:effectLst/>
                              <a:latin typeface="Times New Roman" panose="02020603050405020304" pitchFamily="18" charset="0"/>
                              <a:ea typeface="宋体" panose="02010600030101010101" pitchFamily="2" charset="-122"/>
                            </a:rPr>
                            <a:t>方法</a:t>
                          </a:r>
                        </a:p>
                      </a:txBody>
                      <a:tcPr marL="4489" marR="4489"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tabLst>
                              <a:tab pos="2340610" algn="l"/>
                              <a:tab pos="2790825" algn="l"/>
                              <a:tab pos="4231005" algn="l"/>
                            </a:tabLst>
                          </a:pPr>
                          <a:r>
                            <a:rPr lang="en-US" sz="2400">
                              <a:effectLst/>
                              <a:latin typeface="Times New Roman" panose="02020603050405020304" pitchFamily="18" charset="0"/>
                              <a:ea typeface="宋体" panose="02010600030101010101" pitchFamily="2" charset="-122"/>
                            </a:rPr>
                            <a:t>1.</a:t>
                          </a:r>
                          <a:r>
                            <a:rPr lang="zh-CN" sz="2400">
                              <a:effectLst/>
                              <a:latin typeface="Times New Roman" panose="02020603050405020304" pitchFamily="18" charset="0"/>
                              <a:ea typeface="宋体" panose="02010600030101010101" pitchFamily="2" charset="-122"/>
                            </a:rPr>
                            <a:t>利用传感器测速度；</a:t>
                          </a:r>
                          <a:r>
                            <a:rPr lang="en-US" sz="2400">
                              <a:effectLst/>
                              <a:latin typeface="Times New Roman" panose="02020603050405020304" pitchFamily="18" charset="0"/>
                              <a:ea typeface="宋体" panose="02010600030101010101" pitchFamily="2" charset="-122"/>
                            </a:rPr>
                            <a:t>2.</a:t>
                          </a:r>
                          <a:r>
                            <a:rPr lang="zh-CN" sz="2400">
                              <a:effectLst/>
                              <a:latin typeface="Times New Roman" panose="02020603050405020304" pitchFamily="18" charset="0"/>
                              <a:ea typeface="宋体" panose="02010600030101010101" pitchFamily="2" charset="-122"/>
                            </a:rPr>
                            <a:t>利用平抛运动测速度；</a:t>
                          </a:r>
                          <a:r>
                            <a:rPr lang="en-US" sz="2400">
                              <a:effectLst/>
                              <a:latin typeface="Times New Roman" panose="02020603050405020304" pitchFamily="18" charset="0"/>
                              <a:ea typeface="宋体" panose="02010600030101010101" pitchFamily="2" charset="-122"/>
                            </a:rPr>
                            <a:t>3.</a:t>
                          </a:r>
                          <a:r>
                            <a:rPr lang="zh-CN" sz="2400">
                              <a:effectLst/>
                              <a:latin typeface="Times New Roman" panose="02020603050405020304" pitchFamily="18" charset="0"/>
                              <a:ea typeface="宋体" panose="02010600030101010101" pitchFamily="2" charset="-122"/>
                            </a:rPr>
                            <a:t>利用动能定理求速度</a:t>
                          </a:r>
                        </a:p>
                      </a:txBody>
                      <a:tcPr marL="4489" marR="4489" marT="4489" marB="44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bl>
              </a:graphicData>
            </a:graphic>
          </p:graphicFrame>
        </mc:Fallback>
      </mc:AlternateContent>
    </p:spTree>
    <p:extLst>
      <p:ext uri="{BB962C8B-B14F-4D97-AF65-F5344CB8AC3E}">
        <p14:creationId xmlns:p14="http://schemas.microsoft.com/office/powerpoint/2010/main" val="42675643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217328"/>
            <a:ext cx="8586320" cy="2939242"/>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cs typeface="Times New Roman" panose="02020603050405020304" pitchFamily="18" charset="0"/>
              </a:rPr>
              <a:t>小球在液体中运动时受到液体的黏滞阻力</a:t>
            </a:r>
            <a:r>
              <a:rPr lang="en-US" altLang="zh-CN" sz="2800" i="1">
                <a:latin typeface="Times New Roman" panose="02020603050405020304" pitchFamily="18" charset="0"/>
                <a:ea typeface="宋体" panose="02010600030101010101" pitchFamily="2" charset="-122"/>
              </a:rPr>
              <a:t>f</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kDv</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k</a:t>
            </a:r>
            <a:r>
              <a:rPr lang="zh-CN" altLang="zh-CN" sz="2800">
                <a:latin typeface="Times New Roman" panose="02020603050405020304" pitchFamily="18" charset="0"/>
                <a:ea typeface="宋体" panose="02010600030101010101" pitchFamily="2" charset="-122"/>
                <a:cs typeface="Times New Roman" panose="02020603050405020304" pitchFamily="18" charset="0"/>
              </a:rPr>
              <a:t>为与液体有关的常量</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，已知小球密度为</a:t>
            </a:r>
            <a:r>
              <a:rPr lang="en-US" altLang="zh-CN" sz="2800" i="1">
                <a:latin typeface="Times New Roman" panose="02020603050405020304" pitchFamily="18" charset="0"/>
                <a:ea typeface="宋体" panose="02010600030101010101" pitchFamily="2" charset="-122"/>
              </a:rPr>
              <a:t>ρ</a:t>
            </a:r>
            <a:r>
              <a:rPr lang="zh-CN" altLang="zh-CN" sz="2800">
                <a:latin typeface="Times New Roman" panose="02020603050405020304" pitchFamily="18" charset="0"/>
                <a:ea typeface="宋体" panose="02010600030101010101" pitchFamily="2" charset="-122"/>
                <a:cs typeface="Times New Roman" panose="02020603050405020304" pitchFamily="18" charset="0"/>
              </a:rPr>
              <a:t>，液体密度</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为</a:t>
            </a:r>
            <a:endParaRPr lang="en-US" altLang="zh-CN" sz="280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endParaRPr lang="en-US" altLang="zh-CN" sz="1000" i="1">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r>
              <a:rPr lang="en-US" altLang="zh-CN" sz="2800" i="1" smtClean="0">
                <a:latin typeface="Times New Roman" panose="02020603050405020304" pitchFamily="18" charset="0"/>
                <a:ea typeface="宋体" panose="02010600030101010101" pitchFamily="2" charset="-122"/>
              </a:rPr>
              <a:t>ρ</a:t>
            </a:r>
            <a:r>
              <a:rPr lang="en-US" altLang="zh-CN" sz="2800" baseline="-25000" smtClean="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cs typeface="Times New Roman" panose="02020603050405020304" pitchFamily="18" charset="0"/>
              </a:rPr>
              <a:t>，重力加速度大小为</a:t>
            </a:r>
            <a:r>
              <a:rPr lang="en-US" altLang="zh-CN" sz="2800" i="1">
                <a:latin typeface="Times New Roman" panose="02020603050405020304" pitchFamily="18" charset="0"/>
                <a:ea typeface="宋体" panose="02010600030101010101" pitchFamily="2" charset="-122"/>
              </a:rPr>
              <a:t>g</a:t>
            </a:r>
            <a:r>
              <a:rPr lang="zh-CN" altLang="zh-CN" sz="2800">
                <a:latin typeface="Times New Roman" panose="02020603050405020304" pitchFamily="18" charset="0"/>
                <a:ea typeface="宋体" panose="02010600030101010101" pitchFamily="2" charset="-122"/>
                <a:cs typeface="Times New Roman" panose="02020603050405020304" pitchFamily="18" charset="0"/>
              </a:rPr>
              <a:t>，则</a:t>
            </a:r>
            <a:r>
              <a:rPr lang="en-US" altLang="zh-CN" sz="2800" i="1">
                <a:latin typeface="Times New Roman" panose="02020603050405020304" pitchFamily="18" charset="0"/>
                <a:ea typeface="宋体" panose="02010600030101010101" pitchFamily="2" charset="-122"/>
              </a:rPr>
              <a:t>k</a:t>
            </a:r>
            <a:r>
              <a:rPr lang="zh-CN" altLang="zh-CN" sz="2800">
                <a:latin typeface="Times New Roman" panose="02020603050405020304" pitchFamily="18" charset="0"/>
                <a:ea typeface="宋体" panose="02010600030101010101" pitchFamily="2" charset="-122"/>
                <a:cs typeface="Times New Roman" panose="02020603050405020304" pitchFamily="18" charset="0"/>
              </a:rPr>
              <a:t>的表达式为</a:t>
            </a:r>
            <a:r>
              <a:rPr lang="en-US" altLang="zh-CN" sz="2800" i="1">
                <a:latin typeface="Times New Roman" panose="02020603050405020304" pitchFamily="18" charset="0"/>
                <a:ea typeface="宋体" panose="02010600030101010101" pitchFamily="2" charset="-122"/>
              </a:rPr>
              <a:t>k</a:t>
            </a:r>
            <a:r>
              <a:rPr lang="en-US" altLang="zh-CN" sz="2800" smtClean="0">
                <a:latin typeface="Times New Roman" panose="02020603050405020304" pitchFamily="18" charset="0"/>
                <a:ea typeface="宋体" panose="02010600030101010101" pitchFamily="2" charset="-122"/>
              </a:rPr>
              <a:t>=</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_________</a:t>
            </a: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用题中给出的物理量表示</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pic>
        <p:nvPicPr>
          <p:cNvPr id="18" name="image35.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7630"/>
          <a:stretch/>
        </p:blipFill>
        <p:spPr bwMode="auto">
          <a:xfrm>
            <a:off x="9623598" y="405458"/>
            <a:ext cx="1999231" cy="2717272"/>
          </a:xfrm>
          <a:prstGeom prst="rect">
            <a:avLst/>
          </a:prstGeom>
          <a:noFill/>
          <a:ln>
            <a:noFill/>
          </a:ln>
        </p:spPr>
      </p:pic>
      <mc:AlternateContent xmlns:mc="http://schemas.openxmlformats.org/markup-compatibility/2006" xmlns:a14="http://schemas.microsoft.com/office/drawing/2010/main">
        <mc:Choice Requires="a14">
          <p:sp>
            <p:nvSpPr>
              <p:cNvPr id="19" name="矩形 18"/>
              <p:cNvSpPr/>
              <p:nvPr/>
            </p:nvSpPr>
            <p:spPr>
              <a:xfrm>
                <a:off x="7140536" y="1527753"/>
                <a:ext cx="1834990" cy="764568"/>
              </a:xfrm>
              <a:prstGeom prst="rect">
                <a:avLst/>
              </a:prstGeom>
            </p:spPr>
            <p:txBody>
              <a:bodyPr wrap="none">
                <a:spAutoFit/>
              </a:bodyPr>
              <a:lstStyle/>
              <a:p>
                <a14:m>
                  <m:oMath xmlns:m="http://schemas.openxmlformats.org/officeDocument/2006/math">
                    <m:f>
                      <m:fPr>
                        <m:ctrlPr>
                          <a:rPr lang="zh-CN" altLang="zh-CN" sz="2800" i="1">
                            <a:solidFill>
                              <a:srgbClr val="C00000"/>
                            </a:solidFill>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𝜌</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𝜌</m:t>
                            </m:r>
                          </m:e>
                          <m: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𝑔</m:t>
                        </m:r>
                        <m:r>
                          <m:rPr>
                            <m:sty m:val="p"/>
                          </m:rP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π</m:t>
                        </m:r>
                        <m:sSup>
                          <m:sSupPr>
                            <m:ctrlPr>
                              <a:rPr lang="zh-CN" altLang="zh-CN" sz="2800" i="1">
                                <a:solidFill>
                                  <a:srgbClr val="C00000"/>
                                </a:solidFill>
                                <a:effectLst/>
                                <a:latin typeface="Cambria Math" panose="02040503050406030204" pitchFamily="18" charset="0"/>
                                <a:ea typeface="Cambria Math" panose="02040503050406030204" pitchFamily="18" charset="0"/>
                              </a:rPr>
                            </m:ctrlPr>
                          </m:sSup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𝐷</m:t>
                            </m:r>
                          </m:e>
                          <m:sup>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6</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𝑣</m:t>
                        </m:r>
                      </m:den>
                    </m:f>
                  </m:oMath>
                </a14:m>
                <a:r>
                  <a:rPr lang="zh-CN" altLang="en-US" smtClean="0"/>
                  <a:t> </a:t>
                </a:r>
                <a:endParaRPr lang="zh-CN" altLang="en-US"/>
              </a:p>
            </p:txBody>
          </p:sp>
        </mc:Choice>
        <mc:Fallback xmlns="">
          <p:sp>
            <p:nvSpPr>
              <p:cNvPr id="19" name="矩形 18"/>
              <p:cNvSpPr>
                <a:spLocks noRot="1" noChangeAspect="1" noMove="1" noResize="1" noEditPoints="1" noAdjustHandles="1" noChangeArrowheads="1" noChangeShapeType="1" noTextEdit="1"/>
              </p:cNvSpPr>
              <p:nvPr/>
            </p:nvSpPr>
            <p:spPr>
              <a:xfrm>
                <a:off x="7140536" y="1527753"/>
                <a:ext cx="1834990" cy="764568"/>
              </a:xfrm>
              <a:prstGeom prst="rect">
                <a:avLst/>
              </a:prstGeom>
              <a:blipFill rotWithShape="0">
                <a:blip r:embed="rId3"/>
                <a:stretch>
                  <a:fillRect/>
                </a:stretch>
              </a:blipFill>
            </p:spPr>
            <p:txBody>
              <a:bodyPr/>
              <a:lstStyle/>
              <a:p>
                <a:r>
                  <a:rPr lang="zh-CN" altLang="en-US">
                    <a:noFill/>
                  </a:rPr>
                  <a:t> </a:t>
                </a:r>
              </a:p>
            </p:txBody>
          </p:sp>
        </mc:Fallback>
      </mc:AlternateContent>
      <p:grpSp>
        <p:nvGrpSpPr>
          <p:cNvPr id="20" name="组合 19"/>
          <p:cNvGrpSpPr/>
          <p:nvPr/>
        </p:nvGrpSpPr>
        <p:grpSpPr>
          <a:xfrm>
            <a:off x="0" y="3141762"/>
            <a:ext cx="11855846" cy="3096344"/>
            <a:chOff x="0" y="189434"/>
            <a:chExt cx="11855846" cy="3096344"/>
          </a:xfrm>
        </p:grpSpPr>
        <mc:AlternateContent xmlns:mc="http://schemas.openxmlformats.org/markup-compatibility/2006" xmlns:a14="http://schemas.microsoft.com/office/drawing/2010/main">
          <mc:Choice Requires="a14">
            <p:sp>
              <p:nvSpPr>
                <p:cNvPr id="22" name="矩形 21"/>
                <p:cNvSpPr/>
                <p:nvPr/>
              </p:nvSpPr>
              <p:spPr>
                <a:xfrm>
                  <a:off x="389206" y="624280"/>
                  <a:ext cx="11466640" cy="266149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小球匀速运动，根据受力平衡有</a:t>
                  </a:r>
                  <a:r>
                    <a:rPr lang="en-US" altLang="zh-CN" sz="2800" i="1">
                      <a:effectLst/>
                      <a:latin typeface="Times New Roman" panose="02020603050405020304" pitchFamily="18" charset="0"/>
                      <a:ea typeface="宋体" panose="02010600030101010101" pitchFamily="2" charset="-122"/>
                    </a:rPr>
                    <a:t>mg</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F</a:t>
                  </a:r>
                  <a:r>
                    <a:rPr lang="zh-CN" altLang="zh-CN" sz="2800" baseline="-25000">
                      <a:effectLst/>
                      <a:latin typeface="Times New Roman" panose="02020603050405020304" pitchFamily="18" charset="0"/>
                      <a:ea typeface="楷体" panose="02010609060101010101" pitchFamily="49" charset="-122"/>
                    </a:rPr>
                    <a:t>浮</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f</a:t>
                  </a:r>
                  <a:r>
                    <a:rPr lang="zh-CN" altLang="zh-CN" sz="2800">
                      <a:effectLst/>
                      <a:latin typeface="Times New Roman" panose="02020603050405020304" pitchFamily="18" charset="0"/>
                      <a:ea typeface="楷体" panose="02010609060101010101" pitchFamily="49" charset="-122"/>
                    </a:rPr>
                    <a:t>，即</a:t>
                  </a:r>
                  <a:r>
                    <a:rPr lang="en-US" altLang="zh-CN" sz="2800" i="1">
                      <a:effectLst/>
                      <a:latin typeface="Times New Roman" panose="02020603050405020304" pitchFamily="18" charset="0"/>
                      <a:ea typeface="宋体" panose="02010600030101010101" pitchFamily="2" charset="-122"/>
                    </a:rPr>
                    <a:t>ρgV</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ρ</a:t>
                  </a:r>
                  <a:r>
                    <a:rPr lang="en-US" altLang="zh-CN" sz="2800" baseline="-25000">
                      <a:effectLst/>
                      <a:latin typeface="Times New Roman" panose="02020603050405020304" pitchFamily="18" charset="0"/>
                      <a:ea typeface="宋体" panose="02010600030101010101" pitchFamily="2" charset="-122"/>
                    </a:rPr>
                    <a:t>0</a:t>
                  </a:r>
                  <a:r>
                    <a:rPr lang="en-US" altLang="zh-CN" sz="2800" i="1">
                      <a:effectLst/>
                      <a:latin typeface="Times New Roman" panose="02020603050405020304" pitchFamily="18" charset="0"/>
                      <a:ea typeface="宋体" panose="02010600030101010101" pitchFamily="2" charset="-122"/>
                    </a:rPr>
                    <a:t>gV</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f</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球的体积公式为</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4</m:t>
                          </m:r>
                        </m:num>
                        <m:den>
                          <m:r>
                            <a:rPr lang="en-US" altLang="zh-CN" sz="2800">
                              <a:effectLst/>
                              <a:latin typeface="Cambria Math" panose="02040503050406030204" pitchFamily="18" charset="0"/>
                              <a:ea typeface="宋体" panose="02010600030101010101" pitchFamily="2" charset="-122"/>
                            </a:rPr>
                            <m:t>3</m:t>
                          </m:r>
                        </m:den>
                      </m:f>
                    </m:oMath>
                  </a14:m>
                  <a:r>
                    <a:rPr lang="en-US" altLang="zh-CN" sz="2800">
                      <a:effectLst/>
                      <a:latin typeface="Times New Roman" panose="02020603050405020304" pitchFamily="18" charset="0"/>
                      <a:ea typeface="宋体" panose="02010600030101010101" pitchFamily="2" charset="-122"/>
                    </a:rPr>
                    <a:t>π</a:t>
                  </a:r>
                  <a:r>
                    <a:rPr lang="en-US" altLang="zh-CN" sz="2800" i="1">
                      <a:effectLst/>
                      <a:latin typeface="Times New Roman" panose="02020603050405020304" pitchFamily="18" charset="0"/>
                      <a:ea typeface="宋体" panose="02010600030101010101" pitchFamily="2" charset="-122"/>
                    </a:rPr>
                    <a:t>R</a:t>
                  </a:r>
                  <a:r>
                    <a:rPr lang="en-US" altLang="zh-CN" sz="2800" baseline="30000">
                      <a:effectLst/>
                      <a:latin typeface="Times New Roman" panose="02020603050405020304" pitchFamily="18" charset="0"/>
                      <a:ea typeface="宋体" panose="02010600030101010101" pitchFamily="2" charset="-122"/>
                    </a:rPr>
                    <a:t>3</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4</m:t>
                          </m:r>
                        </m:num>
                        <m:den>
                          <m:r>
                            <a:rPr lang="en-US" altLang="zh-CN" sz="2800">
                              <a:effectLst/>
                              <a:latin typeface="Cambria Math" panose="02040503050406030204" pitchFamily="18" charset="0"/>
                              <a:ea typeface="宋体" panose="02010600030101010101" pitchFamily="2" charset="-122"/>
                            </a:rPr>
                            <m:t>3</m:t>
                          </m:r>
                        </m:den>
                      </m:f>
                    </m:oMath>
                  </a14:m>
                  <a:r>
                    <a:rPr lang="en-US" altLang="zh-CN" sz="2800">
                      <a:effectLst/>
                      <a:latin typeface="Times New Roman" panose="02020603050405020304" pitchFamily="18" charset="0"/>
                      <a:ea typeface="宋体" panose="02010600030101010101" pitchFamily="2" charset="-122"/>
                    </a:rPr>
                    <a:t>π</a:t>
                  </a:r>
                  <a:r>
                    <a:rPr lang="en-US" altLang="zh-CN" sz="2800">
                      <a:effectLst/>
                      <a:latin typeface="Times New Roman" panose="02020603050405020304" pitchFamily="18" charset="0"/>
                      <a:ea typeface="楷体" panose="02010609060101010101" pitchFamily="49"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𝐷</m:t>
                          </m:r>
                        </m:num>
                        <m:den>
                          <m:r>
                            <a:rPr lang="en-US" altLang="zh-CN" sz="2800">
                              <a:effectLst/>
                              <a:latin typeface="Cambria Math" panose="02040503050406030204" pitchFamily="18" charset="0"/>
                              <a:ea typeface="宋体" panose="02010600030101010101" pitchFamily="2" charset="-122"/>
                            </a:rPr>
                            <m:t>2</m:t>
                          </m:r>
                        </m:den>
                      </m:f>
                    </m:oMath>
                  </a14:m>
                  <a:r>
                    <a:rPr lang="en-US" altLang="zh-CN" sz="2800">
                      <a:effectLst/>
                      <a:latin typeface="Times New Roman" panose="02020603050405020304" pitchFamily="18" charset="0"/>
                      <a:ea typeface="楷体" panose="02010609060101010101" pitchFamily="49" charset="-122"/>
                    </a:rPr>
                    <a:t>)</a:t>
                  </a:r>
                  <a:r>
                    <a:rPr lang="en-US" altLang="zh-CN" sz="2800" baseline="30000">
                      <a:effectLst/>
                      <a:latin typeface="Times New Roman" panose="02020603050405020304" pitchFamily="18" charset="0"/>
                      <a:ea typeface="宋体" panose="02010600030101010101" pitchFamily="2" charset="-122"/>
                    </a:rPr>
                    <a:t>3</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整理可得</a:t>
                  </a:r>
                  <a:r>
                    <a:rPr lang="en-US" altLang="zh-CN" sz="2800" i="1">
                      <a:effectLst/>
                      <a:latin typeface="Times New Roman" panose="02020603050405020304" pitchFamily="18" charset="0"/>
                      <a:ea typeface="宋体" panose="02010600030101010101" pitchFamily="2" charset="-122"/>
                    </a:rPr>
                    <a:t>k</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𝜌</m:t>
                          </m:r>
                          <m:r>
                            <a:rPr lang="en-US" altLang="zh-CN" sz="2800" i="1">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𝜌</m:t>
                              </m:r>
                            </m:e>
                            <m:sub>
                              <m:r>
                                <a:rPr lang="en-US" altLang="zh-CN" sz="2800">
                                  <a:effectLst/>
                                  <a:latin typeface="Cambria Math" panose="02040503050406030204" pitchFamily="18" charset="0"/>
                                  <a:ea typeface="宋体" panose="02010600030101010101" pitchFamily="2" charset="-122"/>
                                </a:rPr>
                                <m:t>0</m:t>
                              </m:r>
                            </m:sub>
                          </m:sSub>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𝑔𝑉</m:t>
                          </m:r>
                        </m:num>
                        <m:den>
                          <m:r>
                            <a:rPr lang="en-US" altLang="zh-CN" sz="2800" i="1">
                              <a:effectLst/>
                              <a:latin typeface="Cambria Math" panose="02040503050406030204" pitchFamily="18" charset="0"/>
                              <a:ea typeface="宋体" panose="02010600030101010101" pitchFamily="2" charset="-122"/>
                            </a:rPr>
                            <m:t>𝐷𝑣</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𝜌</m:t>
                          </m:r>
                          <m:r>
                            <a:rPr lang="en-US" altLang="zh-CN" sz="2800" i="1">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𝜌</m:t>
                              </m:r>
                            </m:e>
                            <m:sub>
                              <m:r>
                                <a:rPr lang="en-US" altLang="zh-CN" sz="2800">
                                  <a:effectLst/>
                                  <a:latin typeface="Cambria Math" panose="02040503050406030204" pitchFamily="18" charset="0"/>
                                  <a:ea typeface="宋体" panose="02010600030101010101" pitchFamily="2" charset="-122"/>
                                </a:rPr>
                                <m:t>0</m:t>
                              </m:r>
                            </m:sub>
                          </m:sSub>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𝑔</m:t>
                          </m:r>
                          <m:r>
                            <m:rPr>
                              <m:sty m:val="p"/>
                            </m:rPr>
                            <a:rPr lang="en-US" altLang="zh-CN" sz="2800">
                              <a:effectLst/>
                              <a:latin typeface="Cambria Math" panose="02040503050406030204" pitchFamily="18" charset="0"/>
                              <a:ea typeface="宋体" panose="02010600030101010101" pitchFamily="2" charset="-122"/>
                            </a:rPr>
                            <m:t>π</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𝐷</m:t>
                              </m:r>
                            </m:e>
                            <m:sup>
                              <m:r>
                                <a:rPr lang="en-US" altLang="zh-CN" sz="2800">
                                  <a:effectLst/>
                                  <a:latin typeface="Cambria Math" panose="02040503050406030204" pitchFamily="18" charset="0"/>
                                  <a:ea typeface="宋体" panose="02010600030101010101" pitchFamily="2" charset="-122"/>
                                </a:rPr>
                                <m:t>2</m:t>
                              </m:r>
                            </m:sup>
                          </m:sSup>
                        </m:num>
                        <m:den>
                          <m:r>
                            <a:rPr lang="en-US" altLang="zh-CN" sz="2800">
                              <a:effectLst/>
                              <a:latin typeface="Cambria Math" panose="02040503050406030204" pitchFamily="18" charset="0"/>
                              <a:ea typeface="宋体" panose="02010600030101010101" pitchFamily="2" charset="-122"/>
                            </a:rPr>
                            <m:t>6</m:t>
                          </m:r>
                          <m:r>
                            <a:rPr lang="en-US" altLang="zh-CN" sz="2800" i="1">
                              <a:effectLst/>
                              <a:latin typeface="Cambria Math" panose="02040503050406030204" pitchFamily="18" charset="0"/>
                              <a:ea typeface="宋体" panose="02010600030101010101" pitchFamily="2" charset="-122"/>
                            </a:rPr>
                            <m:t>𝑣</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22" name="矩形 21"/>
                <p:cNvSpPr>
                  <a:spLocks noRot="1" noChangeAspect="1" noMove="1" noResize="1" noEditPoints="1" noAdjustHandles="1" noChangeArrowheads="1" noChangeShapeType="1" noTextEdit="1"/>
                </p:cNvSpPr>
                <p:nvPr/>
              </p:nvSpPr>
              <p:spPr>
                <a:xfrm>
                  <a:off x="389206" y="624280"/>
                  <a:ext cx="11466640" cy="2661498"/>
                </a:xfrm>
                <a:prstGeom prst="rect">
                  <a:avLst/>
                </a:prstGeom>
                <a:blipFill rotWithShape="0">
                  <a:blip r:embed="rId4"/>
                  <a:stretch>
                    <a:fillRect l="-1116"/>
                  </a:stretch>
                </a:blipFill>
              </p:spPr>
              <p:txBody>
                <a:bodyPr/>
                <a:lstStyle/>
                <a:p>
                  <a:r>
                    <a:rPr lang="zh-CN" altLang="en-US">
                      <a:noFill/>
                    </a:rPr>
                    <a:t> </a:t>
                  </a:r>
                </a:p>
              </p:txBody>
            </p:sp>
          </mc:Fallback>
        </mc:AlternateContent>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6" name="圆角矩形 5">
            <a:hlinkClick r:id="rId5"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6"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7"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8"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9"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Tree>
    <p:extLst>
      <p:ext uri="{BB962C8B-B14F-4D97-AF65-F5344CB8AC3E}">
        <p14:creationId xmlns:p14="http://schemas.microsoft.com/office/powerpoint/2010/main" val="290752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575627"/>
            <a:ext cx="8874352" cy="2062079"/>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(5)</a:t>
            </a:r>
            <a:r>
              <a:rPr lang="zh-CN" altLang="zh-CN" sz="2800">
                <a:latin typeface="Times New Roman" panose="02020603050405020304" pitchFamily="18" charset="0"/>
                <a:ea typeface="宋体" panose="02010600030101010101" pitchFamily="2" charset="-122"/>
                <a:cs typeface="Times New Roman" panose="02020603050405020304" pitchFamily="18" charset="0"/>
              </a:rPr>
              <a:t>为了进一步探究动力学规律，换成直径更小的同种材质小球，进行上述实验，匀速运动时的速度</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将</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____</a:t>
            </a:r>
            <a:r>
              <a:rPr lang="en-US" altLang="zh-CN" sz="2800">
                <a:latin typeface="Times New Roman" panose="02020603050405020304" pitchFamily="18" charset="0"/>
                <a:ea typeface="宋体" panose="02010600030101010101" pitchFamily="2" charset="-122"/>
                <a:cs typeface="Times New Roman" panose="02020603050405020304" pitchFamily="18" charset="0"/>
              </a:rPr>
              <a:t>_</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__</a:t>
            </a:r>
            <a:endParaRPr lang="en-US" altLang="zh-CN" sz="2800" u="sng">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增大</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减小</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不变</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pic>
        <p:nvPicPr>
          <p:cNvPr id="18" name="image35.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7630"/>
          <a:stretch/>
        </p:blipFill>
        <p:spPr bwMode="auto">
          <a:xfrm>
            <a:off x="9551590" y="333449"/>
            <a:ext cx="2304256" cy="3131849"/>
          </a:xfrm>
          <a:prstGeom prst="rect">
            <a:avLst/>
          </a:prstGeom>
          <a:noFill/>
          <a:ln>
            <a:noFill/>
          </a:ln>
        </p:spPr>
      </p:pic>
      <p:grpSp>
        <p:nvGrpSpPr>
          <p:cNvPr id="20" name="组合 19"/>
          <p:cNvGrpSpPr/>
          <p:nvPr/>
        </p:nvGrpSpPr>
        <p:grpSpPr>
          <a:xfrm>
            <a:off x="0" y="3141762"/>
            <a:ext cx="11855846" cy="2520280"/>
            <a:chOff x="0" y="189434"/>
            <a:chExt cx="11855846" cy="2520280"/>
          </a:xfrm>
        </p:grpSpPr>
        <mc:AlternateContent xmlns:mc="http://schemas.openxmlformats.org/markup-compatibility/2006" xmlns:a14="http://schemas.microsoft.com/office/drawing/2010/main">
          <mc:Choice Requires="a14">
            <p:sp>
              <p:nvSpPr>
                <p:cNvPr id="22" name="矩形 21"/>
                <p:cNvSpPr/>
                <p:nvPr/>
              </p:nvSpPr>
              <p:spPr>
                <a:xfrm>
                  <a:off x="389206" y="683454"/>
                  <a:ext cx="11466640" cy="2026260"/>
                </a:xfrm>
                <a:prstGeom prst="rect">
                  <a:avLst/>
                </a:prstGeom>
              </p:spPr>
              <p:txBody>
                <a:bodyPr wrap="square">
                  <a:spAutoFit/>
                </a:bodyPr>
                <a:lstStyle/>
                <a:p>
                  <a:pPr>
                    <a:lnSpc>
                      <a:spcPct val="13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由于</a:t>
                  </a:r>
                  <a:r>
                    <a:rPr lang="en-US" altLang="zh-CN" sz="2800" i="1">
                      <a:effectLst/>
                      <a:latin typeface="Times New Roman" panose="02020603050405020304" pitchFamily="18" charset="0"/>
                      <a:ea typeface="宋体" panose="02010600030101010101" pitchFamily="2" charset="-122"/>
                    </a:rPr>
                    <a:t>k</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为与液体有关的常量，所以换成直径更小的同种材质小球进行实验时</a:t>
                  </a:r>
                  <a:r>
                    <a:rPr lang="en-US" altLang="zh-CN" sz="2800" i="1">
                      <a:effectLst/>
                      <a:latin typeface="Times New Roman" panose="02020603050405020304" pitchFamily="18" charset="0"/>
                      <a:ea typeface="宋体" panose="02010600030101010101" pitchFamily="2" charset="-122"/>
                    </a:rPr>
                    <a:t>k</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不变，又</a:t>
                  </a:r>
                  <a:r>
                    <a:rPr lang="en-US" altLang="zh-CN" sz="2800" i="1">
                      <a:effectLst/>
                      <a:latin typeface="Times New Roman" panose="02020603050405020304" pitchFamily="18" charset="0"/>
                      <a:ea typeface="宋体" panose="02010600030101010101" pitchFamily="2" charset="-122"/>
                    </a:rPr>
                    <a:t>ρ</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ρ</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g</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不变，但</a:t>
                  </a:r>
                  <a:r>
                    <a:rPr lang="en-US" altLang="zh-CN" sz="2800" i="1">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减小，则由</a:t>
                  </a:r>
                  <a:r>
                    <a:rPr lang="en-US" altLang="zh-CN" sz="2800" i="1">
                      <a:effectLst/>
                      <a:latin typeface="Times New Roman" panose="02020603050405020304" pitchFamily="18" charset="0"/>
                      <a:ea typeface="宋体" panose="02010600030101010101" pitchFamily="2" charset="-122"/>
                    </a:rPr>
                    <a:t>k</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𝜌</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𝜌</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𝑔</m:t>
                          </m:r>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π</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𝐷</m:t>
                              </m:r>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6</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𝑣</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可知匀速运动时的速度</a:t>
                  </a:r>
                  <a:r>
                    <a:rPr lang="en-US" altLang="zh-CN" sz="2800" i="1">
                      <a:effectLst/>
                      <a:latin typeface="Times New Roman" panose="02020603050405020304" pitchFamily="18" charset="0"/>
                      <a:ea typeface="宋体" panose="02010600030101010101" pitchFamily="2" charset="-122"/>
                    </a:rPr>
                    <a:t>v</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减小。</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2" name="矩形 21"/>
                <p:cNvSpPr>
                  <a:spLocks noRot="1" noChangeAspect="1" noMove="1" noResize="1" noEditPoints="1" noAdjustHandles="1" noChangeArrowheads="1" noChangeShapeType="1" noTextEdit="1"/>
                </p:cNvSpPr>
                <p:nvPr/>
              </p:nvSpPr>
              <p:spPr>
                <a:xfrm>
                  <a:off x="389206" y="683454"/>
                  <a:ext cx="11466640" cy="2026260"/>
                </a:xfrm>
                <a:prstGeom prst="rect">
                  <a:avLst/>
                </a:prstGeom>
                <a:blipFill rotWithShape="0">
                  <a:blip r:embed="rId3"/>
                  <a:stretch>
                    <a:fillRect l="-1116" t="-601" b="-7508"/>
                  </a:stretch>
                </a:blipFill>
              </p:spPr>
              <p:txBody>
                <a:bodyPr/>
                <a:lstStyle/>
                <a:p>
                  <a:r>
                    <a:rPr lang="zh-CN" altLang="en-US">
                      <a:noFill/>
                    </a:rPr>
                    <a:t> </a:t>
                  </a:r>
                </a:p>
              </p:txBody>
            </p:sp>
          </mc:Fallback>
        </mc:AlternateContent>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6" name="圆角矩形 5">
            <a:hlinkClick r:id="rId4"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5"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6"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7"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8"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3" name="矩形 2"/>
          <p:cNvSpPr/>
          <p:nvPr/>
        </p:nvSpPr>
        <p:spPr>
          <a:xfrm>
            <a:off x="7742681" y="1345056"/>
            <a:ext cx="902811"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减小</a:t>
            </a:r>
            <a:endParaRPr lang="zh-CN" altLang="en-US"/>
          </a:p>
        </p:txBody>
      </p:sp>
    </p:spTree>
    <p:extLst>
      <p:ext uri="{BB962C8B-B14F-4D97-AF65-F5344CB8AC3E}">
        <p14:creationId xmlns:p14="http://schemas.microsoft.com/office/powerpoint/2010/main" val="31022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590660"/>
            <a:ext cx="7938248" cy="2708410"/>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广东卷</a:t>
            </a:r>
            <a:r>
              <a:rPr lang="en-US" altLang="zh-CN" sz="2800">
                <a:latin typeface="Times New Roman" panose="02020603050405020304" pitchFamily="18" charset="0"/>
                <a:ea typeface="宋体" panose="02010600030101010101" pitchFamily="2" charset="-122"/>
              </a:rPr>
              <a:t>·11</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请完成下列实验操作和计算。</a:t>
            </a:r>
            <a:endParaRPr lang="zh-CN" altLang="zh-CN" sz="1100">
              <a:latin typeface="Times New Roman" panose="02020603050405020304" pitchFamily="18" charset="0"/>
              <a:ea typeface="宋体" panose="02010600030101010101" pitchFamily="2" charset="-122"/>
            </a:endParaRPr>
          </a:p>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在</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长度的测量及其测量工具的选用</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实验中，用螺旋测微器测量小球的直径，示数如图</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所示，读数</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mm</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7" name="image36.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55814" y="909514"/>
            <a:ext cx="2295976" cy="1911289"/>
          </a:xfrm>
          <a:prstGeom prst="rect">
            <a:avLst/>
          </a:prstGeom>
          <a:noFill/>
          <a:ln>
            <a:noFill/>
          </a:ln>
        </p:spPr>
      </p:pic>
      <p:sp>
        <p:nvSpPr>
          <p:cNvPr id="3" name="矩形 2"/>
          <p:cNvSpPr/>
          <p:nvPr/>
        </p:nvSpPr>
        <p:spPr>
          <a:xfrm>
            <a:off x="1414686" y="2578243"/>
            <a:ext cx="3926075"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8.260(8.259</a:t>
            </a: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solidFill>
                  <a:srgbClr val="C00000"/>
                </a:solidFill>
                <a:latin typeface="Times New Roman" panose="02020603050405020304" pitchFamily="18" charset="0"/>
                <a:ea typeface="宋体" panose="02010600030101010101" pitchFamily="2" charset="-122"/>
              </a:rPr>
              <a:t>8.261</a:t>
            </a: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也对</a:t>
            </a:r>
            <a:r>
              <a:rPr lang="en-US" altLang="zh-CN" sz="2800">
                <a:solidFill>
                  <a:srgbClr val="C00000"/>
                </a:solidFill>
                <a:latin typeface="Times New Roman" panose="02020603050405020304" pitchFamily="18" charset="0"/>
                <a:ea typeface="宋体" panose="02010600030101010101" pitchFamily="2" charset="-122"/>
              </a:rPr>
              <a:t>)</a:t>
            </a:r>
            <a:endParaRPr lang="zh-CN" altLang="en-US"/>
          </a:p>
        </p:txBody>
      </p:sp>
      <p:grpSp>
        <p:nvGrpSpPr>
          <p:cNvPr id="20" name="组合 19"/>
          <p:cNvGrpSpPr/>
          <p:nvPr/>
        </p:nvGrpSpPr>
        <p:grpSpPr>
          <a:xfrm>
            <a:off x="0" y="3602815"/>
            <a:ext cx="11855846" cy="1123123"/>
            <a:chOff x="0" y="189434"/>
            <a:chExt cx="11855846" cy="1123123"/>
          </a:xfrm>
        </p:grpSpPr>
        <p:sp>
          <p:nvSpPr>
            <p:cNvPr id="21" name="矩形 20"/>
            <p:cNvSpPr/>
            <p:nvPr/>
          </p:nvSpPr>
          <p:spPr>
            <a:xfrm>
              <a:off x="389206" y="647695"/>
              <a:ext cx="11466640" cy="664862"/>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由题图</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a</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可知，小球的直径为</a:t>
              </a:r>
              <a:r>
                <a:rPr lang="en-US" altLang="zh-CN" sz="2800">
                  <a:latin typeface="Times New Roman" panose="02020603050405020304" pitchFamily="18" charset="0"/>
                  <a:ea typeface="宋体" panose="02010600030101010101" pitchFamily="2" charset="-122"/>
                </a:rPr>
                <a:t>8</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mm+26.0</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0.01</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mm=8.260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mm</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4" name="组合 65"/>
              <p:cNvGrpSpPr>
                <a:grpSpLocks/>
              </p:cNvGrpSpPr>
              <p:nvPr/>
            </p:nvGrpSpPr>
            <p:grpSpPr bwMode="auto">
              <a:xfrm>
                <a:off x="1224676" y="886173"/>
                <a:ext cx="162478" cy="162211"/>
                <a:chOff x="3104" y="165"/>
                <a:chExt cx="276" cy="275"/>
              </a:xfrm>
            </p:grpSpPr>
            <p:cxnSp>
              <p:nvCxnSpPr>
                <p:cNvPr id="35" name="直接连接符 3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117426"/>
            <a:ext cx="11466640" cy="5940063"/>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实验小组利用小车碰撞实验测量吸能材料的性能，装置如图</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cs typeface="Times New Roman" panose="02020603050405020304" pitchFamily="18" charset="0"/>
              </a:rPr>
              <a:t>所示，图中轨道由轨道甲和乙平滑拼接而成，且轨道乙倾角较大</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宋体" panose="02010600030101010101" pitchFamily="2" charset="-122"/>
              </a:rPr>
              <a:t>选取相同的两辆小车，分别安装宽度为</a:t>
            </a:r>
            <a:r>
              <a:rPr lang="en-US" altLang="zh-CN" sz="2800">
                <a:latin typeface="Times New Roman" panose="02020603050405020304" pitchFamily="18" charset="0"/>
                <a:ea typeface="宋体" panose="02010600030101010101" pitchFamily="2" charset="-122"/>
              </a:rPr>
              <a:t>1.00 cm</a:t>
            </a:r>
            <a:r>
              <a:rPr lang="zh-CN" altLang="zh-CN" sz="2800">
                <a:latin typeface="Times New Roman" panose="02020603050405020304" pitchFamily="18" charset="0"/>
                <a:ea typeface="宋体" panose="02010600030101010101" pitchFamily="2" charset="-122"/>
              </a:rPr>
              <a:t>的遮光条。</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rPr>
              <a:t>轨道调节</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调节螺母使轨道甲、乙连接处</a:t>
            </a:r>
            <a:r>
              <a:rPr lang="zh-CN" altLang="zh-CN" sz="2800" smtClean="0">
                <a:latin typeface="Times New Roman" panose="02020603050405020304" pitchFamily="18" charset="0"/>
                <a:ea typeface="宋体" panose="02010600030101010101" pitchFamily="2" charset="-122"/>
              </a:rPr>
              <a:t>适</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当</a:t>
            </a:r>
            <a:r>
              <a:rPr lang="zh-CN" altLang="zh-CN" sz="2800">
                <a:latin typeface="Times New Roman" panose="02020603050405020304" pitchFamily="18" charset="0"/>
                <a:ea typeface="宋体" panose="02010600030101010101" pitchFamily="2" charset="-122"/>
              </a:rPr>
              <a:t>升高。将小车在轨道乙上释放</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若</a:t>
            </a:r>
            <a:r>
              <a:rPr lang="zh-CN" altLang="zh-CN" sz="2800">
                <a:latin typeface="Times New Roman" panose="02020603050405020304" pitchFamily="18" charset="0"/>
                <a:ea typeface="宋体" panose="02010600030101010101" pitchFamily="2" charset="-122"/>
              </a:rPr>
              <a:t>测得小车通过光电门</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和</a:t>
            </a:r>
            <a:r>
              <a:rPr lang="en-US" altLang="zh-CN" sz="2800">
                <a:latin typeface="Times New Roman" panose="02020603050405020304" pitchFamily="18" charset="0"/>
                <a:ea typeface="宋体" panose="02010600030101010101" pitchFamily="2" charset="-122"/>
              </a:rPr>
              <a:t>B</a:t>
            </a:r>
            <a:r>
              <a:rPr lang="zh-CN" altLang="zh-CN" sz="2800" smtClean="0">
                <a:latin typeface="Times New Roman" panose="02020603050405020304" pitchFamily="18" charset="0"/>
                <a:ea typeface="宋体" panose="02010600030101010101" pitchFamily="2" charset="-122"/>
              </a:rPr>
              <a:t>的</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。证明已平衡小车</a:t>
            </a:r>
            <a:r>
              <a:rPr lang="zh-CN" altLang="zh-CN" sz="2800" smtClean="0">
                <a:latin typeface="Times New Roman" panose="02020603050405020304" pitchFamily="18" charset="0"/>
                <a:ea typeface="宋体" panose="02010600030101010101" pitchFamily="2" charset="-122"/>
              </a:rPr>
              <a:t>在</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轨道</a:t>
            </a:r>
            <a:r>
              <a:rPr lang="zh-CN" altLang="zh-CN" sz="2800">
                <a:latin typeface="Times New Roman" panose="02020603050405020304" pitchFamily="18" charset="0"/>
                <a:ea typeface="宋体" panose="02010600030101010101" pitchFamily="2" charset="-122"/>
              </a:rPr>
              <a:t>甲上所受摩擦力及其他阻力。</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6" name="image37.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5206" y="3069754"/>
            <a:ext cx="5876547" cy="2232248"/>
          </a:xfrm>
          <a:prstGeom prst="rect">
            <a:avLst/>
          </a:prstGeom>
          <a:noFill/>
          <a:ln>
            <a:noFill/>
          </a:ln>
        </p:spPr>
      </p:pic>
      <p:sp>
        <p:nvSpPr>
          <p:cNvPr id="3" name="矩形 2"/>
          <p:cNvSpPr/>
          <p:nvPr/>
        </p:nvSpPr>
        <p:spPr>
          <a:xfrm>
            <a:off x="622598" y="4687724"/>
            <a:ext cx="1620957"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时间相等</a:t>
            </a:r>
            <a:endParaRPr lang="zh-CN" altLang="en-US"/>
          </a:p>
        </p:txBody>
      </p:sp>
    </p:spTree>
    <p:extLst>
      <p:ext uri="{BB962C8B-B14F-4D97-AF65-F5344CB8AC3E}">
        <p14:creationId xmlns:p14="http://schemas.microsoft.com/office/powerpoint/2010/main" val="24740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0" name="组合 19"/>
          <p:cNvGrpSpPr/>
          <p:nvPr/>
        </p:nvGrpSpPr>
        <p:grpSpPr>
          <a:xfrm>
            <a:off x="0" y="837506"/>
            <a:ext cx="11855846" cy="2415785"/>
            <a:chOff x="0" y="189434"/>
            <a:chExt cx="11855846" cy="2415785"/>
          </a:xfrm>
        </p:grpSpPr>
        <p:sp>
          <p:nvSpPr>
            <p:cNvPr id="22" name="矩形 21"/>
            <p:cNvSpPr/>
            <p:nvPr/>
          </p:nvSpPr>
          <p:spPr>
            <a:xfrm>
              <a:off x="389206" y="647695"/>
              <a:ext cx="11466640" cy="1957524"/>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若已平衡小车在轨道甲上所受摩擦力及其他阻力，小车将在轨道甲上做匀速直线运动，通过两个光电门的速度相等，即通过光电门</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的时间相等。</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4" name="组合 65"/>
              <p:cNvGrpSpPr>
                <a:grpSpLocks/>
              </p:cNvGrpSpPr>
              <p:nvPr/>
            </p:nvGrpSpPr>
            <p:grpSpPr bwMode="auto">
              <a:xfrm>
                <a:off x="1224676" y="886173"/>
                <a:ext cx="162478" cy="162211"/>
                <a:chOff x="3104" y="165"/>
                <a:chExt cx="276" cy="275"/>
              </a:xfrm>
            </p:grpSpPr>
            <p:cxnSp>
              <p:nvCxnSpPr>
                <p:cNvPr id="35" name="直接连接符 3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58958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333450"/>
            <a:ext cx="11466640" cy="2626592"/>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③</a:t>
            </a:r>
            <a:r>
              <a:rPr lang="zh-CN" altLang="zh-CN" sz="2800">
                <a:latin typeface="Times New Roman" panose="02020603050405020304" pitchFamily="18" charset="0"/>
                <a:ea typeface="宋体" panose="02010600030101010101" pitchFamily="2" charset="-122"/>
              </a:rPr>
              <a:t>碰撞测试</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先将小车</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静置于光电门</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和</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中间，再将小车</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在</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点由静止释放，测得小车</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通过光电门</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的时间为</a:t>
            </a:r>
            <a:r>
              <a:rPr lang="en-US" altLang="zh-CN" sz="2800" i="1">
                <a:latin typeface="Times New Roman" panose="02020603050405020304" pitchFamily="18" charset="0"/>
                <a:ea typeface="宋体" panose="02010600030101010101" pitchFamily="2" charset="-122"/>
              </a:rPr>
              <a:t>t</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，碰撞后小车</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通过光电门</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的时间为</a:t>
            </a:r>
            <a:r>
              <a:rPr lang="en-US" altLang="zh-CN" sz="2800" i="1">
                <a:latin typeface="Times New Roman" panose="02020603050405020304" pitchFamily="18" charset="0"/>
                <a:ea typeface="宋体" panose="02010600030101010101" pitchFamily="2" charset="-122"/>
              </a:rPr>
              <a:t>t</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。若</a:t>
            </a:r>
            <a:r>
              <a:rPr lang="en-US" altLang="zh-CN" sz="2800" i="1">
                <a:latin typeface="Times New Roman" panose="02020603050405020304" pitchFamily="18" charset="0"/>
                <a:ea typeface="宋体" panose="02010600030101010101" pitchFamily="2" charset="-122"/>
              </a:rPr>
              <a:t>t</a:t>
            </a:r>
            <a:r>
              <a:rPr lang="en-US" altLang="zh-CN" sz="2800" baseline="-25000">
                <a:latin typeface="Times New Roman" panose="02020603050405020304" pitchFamily="18" charset="0"/>
                <a:ea typeface="宋体" panose="02010600030101010101" pitchFamily="2" charset="-122"/>
              </a:rPr>
              <a:t>2</a:t>
            </a:r>
            <a:r>
              <a:rPr lang="zh-CN" altLang="zh-CN" sz="2800" u="sng">
                <a:latin typeface="Times New Roman" panose="02020603050405020304" pitchFamily="18" charset="0"/>
                <a:ea typeface="宋体" panose="02010600030101010101" pitchFamily="2" charset="-122"/>
              </a:rPr>
              <a:t>　　　　</a:t>
            </a:r>
            <a:r>
              <a:rPr lang="en-US" altLang="zh-CN" sz="2800" i="1">
                <a:latin typeface="Times New Roman" panose="02020603050405020304" pitchFamily="18" charset="0"/>
                <a:ea typeface="宋体" panose="02010600030101010101" pitchFamily="2" charset="-122"/>
              </a:rPr>
              <a:t>t</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，可将两小车的碰撞视为弹性碰撞。</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6" name="image37.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6933" y="3285778"/>
            <a:ext cx="5876547" cy="2232248"/>
          </a:xfrm>
          <a:prstGeom prst="rect">
            <a:avLst/>
          </a:prstGeom>
          <a:noFill/>
          <a:ln>
            <a:noFill/>
          </a:ln>
        </p:spPr>
      </p:pic>
      <p:sp>
        <p:nvSpPr>
          <p:cNvPr id="3" name="矩形 2"/>
          <p:cNvSpPr/>
          <p:nvPr/>
        </p:nvSpPr>
        <p:spPr>
          <a:xfrm>
            <a:off x="1414686" y="2308017"/>
            <a:ext cx="902811"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等于</a:t>
            </a:r>
            <a:endParaRPr lang="zh-CN" altLang="en-US"/>
          </a:p>
        </p:txBody>
      </p:sp>
    </p:spTree>
    <p:extLst>
      <p:ext uri="{BB962C8B-B14F-4D97-AF65-F5344CB8AC3E}">
        <p14:creationId xmlns:p14="http://schemas.microsoft.com/office/powerpoint/2010/main" val="182984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0" name="组合 19"/>
          <p:cNvGrpSpPr/>
          <p:nvPr/>
        </p:nvGrpSpPr>
        <p:grpSpPr>
          <a:xfrm>
            <a:off x="0" y="837506"/>
            <a:ext cx="11855846" cy="2415785"/>
            <a:chOff x="0" y="189434"/>
            <a:chExt cx="11855846" cy="2415785"/>
          </a:xfrm>
        </p:grpSpPr>
        <p:sp>
          <p:nvSpPr>
            <p:cNvPr id="22" name="矩形 21"/>
            <p:cNvSpPr/>
            <p:nvPr/>
          </p:nvSpPr>
          <p:spPr>
            <a:xfrm>
              <a:off x="389206" y="647695"/>
              <a:ext cx="11466640" cy="1957524"/>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若两个小车发生弹性碰撞，由于两个小车的质量相等，则碰撞后两个小车的速度互换，即碰撞后小车</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的速度等于碰撞前小车</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的速度，则有</a:t>
              </a:r>
              <a:r>
                <a:rPr lang="en-US" altLang="zh-CN" sz="2800" i="1">
                  <a:latin typeface="Times New Roman" panose="02020603050405020304" pitchFamily="18" charset="0"/>
                  <a:ea typeface="宋体" panose="02010600030101010101" pitchFamily="2" charset="-122"/>
                </a:rPr>
                <a:t>t</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t</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4" name="组合 65"/>
              <p:cNvGrpSpPr>
                <a:grpSpLocks/>
              </p:cNvGrpSpPr>
              <p:nvPr/>
            </p:nvGrpSpPr>
            <p:grpSpPr bwMode="auto">
              <a:xfrm>
                <a:off x="1224676" y="886173"/>
                <a:ext cx="162478" cy="162211"/>
                <a:chOff x="3104" y="165"/>
                <a:chExt cx="276" cy="275"/>
              </a:xfrm>
            </p:grpSpPr>
            <p:cxnSp>
              <p:nvCxnSpPr>
                <p:cNvPr id="35" name="直接连接符 3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76433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117426"/>
            <a:ext cx="11466640" cy="335474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④</a:t>
            </a:r>
            <a:r>
              <a:rPr lang="zh-CN" altLang="zh-CN" sz="2800">
                <a:latin typeface="Times New Roman" panose="02020603050405020304" pitchFamily="18" charset="0"/>
                <a:ea typeface="宋体" panose="02010600030101010101" pitchFamily="2" charset="-122"/>
              </a:rPr>
              <a:t>吸能材料性能测试</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将吸能材料紧贴于小车</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的前端。重复步骤</a:t>
            </a:r>
            <a:r>
              <a:rPr lang="zh-CN" altLang="zh-CN" sz="2800">
                <a:latin typeface="Times New Roman" panose="02020603050405020304" pitchFamily="18" charset="0"/>
                <a:ea typeface="宋体" panose="02010600030101010101" pitchFamily="2" charset="-122"/>
                <a:cs typeface="宋体" panose="02010600030101010101" pitchFamily="2" charset="-122"/>
              </a:rPr>
              <a:t>③</a:t>
            </a:r>
            <a:r>
              <a:rPr lang="zh-CN" altLang="zh-CN" sz="2800">
                <a:latin typeface="Times New Roman" panose="02020603050405020304" pitchFamily="18" charset="0"/>
                <a:ea typeface="宋体" panose="02010600030101010101" pitchFamily="2" charset="-122"/>
              </a:rPr>
              <a:t>。测得小车</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通过光电门</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的时间为</a:t>
            </a:r>
            <a:r>
              <a:rPr lang="en-US" altLang="zh-CN" sz="2800">
                <a:latin typeface="Times New Roman" panose="02020603050405020304" pitchFamily="18" charset="0"/>
                <a:ea typeface="宋体" panose="02010600030101010101" pitchFamily="2" charset="-122"/>
              </a:rPr>
              <a:t>10.00 ms</a:t>
            </a:r>
            <a:r>
              <a:rPr lang="zh-CN" altLang="zh-CN" sz="2800">
                <a:latin typeface="Times New Roman" panose="02020603050405020304" pitchFamily="18" charset="0"/>
                <a:ea typeface="宋体" panose="02010600030101010101" pitchFamily="2" charset="-122"/>
              </a:rPr>
              <a:t>，两车碰撞后，依次测得小车</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和</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通过光电门</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的时间分别为</a:t>
            </a:r>
            <a:r>
              <a:rPr lang="en-US" altLang="zh-CN" sz="2800">
                <a:latin typeface="Times New Roman" panose="02020603050405020304" pitchFamily="18" charset="0"/>
                <a:ea typeface="宋体" panose="02010600030101010101" pitchFamily="2" charset="-122"/>
              </a:rPr>
              <a:t>15.00 ms</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30.00 ms</a:t>
            </a:r>
            <a:r>
              <a:rPr lang="zh-CN" altLang="zh-CN" sz="2800">
                <a:latin typeface="Times New Roman" panose="02020603050405020304" pitchFamily="18" charset="0"/>
                <a:ea typeface="宋体" panose="02010600030101010101" pitchFamily="2" charset="-122"/>
              </a:rPr>
              <a:t>，不计吸能材料的质量，计算可得碰撞后两小车总动能与碰撞前小车</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动能的比值为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结果保留</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6" name="image37.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6933" y="3861842"/>
            <a:ext cx="5876547" cy="2232248"/>
          </a:xfrm>
          <a:prstGeom prst="rect">
            <a:avLst/>
          </a:prstGeom>
          <a:noFill/>
          <a:ln>
            <a:noFill/>
          </a:ln>
        </p:spPr>
      </p:pic>
      <p:sp>
        <p:nvSpPr>
          <p:cNvPr id="3" name="矩形 2"/>
          <p:cNvSpPr/>
          <p:nvPr/>
        </p:nvSpPr>
        <p:spPr>
          <a:xfrm>
            <a:off x="6517729" y="2791133"/>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0.56</a:t>
            </a:r>
            <a:endParaRPr lang="zh-CN" altLang="en-US"/>
          </a:p>
        </p:txBody>
      </p:sp>
    </p:spTree>
    <p:extLst>
      <p:ext uri="{BB962C8B-B14F-4D97-AF65-F5344CB8AC3E}">
        <p14:creationId xmlns:p14="http://schemas.microsoft.com/office/powerpoint/2010/main" val="414646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0" name="组合 19"/>
          <p:cNvGrpSpPr/>
          <p:nvPr/>
        </p:nvGrpSpPr>
        <p:grpSpPr>
          <a:xfrm>
            <a:off x="0" y="837506"/>
            <a:ext cx="11855846" cy="4036292"/>
            <a:chOff x="0" y="189434"/>
            <a:chExt cx="11855846" cy="4036292"/>
          </a:xfrm>
        </p:grpSpPr>
        <mc:AlternateContent xmlns:mc="http://schemas.openxmlformats.org/markup-compatibility/2006" xmlns:a14="http://schemas.microsoft.com/office/drawing/2010/main">
          <mc:Choice Requires="a14">
            <p:sp>
              <p:nvSpPr>
                <p:cNvPr id="22" name="矩形 21"/>
                <p:cNvSpPr/>
                <p:nvPr/>
              </p:nvSpPr>
              <p:spPr>
                <a:xfrm>
                  <a:off x="389206" y="647695"/>
                  <a:ext cx="11466640" cy="3578031"/>
                </a:xfrm>
                <a:prstGeom prst="rect">
                  <a:avLst/>
                </a:prstGeom>
              </p:spPr>
              <p:txBody>
                <a:bodyPr wrap="square">
                  <a:spAutoFit/>
                </a:bodyPr>
                <a:lstStyle/>
                <a:p>
                  <a:pPr>
                    <a:lnSpc>
                      <a:spcPct val="13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根据题意可知，碰撞前小车</a:t>
                  </a:r>
                  <a:r>
                    <a:rPr lang="en-US" altLang="zh-CN" sz="28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的速度为</a:t>
                  </a:r>
                  <a:r>
                    <a:rPr lang="en-US" altLang="zh-CN" sz="2800" i="1">
                      <a:effectLst/>
                      <a:latin typeface="Times New Roman" panose="02020603050405020304" pitchFamily="18" charset="0"/>
                      <a:ea typeface="宋体" panose="02010600030101010101" pitchFamily="2" charset="-122"/>
                    </a:rPr>
                    <a:t>v</a:t>
                  </a:r>
                  <a:r>
                    <a:rPr lang="en-US" altLang="zh-CN" sz="2800" baseline="-25000">
                      <a:effectLst/>
                      <a:latin typeface="Times New Roman" panose="02020603050405020304" pitchFamily="18" charset="0"/>
                      <a:ea typeface="宋体" panose="02010600030101010101" pitchFamily="2" charset="-122"/>
                    </a:rPr>
                    <a:t>0</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𝑑</m:t>
                          </m:r>
                        </m:num>
                        <m:den>
                          <m:r>
                            <m:rPr>
                              <m:sty m:val="p"/>
                            </m:rPr>
                            <a:rPr lang="en-US" altLang="zh-CN" sz="2800">
                              <a:effectLst/>
                              <a:latin typeface="Cambria Math" panose="02040503050406030204" pitchFamily="18" charset="0"/>
                              <a:ea typeface="宋体" panose="02010600030101010101" pitchFamily="2" charset="-122"/>
                            </a:rPr>
                            <m:t>Δ</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𝑡</m:t>
                              </m:r>
                            </m:e>
                            <m:sub>
                              <m:r>
                                <a:rPr lang="en-US" altLang="zh-CN" sz="2800">
                                  <a:effectLst/>
                                  <a:latin typeface="Cambria Math" panose="02040503050406030204" pitchFamily="18" charset="0"/>
                                  <a:ea typeface="宋体" panose="02010600030101010101" pitchFamily="2" charset="-122"/>
                                </a:rPr>
                                <m:t>1</m:t>
                              </m:r>
                            </m:sub>
                          </m:sSub>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1.00×</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rPr>
                                <m:t>10</m:t>
                              </m:r>
                            </m:e>
                            <m:sup>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2</m:t>
                              </m:r>
                            </m:sup>
                          </m:sSup>
                        </m:num>
                        <m:den>
                          <m:r>
                            <a:rPr lang="en-US" altLang="zh-CN" sz="2800">
                              <a:effectLst/>
                              <a:latin typeface="Cambria Math" panose="02040503050406030204" pitchFamily="18" charset="0"/>
                              <a:ea typeface="宋体" panose="02010600030101010101" pitchFamily="2" charset="-122"/>
                            </a:rPr>
                            <m:t>10.00×</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rPr>
                                <m:t>10</m:t>
                              </m:r>
                            </m:e>
                            <m:sup>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3</m:t>
                              </m:r>
                            </m:sup>
                          </m:sSup>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碰撞后，小车</a:t>
                  </a:r>
                  <a:r>
                    <a:rPr lang="en-US" altLang="zh-CN" sz="28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rPr>
                    <a:t>和小车</a:t>
                  </a:r>
                  <a:r>
                    <a:rPr lang="en-US" altLang="zh-CN" sz="28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的速度分别为</a:t>
                  </a:r>
                  <a:r>
                    <a:rPr lang="en-US" altLang="zh-CN" sz="2800" i="1">
                      <a:effectLst/>
                      <a:latin typeface="Times New Roman" panose="02020603050405020304" pitchFamily="18" charset="0"/>
                      <a:ea typeface="宋体" panose="02010600030101010101" pitchFamily="2" charset="-122"/>
                    </a:rPr>
                    <a:t>v</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𝑑</m:t>
                          </m:r>
                        </m:num>
                        <m:den>
                          <m:r>
                            <m:rPr>
                              <m:sty m:val="p"/>
                            </m:rPr>
                            <a:rPr lang="en-US" altLang="zh-CN" sz="2800">
                              <a:effectLst/>
                              <a:latin typeface="Cambria Math" panose="02040503050406030204" pitchFamily="18" charset="0"/>
                              <a:ea typeface="宋体" panose="02010600030101010101" pitchFamily="2" charset="-122"/>
                            </a:rPr>
                            <m:t>Δ</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𝑡</m:t>
                              </m:r>
                            </m:e>
                            <m:sub>
                              <m:r>
                                <a:rPr lang="en-US" altLang="zh-CN" sz="2800">
                                  <a:effectLst/>
                                  <a:latin typeface="Cambria Math" panose="02040503050406030204" pitchFamily="18" charset="0"/>
                                  <a:ea typeface="宋体" panose="02010600030101010101" pitchFamily="2" charset="-122"/>
                                </a:rPr>
                                <m:t>2</m:t>
                              </m:r>
                            </m:sub>
                          </m:sSub>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2</m:t>
                          </m:r>
                        </m:num>
                        <m:den>
                          <m:r>
                            <a:rPr lang="en-US" altLang="zh-CN" sz="2800">
                              <a:effectLst/>
                              <a:latin typeface="Cambria Math" panose="02040503050406030204" pitchFamily="18" charset="0"/>
                              <a:ea typeface="宋体" panose="02010600030101010101" pitchFamily="2" charset="-122"/>
                            </a:rPr>
                            <m:t>3</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v</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𝑑</m:t>
                          </m:r>
                        </m:num>
                        <m:den>
                          <m:r>
                            <m:rPr>
                              <m:sty m:val="p"/>
                            </m:rPr>
                            <a:rPr lang="en-US" altLang="zh-CN" sz="2800">
                              <a:effectLst/>
                              <a:latin typeface="Cambria Math" panose="02040503050406030204" pitchFamily="18" charset="0"/>
                              <a:ea typeface="宋体" panose="02010600030101010101" pitchFamily="2" charset="-122"/>
                            </a:rPr>
                            <m:t>Δ</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𝑡</m:t>
                              </m:r>
                            </m:e>
                            <m:sub>
                              <m:r>
                                <a:rPr lang="en-US" altLang="zh-CN" sz="2800">
                                  <a:effectLst/>
                                  <a:latin typeface="Cambria Math" panose="02040503050406030204" pitchFamily="18" charset="0"/>
                                  <a:ea typeface="宋体" panose="02010600030101010101" pitchFamily="2" charset="-122"/>
                                </a:rPr>
                                <m:t>3</m:t>
                              </m:r>
                            </m:sub>
                          </m:sSub>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3</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则碰撞后两小车总动能与碰撞前小车</a:t>
                  </a:r>
                  <a:r>
                    <a:rPr lang="en-US" altLang="zh-CN" sz="28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动能的比值为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𝐸</m:t>
                                  </m:r>
                                </m:e>
                                <m:sub>
                                  <m:r>
                                    <m:rPr>
                                      <m:sty m:val="p"/>
                                    </m:rPr>
                                    <a:rPr lang="en-US" altLang="zh-CN" sz="2800">
                                      <a:effectLst/>
                                      <a:latin typeface="Cambria Math" panose="02040503050406030204" pitchFamily="18" charset="0"/>
                                      <a:ea typeface="宋体" panose="02010600030101010101" pitchFamily="2" charset="-122"/>
                                    </a:rPr>
                                    <m:t>k</m:t>
                                  </m:r>
                                </m:sub>
                              </m:sSub>
                            </m:e>
                            <m:sup>
                              <m:r>
                                <a:rPr lang="en-US" altLang="zh-CN" sz="2800" i="1">
                                  <a:effectLst/>
                                  <a:latin typeface="Cambria Math" panose="02040503050406030204" pitchFamily="18" charset="0"/>
                                  <a:ea typeface="宋体" panose="02010600030101010101" pitchFamily="2" charset="-122"/>
                                </a:rPr>
                                <m:t>′</m:t>
                              </m:r>
                            </m:sup>
                          </m:sSup>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𝐸</m:t>
                              </m:r>
                            </m:e>
                            <m:sub>
                              <m:r>
                                <m:rPr>
                                  <m:sty m:val="p"/>
                                </m:rPr>
                                <a:rPr lang="en-US" altLang="zh-CN" sz="2800">
                                  <a:effectLst/>
                                  <a:latin typeface="Cambria Math" panose="02040503050406030204" pitchFamily="18" charset="0"/>
                                  <a:ea typeface="宋体" panose="02010600030101010101" pitchFamily="2" charset="-122"/>
                                </a:rPr>
                                <m:t>k</m:t>
                              </m:r>
                            </m:sub>
                          </m:sSub>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r>
                            <a:rPr lang="en-US" altLang="zh-CN" sz="2800" i="1">
                              <a:effectLst/>
                              <a:latin typeface="Cambria Math" panose="02040503050406030204" pitchFamily="18" charset="0"/>
                              <a:ea typeface="宋体" panose="02010600030101010101" pitchFamily="2" charset="-122"/>
                            </a:rPr>
                            <m:t>𝑚</m:t>
                          </m:r>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𝑣</m:t>
                                  </m:r>
                                </m:e>
                                <m:sub>
                                  <m:r>
                                    <a:rPr lang="en-US" altLang="zh-CN" sz="2800">
                                      <a:effectLst/>
                                      <a:latin typeface="Cambria Math" panose="02040503050406030204" pitchFamily="18" charset="0"/>
                                      <a:ea typeface="宋体" panose="02010600030101010101" pitchFamily="2" charset="-122"/>
                                    </a:rPr>
                                    <m:t>1</m:t>
                                  </m:r>
                                </m:sub>
                              </m:sSub>
                            </m:e>
                            <m:sup>
                              <m:r>
                                <a:rPr lang="en-US" altLang="zh-CN" sz="2800">
                                  <a:effectLst/>
                                  <a:latin typeface="Cambria Math" panose="02040503050406030204" pitchFamily="18" charset="0"/>
                                  <a:ea typeface="宋体" panose="02010600030101010101" pitchFamily="2" charset="-122"/>
                                </a:rPr>
                                <m:t>2</m:t>
                              </m:r>
                            </m:sup>
                          </m:sSup>
                          <m:r>
                            <a:rPr lang="en-US" altLang="zh-CN" sz="2800">
                              <a:effectLst/>
                              <a:latin typeface="Cambria Math" panose="02040503050406030204" pitchFamily="18" charset="0"/>
                              <a:ea typeface="宋体" panose="02010600030101010101" pitchFamily="2" charset="-122"/>
                            </a:rPr>
                            <m:t>+</m:t>
                          </m:r>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r>
                            <a:rPr lang="en-US" altLang="zh-CN" sz="2800" i="1">
                              <a:effectLst/>
                              <a:latin typeface="Cambria Math" panose="02040503050406030204" pitchFamily="18" charset="0"/>
                              <a:ea typeface="宋体" panose="02010600030101010101" pitchFamily="2" charset="-122"/>
                            </a:rPr>
                            <m:t>𝑚</m:t>
                          </m:r>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𝑣</m:t>
                                  </m:r>
                                </m:e>
                                <m:sub>
                                  <m:r>
                                    <a:rPr lang="en-US" altLang="zh-CN" sz="2800">
                                      <a:effectLst/>
                                      <a:latin typeface="Cambria Math" panose="02040503050406030204" pitchFamily="18" charset="0"/>
                                      <a:ea typeface="宋体" panose="02010600030101010101" pitchFamily="2" charset="-122"/>
                                    </a:rPr>
                                    <m:t>2</m:t>
                                  </m:r>
                                </m:sub>
                              </m:sSub>
                            </m:e>
                            <m:sup>
                              <m:r>
                                <a:rPr lang="en-US" altLang="zh-CN" sz="2800">
                                  <a:effectLst/>
                                  <a:latin typeface="Cambria Math" panose="02040503050406030204" pitchFamily="18" charset="0"/>
                                  <a:ea typeface="宋体" panose="02010600030101010101" pitchFamily="2" charset="-122"/>
                                </a:rPr>
                                <m:t>2</m:t>
                              </m:r>
                            </m:sup>
                          </m:sSup>
                        </m:num>
                        <m:den>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r>
                            <a:rPr lang="en-US" altLang="zh-CN" sz="2800" i="1">
                              <a:effectLst/>
                              <a:latin typeface="Cambria Math" panose="02040503050406030204" pitchFamily="18" charset="0"/>
                              <a:ea typeface="宋体" panose="02010600030101010101" pitchFamily="2" charset="-122"/>
                            </a:rPr>
                            <m:t>𝑚</m:t>
                          </m:r>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𝑣</m:t>
                                  </m:r>
                                </m:e>
                                <m:sub>
                                  <m:r>
                                    <a:rPr lang="en-US" altLang="zh-CN" sz="2800">
                                      <a:effectLst/>
                                      <a:latin typeface="Cambria Math" panose="02040503050406030204" pitchFamily="18" charset="0"/>
                                      <a:ea typeface="宋体" panose="02010600030101010101" pitchFamily="2" charset="-122"/>
                                    </a:rPr>
                                    <m:t>0</m:t>
                                  </m:r>
                                </m:sub>
                              </m:sSub>
                            </m:e>
                            <m:sup>
                              <m:r>
                                <a:rPr lang="en-US" altLang="zh-CN" sz="2800">
                                  <a:effectLst/>
                                  <a:latin typeface="Cambria Math" panose="02040503050406030204" pitchFamily="18" charset="0"/>
                                  <a:ea typeface="宋体" panose="02010600030101010101" pitchFamily="2" charset="-122"/>
                                </a:rPr>
                                <m:t>2</m:t>
                              </m:r>
                            </m:sup>
                          </m:sSup>
                        </m:den>
                      </m:f>
                    </m:oMath>
                  </a14:m>
                  <a:r>
                    <a:rPr lang="en-US" altLang="zh-CN" sz="2800" smtClean="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5</m:t>
                          </m:r>
                        </m:num>
                        <m:den>
                          <m:r>
                            <a:rPr lang="en-US" altLang="zh-CN" sz="2800">
                              <a:effectLst/>
                              <a:latin typeface="Cambria Math" panose="02040503050406030204" pitchFamily="18" charset="0"/>
                              <a:ea typeface="宋体" panose="02010600030101010101" pitchFamily="2" charset="-122"/>
                            </a:rPr>
                            <m:t>9</m:t>
                          </m:r>
                        </m:den>
                      </m:f>
                    </m:oMath>
                  </a14:m>
                  <a:endParaRPr lang="en-US" altLang="zh-CN" sz="2800" smtClean="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en-US" altLang="zh-CN" sz="2800" smtClean="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0.56</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2" name="矩形 21"/>
                <p:cNvSpPr>
                  <a:spLocks noRot="1" noChangeAspect="1" noMove="1" noResize="1" noEditPoints="1" noAdjustHandles="1" noChangeArrowheads="1" noChangeShapeType="1" noTextEdit="1"/>
                </p:cNvSpPr>
                <p:nvPr/>
              </p:nvSpPr>
              <p:spPr>
                <a:xfrm>
                  <a:off x="389206" y="647695"/>
                  <a:ext cx="11466640" cy="3578031"/>
                </a:xfrm>
                <a:prstGeom prst="rect">
                  <a:avLst/>
                </a:prstGeom>
                <a:blipFill rotWithShape="0">
                  <a:blip r:embed="rId8"/>
                  <a:stretch>
                    <a:fillRect l="-1116" b="-3918"/>
                  </a:stretch>
                </a:blipFill>
              </p:spPr>
              <p:txBody>
                <a:bodyPr/>
                <a:lstStyle/>
                <a:p>
                  <a:r>
                    <a:rPr lang="zh-CN" altLang="en-US">
                      <a:noFill/>
                    </a:rPr>
                    <a:t> </a:t>
                  </a:r>
                </a:p>
              </p:txBody>
            </p:sp>
          </mc:Fallback>
        </mc:AlternateContent>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4" name="组合 65"/>
              <p:cNvGrpSpPr>
                <a:grpSpLocks/>
              </p:cNvGrpSpPr>
              <p:nvPr/>
            </p:nvGrpSpPr>
            <p:grpSpPr bwMode="auto">
              <a:xfrm>
                <a:off x="1224676" y="886173"/>
                <a:ext cx="162478" cy="162211"/>
                <a:chOff x="3104" y="165"/>
                <a:chExt cx="276" cy="275"/>
              </a:xfrm>
            </p:grpSpPr>
            <p:cxnSp>
              <p:nvCxnSpPr>
                <p:cNvPr id="35" name="直接连接符 3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1768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161023"/>
            <a:ext cx="11412000" cy="1847661"/>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600">
                <a:latin typeface="Times New Roman" panose="02020603050405020304" pitchFamily="18" charset="0"/>
                <a:ea typeface="宋体" panose="02010600030101010101" pitchFamily="2" charset="-122"/>
              </a:rPr>
              <a:t>4.</a:t>
            </a:r>
            <a:r>
              <a:rPr lang="en-US" altLang="zh-CN" sz="2600">
                <a:latin typeface="Times New Roman" panose="02020603050405020304" pitchFamily="18" charset="0"/>
                <a:ea typeface="楷体" panose="02010609060101010101" pitchFamily="49" charset="-122"/>
              </a:rPr>
              <a:t>(</a:t>
            </a:r>
            <a:r>
              <a:rPr lang="en-US" altLang="zh-CN" sz="2600">
                <a:latin typeface="Times New Roman" panose="02020603050405020304" pitchFamily="18" charset="0"/>
                <a:ea typeface="宋体" panose="02010600030101010101" pitchFamily="2" charset="-122"/>
              </a:rPr>
              <a:t>2025·</a:t>
            </a:r>
            <a:r>
              <a:rPr lang="zh-CN" altLang="zh-CN" sz="2600">
                <a:latin typeface="Times New Roman" panose="02020603050405020304" pitchFamily="18" charset="0"/>
                <a:ea typeface="楷体" panose="02010609060101010101" pitchFamily="49" charset="-122"/>
              </a:rPr>
              <a:t>广东肇庆市二模</a:t>
            </a:r>
            <a:r>
              <a:rPr lang="en-US" altLang="zh-CN" sz="2600">
                <a:latin typeface="Times New Roman" panose="02020603050405020304" pitchFamily="18" charset="0"/>
                <a:ea typeface="楷体" panose="02010609060101010101" pitchFamily="49" charset="-122"/>
              </a:rPr>
              <a:t>)</a:t>
            </a:r>
            <a:r>
              <a:rPr lang="zh-CN" altLang="zh-CN" sz="2600">
                <a:latin typeface="Times New Roman" panose="02020603050405020304" pitchFamily="18" charset="0"/>
                <a:ea typeface="宋体" panose="02010600030101010101" pitchFamily="2" charset="-122"/>
              </a:rPr>
              <a:t>为了探究物体质量一定时加速度与力的关系，甲、乙同学设计了如图甲所示的实验装置，其中</a:t>
            </a:r>
            <a:r>
              <a:rPr lang="en-US" altLang="zh-CN" sz="2600" i="1">
                <a:latin typeface="Times New Roman" panose="02020603050405020304" pitchFamily="18" charset="0"/>
                <a:ea typeface="宋体" panose="02010600030101010101" pitchFamily="2" charset="-122"/>
              </a:rPr>
              <a:t>M</a:t>
            </a:r>
            <a:r>
              <a:rPr lang="zh-CN" altLang="zh-CN" sz="2600">
                <a:latin typeface="Times New Roman" panose="02020603050405020304" pitchFamily="18" charset="0"/>
                <a:ea typeface="宋体" panose="02010600030101010101" pitchFamily="2" charset="-122"/>
              </a:rPr>
              <a:t>为小车的质量，</a:t>
            </a:r>
            <a:r>
              <a:rPr lang="en-US" altLang="zh-CN" sz="2600" i="1">
                <a:latin typeface="Times New Roman" panose="02020603050405020304" pitchFamily="18" charset="0"/>
                <a:ea typeface="宋体" panose="02010600030101010101" pitchFamily="2" charset="-122"/>
              </a:rPr>
              <a:t>m</a:t>
            </a:r>
            <a:r>
              <a:rPr lang="zh-CN" altLang="zh-CN" sz="2600">
                <a:latin typeface="Times New Roman" panose="02020603050405020304" pitchFamily="18" charset="0"/>
                <a:ea typeface="宋体" panose="02010600030101010101" pitchFamily="2" charset="-122"/>
              </a:rPr>
              <a:t>为</a:t>
            </a:r>
            <a:r>
              <a:rPr lang="zh-CN" altLang="zh-CN" sz="2600" spc="-100">
                <a:latin typeface="Times New Roman" panose="02020603050405020304" pitchFamily="18" charset="0"/>
                <a:ea typeface="宋体" panose="02010600030101010101" pitchFamily="2" charset="-122"/>
              </a:rPr>
              <a:t>沙和沙桶的总质量，</a:t>
            </a:r>
            <a:r>
              <a:rPr lang="en-US" altLang="zh-CN" sz="2600" i="1" spc="-100">
                <a:latin typeface="Times New Roman" panose="02020603050405020304" pitchFamily="18" charset="0"/>
                <a:ea typeface="宋体" panose="02010600030101010101" pitchFamily="2" charset="-122"/>
              </a:rPr>
              <a:t>m</a:t>
            </a:r>
            <a:r>
              <a:rPr lang="en-US" altLang="zh-CN" sz="2600" spc="-100" baseline="-25000">
                <a:latin typeface="Times New Roman" panose="02020603050405020304" pitchFamily="18" charset="0"/>
                <a:ea typeface="宋体" panose="02010600030101010101" pitchFamily="2" charset="-122"/>
              </a:rPr>
              <a:t>0</a:t>
            </a:r>
            <a:r>
              <a:rPr lang="zh-CN" altLang="zh-CN" sz="2600" spc="-100">
                <a:latin typeface="Times New Roman" panose="02020603050405020304" pitchFamily="18" charset="0"/>
                <a:ea typeface="宋体" panose="02010600030101010101" pitchFamily="2" charset="-122"/>
              </a:rPr>
              <a:t>为滑轮的质量。力传感器可测出轻绳中的拉力大小。</a:t>
            </a:r>
            <a:endParaRPr lang="zh-CN" altLang="zh-CN" sz="2600" spc="-100">
              <a:effectLst/>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9" name="矩形 18"/>
          <p:cNvSpPr/>
          <p:nvPr/>
        </p:nvSpPr>
        <p:spPr>
          <a:xfrm>
            <a:off x="389206" y="1970584"/>
            <a:ext cx="11412000" cy="4324236"/>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600">
                <a:latin typeface="Times New Roman" panose="02020603050405020304" pitchFamily="18" charset="0"/>
                <a:ea typeface="宋体" panose="02010600030101010101" pitchFamily="2" charset="-122"/>
              </a:rPr>
              <a:t>(1)</a:t>
            </a:r>
            <a:r>
              <a:rPr lang="zh-CN" altLang="zh-CN" sz="2600">
                <a:latin typeface="Times New Roman" panose="02020603050405020304" pitchFamily="18" charset="0"/>
                <a:ea typeface="宋体" panose="02010600030101010101" pitchFamily="2" charset="-122"/>
              </a:rPr>
              <a:t>实验时，下列操作描述正确的是</a:t>
            </a:r>
            <a:r>
              <a:rPr lang="zh-CN" altLang="zh-CN" sz="2600" u="sng">
                <a:latin typeface="Times New Roman" panose="02020603050405020304" pitchFamily="18" charset="0"/>
                <a:ea typeface="宋体" panose="02010600030101010101" pitchFamily="2" charset="-122"/>
              </a:rPr>
              <a:t>　　　</a:t>
            </a:r>
            <a:r>
              <a:rPr lang="zh-CN" altLang="zh-CN" sz="2600" smtClean="0">
                <a:latin typeface="Times New Roman" panose="02020603050405020304" pitchFamily="18" charset="0"/>
                <a:ea typeface="宋体" panose="02010600030101010101" pitchFamily="2" charset="-122"/>
              </a:rPr>
              <a:t>。</a:t>
            </a:r>
            <a:r>
              <a:rPr lang="en-US" altLang="zh-CN" sz="2600">
                <a:latin typeface="Times New Roman" panose="02020603050405020304" pitchFamily="18" charset="0"/>
                <a:ea typeface="宋体" panose="02010600030101010101" pitchFamily="2" charset="-122"/>
              </a:rPr>
              <a:t> </a:t>
            </a:r>
            <a:endParaRPr lang="zh-CN" altLang="zh-CN" sz="26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600">
                <a:latin typeface="Times New Roman" panose="02020603050405020304" pitchFamily="18" charset="0"/>
                <a:ea typeface="宋体" panose="02010600030101010101" pitchFamily="2" charset="-122"/>
              </a:rPr>
              <a:t>A.</a:t>
            </a:r>
            <a:r>
              <a:rPr lang="zh-CN" altLang="zh-CN" sz="2600">
                <a:latin typeface="Times New Roman" panose="02020603050405020304" pitchFamily="18" charset="0"/>
                <a:ea typeface="宋体" panose="02010600030101010101" pitchFamily="2" charset="-122"/>
              </a:rPr>
              <a:t>将带滑轮的长木板右端垫高，</a:t>
            </a:r>
            <a:r>
              <a:rPr lang="zh-CN" altLang="zh-CN" sz="2600" smtClean="0">
                <a:latin typeface="Times New Roman" panose="02020603050405020304" pitchFamily="18" charset="0"/>
                <a:ea typeface="宋体" panose="02010600030101010101" pitchFamily="2" charset="-122"/>
              </a:rPr>
              <a:t>以平衡</a:t>
            </a:r>
            <a:r>
              <a:rPr lang="zh-CN" altLang="zh-CN" sz="2600">
                <a:latin typeface="Times New Roman" panose="02020603050405020304" pitchFamily="18" charset="0"/>
                <a:ea typeface="宋体" panose="02010600030101010101" pitchFamily="2" charset="-122"/>
              </a:rPr>
              <a:t>阻力</a:t>
            </a:r>
          </a:p>
          <a:p>
            <a:pPr>
              <a:lnSpc>
                <a:spcPct val="150000"/>
              </a:lnSpc>
              <a:spcAft>
                <a:spcPts val="0"/>
              </a:spcAft>
              <a:tabLst>
                <a:tab pos="2340610" algn="l"/>
                <a:tab pos="2790825" algn="l"/>
                <a:tab pos="4231005" algn="l"/>
              </a:tabLst>
            </a:pPr>
            <a:r>
              <a:rPr lang="en-US" altLang="zh-CN" sz="2600">
                <a:latin typeface="Times New Roman" panose="02020603050405020304" pitchFamily="18" charset="0"/>
                <a:ea typeface="宋体" panose="02010600030101010101" pitchFamily="2" charset="-122"/>
              </a:rPr>
              <a:t>B.</a:t>
            </a:r>
            <a:r>
              <a:rPr lang="zh-CN" altLang="zh-CN" sz="2600">
                <a:latin typeface="Times New Roman" panose="02020603050405020304" pitchFamily="18" charset="0"/>
                <a:ea typeface="宋体" panose="02010600030101010101" pitchFamily="2" charset="-122"/>
              </a:rPr>
              <a:t>因绳的拉力可由力传感器读出，所以细</a:t>
            </a:r>
            <a:r>
              <a:rPr lang="zh-CN" altLang="zh-CN" sz="2600" smtClean="0">
                <a:latin typeface="Times New Roman" panose="02020603050405020304" pitchFamily="18" charset="0"/>
                <a:ea typeface="宋体" panose="02010600030101010101" pitchFamily="2" charset="-122"/>
              </a:rPr>
              <a:t>绳</a:t>
            </a:r>
            <a:endParaRPr lang="en-US" altLang="zh-CN" sz="26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600">
                <a:latin typeface="Times New Roman" panose="02020603050405020304" pitchFamily="18" charset="0"/>
                <a:ea typeface="宋体" panose="02010600030101010101" pitchFamily="2" charset="-122"/>
              </a:rPr>
              <a:t> </a:t>
            </a:r>
            <a:r>
              <a:rPr lang="en-US" altLang="zh-CN" sz="2600" smtClean="0">
                <a:latin typeface="Times New Roman" panose="02020603050405020304" pitchFamily="18" charset="0"/>
                <a:ea typeface="宋体" panose="02010600030101010101" pitchFamily="2" charset="-122"/>
              </a:rPr>
              <a:t>   </a:t>
            </a:r>
            <a:r>
              <a:rPr lang="zh-CN" altLang="zh-CN" sz="2600" smtClean="0">
                <a:latin typeface="Times New Roman" panose="02020603050405020304" pitchFamily="18" charset="0"/>
                <a:ea typeface="宋体" panose="02010600030101010101" pitchFamily="2" charset="-122"/>
              </a:rPr>
              <a:t>不</a:t>
            </a:r>
            <a:r>
              <a:rPr lang="zh-CN" altLang="zh-CN" sz="2600">
                <a:latin typeface="Times New Roman" panose="02020603050405020304" pitchFamily="18" charset="0"/>
                <a:ea typeface="宋体" panose="02010600030101010101" pitchFamily="2" charset="-122"/>
              </a:rPr>
              <a:t>需要保持和木板平行</a:t>
            </a:r>
          </a:p>
          <a:p>
            <a:pPr>
              <a:lnSpc>
                <a:spcPct val="150000"/>
              </a:lnSpc>
              <a:spcAft>
                <a:spcPts val="0"/>
              </a:spcAft>
              <a:tabLst>
                <a:tab pos="2340610" algn="l"/>
                <a:tab pos="2790825" algn="l"/>
                <a:tab pos="4231005" algn="l"/>
              </a:tabLst>
            </a:pPr>
            <a:r>
              <a:rPr lang="en-US" altLang="zh-CN" sz="2600">
                <a:latin typeface="Times New Roman" panose="02020603050405020304" pitchFamily="18" charset="0"/>
                <a:ea typeface="宋体" panose="02010600030101010101" pitchFamily="2" charset="-122"/>
              </a:rPr>
              <a:t>C.</a:t>
            </a:r>
            <a:r>
              <a:rPr lang="zh-CN" altLang="zh-CN" sz="2600">
                <a:latin typeface="Times New Roman" panose="02020603050405020304" pitchFamily="18" charset="0"/>
                <a:ea typeface="宋体" panose="02010600030101010101" pitchFamily="2" charset="-122"/>
              </a:rPr>
              <a:t>小车靠近打点计时器，先接通电源，再</a:t>
            </a:r>
            <a:r>
              <a:rPr lang="zh-CN" altLang="zh-CN" sz="2600" smtClean="0">
                <a:latin typeface="Times New Roman" panose="02020603050405020304" pitchFamily="18" charset="0"/>
                <a:ea typeface="宋体" panose="02010600030101010101" pitchFamily="2" charset="-122"/>
              </a:rPr>
              <a:t>释</a:t>
            </a:r>
            <a:endParaRPr lang="en-US" altLang="zh-CN" sz="26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600">
                <a:latin typeface="Times New Roman" panose="02020603050405020304" pitchFamily="18" charset="0"/>
                <a:ea typeface="宋体" panose="02010600030101010101" pitchFamily="2" charset="-122"/>
              </a:rPr>
              <a:t> </a:t>
            </a:r>
            <a:r>
              <a:rPr lang="en-US" altLang="zh-CN" sz="2600" smtClean="0">
                <a:latin typeface="Times New Roman" panose="02020603050405020304" pitchFamily="18" charset="0"/>
                <a:ea typeface="宋体" panose="02010600030101010101" pitchFamily="2" charset="-122"/>
              </a:rPr>
              <a:t>   </a:t>
            </a:r>
            <a:r>
              <a:rPr lang="zh-CN" altLang="zh-CN" sz="2600" smtClean="0">
                <a:latin typeface="Times New Roman" panose="02020603050405020304" pitchFamily="18" charset="0"/>
                <a:ea typeface="宋体" panose="02010600030101010101" pitchFamily="2" charset="-122"/>
              </a:rPr>
              <a:t>放</a:t>
            </a:r>
            <a:r>
              <a:rPr lang="zh-CN" altLang="zh-CN" sz="2600">
                <a:latin typeface="Times New Roman" panose="02020603050405020304" pitchFamily="18" charset="0"/>
                <a:ea typeface="宋体" panose="02010600030101010101" pitchFamily="2" charset="-122"/>
              </a:rPr>
              <a:t>小车，打出一条纸带，同时记录力传感器的示数</a:t>
            </a:r>
          </a:p>
          <a:p>
            <a:pPr>
              <a:lnSpc>
                <a:spcPct val="150000"/>
              </a:lnSpc>
              <a:spcAft>
                <a:spcPts val="0"/>
              </a:spcAft>
              <a:tabLst>
                <a:tab pos="2340610" algn="l"/>
                <a:tab pos="2790825" algn="l"/>
                <a:tab pos="4231005" algn="l"/>
              </a:tabLst>
            </a:pPr>
            <a:r>
              <a:rPr lang="en-US" altLang="zh-CN" sz="2600">
                <a:latin typeface="Times New Roman" panose="02020603050405020304" pitchFamily="18" charset="0"/>
                <a:ea typeface="宋体" panose="02010600030101010101" pitchFamily="2" charset="-122"/>
              </a:rPr>
              <a:t>D.</a:t>
            </a:r>
            <a:r>
              <a:rPr lang="zh-CN" altLang="zh-CN" sz="2600">
                <a:latin typeface="Times New Roman" panose="02020603050405020304" pitchFamily="18" charset="0"/>
                <a:ea typeface="宋体" panose="02010600030101010101" pitchFamily="2" charset="-122"/>
              </a:rPr>
              <a:t>为减小误差，实验中一定要保证沙和沙桶的总质量</a:t>
            </a:r>
            <a:r>
              <a:rPr lang="en-US" altLang="zh-CN" sz="2600" i="1">
                <a:latin typeface="Times New Roman" panose="02020603050405020304" pitchFamily="18" charset="0"/>
                <a:ea typeface="宋体" panose="02010600030101010101" pitchFamily="2" charset="-122"/>
              </a:rPr>
              <a:t>m</a:t>
            </a:r>
            <a:r>
              <a:rPr lang="zh-CN" altLang="zh-CN" sz="2600">
                <a:latin typeface="Times New Roman" panose="02020603050405020304" pitchFamily="18" charset="0"/>
                <a:ea typeface="宋体" panose="02010600030101010101" pitchFamily="2" charset="-122"/>
              </a:rPr>
              <a:t>远小于小车的质量</a:t>
            </a:r>
            <a:r>
              <a:rPr lang="en-US" altLang="zh-CN" sz="2600" i="1">
                <a:latin typeface="Times New Roman" panose="02020603050405020304" pitchFamily="18" charset="0"/>
                <a:ea typeface="宋体" panose="02010600030101010101" pitchFamily="2" charset="-122"/>
              </a:rPr>
              <a:t>M</a:t>
            </a:r>
            <a:endParaRPr lang="zh-CN" altLang="zh-CN" sz="2600">
              <a:effectLst/>
              <a:latin typeface="Times New Roman" panose="02020603050405020304" pitchFamily="18" charset="0"/>
              <a:ea typeface="宋体" panose="02010600030101010101" pitchFamily="2" charset="-122"/>
            </a:endParaRPr>
          </a:p>
        </p:txBody>
      </p:sp>
      <p:pic>
        <p:nvPicPr>
          <p:cNvPr id="18" name="image39.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4268" y="2800181"/>
            <a:ext cx="4852472" cy="1925757"/>
          </a:xfrm>
          <a:prstGeom prst="rect">
            <a:avLst/>
          </a:prstGeom>
          <a:noFill/>
          <a:ln>
            <a:noFill/>
          </a:ln>
        </p:spPr>
      </p:pic>
      <p:sp>
        <p:nvSpPr>
          <p:cNvPr id="3" name="矩形 2"/>
          <p:cNvSpPr/>
          <p:nvPr/>
        </p:nvSpPr>
        <p:spPr>
          <a:xfrm>
            <a:off x="5737215" y="2066975"/>
            <a:ext cx="647934"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宋体" panose="02010600030101010101" pitchFamily="2" charset="-122"/>
              </a:rPr>
              <a:t>AC</a:t>
            </a:r>
            <a:endParaRPr lang="zh-CN" altLang="en-US"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94217866"/>
              </p:ext>
            </p:extLst>
          </p:nvPr>
        </p:nvGraphicFramePr>
        <p:xfrm>
          <a:off x="450008" y="189434"/>
          <a:ext cx="11477846" cy="6559920"/>
        </p:xfrm>
        <a:graphic>
          <a:graphicData uri="http://schemas.openxmlformats.org/drawingml/2006/table">
            <a:tbl>
              <a:tblPr firstRow="1" firstCol="1" bandRow="1"/>
              <a:tblGrid>
                <a:gridCol w="1540742"/>
                <a:gridCol w="3811573"/>
                <a:gridCol w="2260612"/>
                <a:gridCol w="3864919"/>
              </a:tblGrid>
              <a:tr h="512574">
                <a:tc>
                  <a:txBody>
                    <a:bodyPr/>
                    <a:lstStyle/>
                    <a:p>
                      <a:pPr algn="ctr">
                        <a:lnSpc>
                          <a:spcPct val="150000"/>
                        </a:lnSpc>
                        <a:spcAft>
                          <a:spcPts val="0"/>
                        </a:spcAft>
                        <a:tabLst>
                          <a:tab pos="2340610" algn="l"/>
                          <a:tab pos="2790825" algn="l"/>
                          <a:tab pos="4231005" algn="l"/>
                        </a:tabLst>
                      </a:pPr>
                      <a:r>
                        <a:rPr lang="zh-CN" sz="2600">
                          <a:effectLst/>
                          <a:latin typeface="Times New Roman" panose="02020603050405020304" pitchFamily="18" charset="0"/>
                          <a:ea typeface="宋体" panose="02010600030101010101" pitchFamily="2" charset="-122"/>
                        </a:rPr>
                        <a:t>相关实验</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600">
                          <a:effectLst/>
                          <a:latin typeface="Times New Roman" panose="02020603050405020304" pitchFamily="18" charset="0"/>
                          <a:ea typeface="宋体" panose="02010600030101010101" pitchFamily="2" charset="-122"/>
                        </a:rPr>
                        <a:t>装置图</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600">
                          <a:effectLst/>
                          <a:latin typeface="Times New Roman" panose="02020603050405020304" pitchFamily="18" charset="0"/>
                          <a:ea typeface="宋体" panose="02010600030101010101" pitchFamily="2" charset="-122"/>
                        </a:rPr>
                        <a:t>操作及注意</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600">
                          <a:effectLst/>
                          <a:latin typeface="Times New Roman" panose="02020603050405020304" pitchFamily="18" charset="0"/>
                          <a:ea typeface="宋体" panose="02010600030101010101" pitchFamily="2" charset="-122"/>
                        </a:rPr>
                        <a:t>数据处理</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930">
                <a:tc>
                  <a:txBody>
                    <a:bodyPr/>
                    <a:lstStyle/>
                    <a:p>
                      <a:pPr marL="72000" algn="l">
                        <a:lnSpc>
                          <a:spcPct val="150000"/>
                        </a:lnSpc>
                        <a:spcAft>
                          <a:spcPts val="0"/>
                        </a:spcAft>
                        <a:tabLst>
                          <a:tab pos="2340610" algn="l"/>
                          <a:tab pos="2790825" algn="l"/>
                          <a:tab pos="4231005" algn="l"/>
                        </a:tabLst>
                      </a:pPr>
                      <a:r>
                        <a:rPr lang="zh-CN" sz="2600">
                          <a:effectLst/>
                          <a:latin typeface="Times New Roman" panose="02020603050405020304" pitchFamily="18" charset="0"/>
                          <a:ea typeface="宋体" panose="02010600030101010101" pitchFamily="2" charset="-122"/>
                        </a:rPr>
                        <a:t>探究小车速度随时间变化的规律</a:t>
                      </a:r>
                    </a:p>
                  </a:txBody>
                  <a:tcPr marL="10025" marR="10025"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 </a:t>
                      </a:r>
                      <a:endParaRPr lang="zh-CN" sz="2600">
                        <a:effectLst/>
                        <a:latin typeface="Times New Roman" panose="02020603050405020304" pitchFamily="18" charset="0"/>
                        <a:ea typeface="宋体" panose="02010600030101010101" pitchFamily="2" charset="-122"/>
                      </a:endParaRP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1.</a:t>
                      </a:r>
                      <a:r>
                        <a:rPr lang="zh-CN" sz="2600">
                          <a:effectLst/>
                          <a:latin typeface="Times New Roman" panose="02020603050405020304" pitchFamily="18" charset="0"/>
                          <a:ea typeface="宋体" panose="02010600030101010101" pitchFamily="2" charset="-122"/>
                        </a:rPr>
                        <a:t>细绳与长木板平行</a:t>
                      </a:r>
                    </a:p>
                    <a:p>
                      <a:pPr marL="72000" algn="l">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2.</a:t>
                      </a:r>
                      <a:r>
                        <a:rPr lang="zh-CN" sz="2600">
                          <a:effectLst/>
                          <a:latin typeface="Times New Roman" panose="02020603050405020304" pitchFamily="18" charset="0"/>
                          <a:ea typeface="宋体" panose="02010600030101010101" pitchFamily="2" charset="-122"/>
                        </a:rPr>
                        <a:t>正确使用打点计时器打出</a:t>
                      </a:r>
                      <a:r>
                        <a:rPr lang="en-US" sz="2600">
                          <a:effectLst/>
                          <a:latin typeface="Times New Roman" panose="02020603050405020304" pitchFamily="18" charset="0"/>
                          <a:ea typeface="宋体" panose="02010600030101010101" pitchFamily="2" charset="-122"/>
                        </a:rPr>
                        <a:t>3</a:t>
                      </a:r>
                      <a:r>
                        <a:rPr lang="en-US" sz="2600" i="1">
                          <a:effectLst/>
                          <a:latin typeface="Times New Roman" panose="02020603050405020304" pitchFamily="18" charset="0"/>
                          <a:ea typeface="宋体" panose="02010600030101010101" pitchFamily="2" charset="-122"/>
                        </a:rPr>
                        <a:t>~</a:t>
                      </a:r>
                      <a:r>
                        <a:rPr lang="en-US" sz="2600">
                          <a:effectLst/>
                          <a:latin typeface="Times New Roman" panose="02020603050405020304" pitchFamily="18" charset="0"/>
                          <a:ea typeface="宋体" panose="02010600030101010101" pitchFamily="2" charset="-122"/>
                        </a:rPr>
                        <a:t>5</a:t>
                      </a:r>
                      <a:r>
                        <a:rPr lang="zh-CN" sz="2600">
                          <a:effectLst/>
                          <a:latin typeface="Times New Roman" panose="02020603050405020304" pitchFamily="18" charset="0"/>
                          <a:ea typeface="宋体" panose="02010600030101010101" pitchFamily="2" charset="-122"/>
                        </a:rPr>
                        <a:t>条纸带，选取一条点迹清晰的纸带进行测量</a:t>
                      </a:r>
                    </a:p>
                    <a:p>
                      <a:pPr marL="72000" algn="l">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3.</a:t>
                      </a:r>
                      <a:r>
                        <a:rPr lang="zh-CN" sz="2600">
                          <a:effectLst/>
                          <a:latin typeface="Times New Roman" panose="02020603050405020304" pitchFamily="18" charset="0"/>
                          <a:ea typeface="宋体" panose="02010600030101010101" pitchFamily="2" charset="-122"/>
                        </a:rPr>
                        <a:t>注意钩码质量适当</a:t>
                      </a:r>
                    </a:p>
                  </a:txBody>
                  <a:tcPr marL="10025" marR="10025"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1.</a:t>
                      </a:r>
                      <a:r>
                        <a:rPr lang="zh-CN" sz="2600">
                          <a:effectLst/>
                          <a:latin typeface="Times New Roman" panose="02020603050405020304" pitchFamily="18" charset="0"/>
                          <a:ea typeface="宋体" panose="02010600030101010101" pitchFamily="2" charset="-122"/>
                        </a:rPr>
                        <a:t>判断小车是否做匀变速直线运动</a:t>
                      </a:r>
                    </a:p>
                    <a:p>
                      <a:pPr marL="72000" algn="l">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2</a:t>
                      </a:r>
                      <a:r>
                        <a:rPr lang="en-US" sz="2600" spc="-100" baseline="0">
                          <a:effectLst/>
                          <a:latin typeface="Times New Roman" panose="02020603050405020304" pitchFamily="18" charset="0"/>
                          <a:ea typeface="宋体" panose="02010600030101010101" pitchFamily="2" charset="-122"/>
                        </a:rPr>
                        <a:t>.</a:t>
                      </a:r>
                      <a:r>
                        <a:rPr lang="zh-CN" sz="2600" spc="-100" baseline="0">
                          <a:effectLst/>
                          <a:latin typeface="Times New Roman" panose="02020603050405020304" pitchFamily="18" charset="0"/>
                          <a:ea typeface="宋体" panose="02010600030101010101" pitchFamily="2" charset="-122"/>
                        </a:rPr>
                        <a:t>利用一段时间内的平均速度求中间时刻的瞬时速度</a:t>
                      </a:r>
                    </a:p>
                    <a:p>
                      <a:pPr marL="72000" algn="l">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3.</a:t>
                      </a:r>
                      <a:r>
                        <a:rPr lang="zh-CN" sz="2600">
                          <a:effectLst/>
                          <a:latin typeface="Times New Roman" panose="02020603050405020304" pitchFamily="18" charset="0"/>
                          <a:ea typeface="宋体" panose="02010600030101010101" pitchFamily="2" charset="-122"/>
                        </a:rPr>
                        <a:t>利用逐差法求平均加速度</a:t>
                      </a:r>
                    </a:p>
                    <a:p>
                      <a:pPr marL="72000" algn="l">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4.</a:t>
                      </a:r>
                      <a:r>
                        <a:rPr lang="zh-CN" sz="2600">
                          <a:effectLst/>
                          <a:latin typeface="Times New Roman" panose="02020603050405020304" pitchFamily="18" charset="0"/>
                          <a:ea typeface="宋体" panose="02010600030101010101" pitchFamily="2" charset="-122"/>
                        </a:rPr>
                        <a:t>作速度</a:t>
                      </a:r>
                      <a:r>
                        <a:rPr lang="en-US" sz="2600">
                          <a:effectLst/>
                          <a:latin typeface="Times New Roman" panose="02020603050405020304" pitchFamily="18" charset="0"/>
                          <a:ea typeface="宋体" panose="02010600030101010101" pitchFamily="2" charset="-122"/>
                        </a:rPr>
                        <a:t>—</a:t>
                      </a:r>
                      <a:r>
                        <a:rPr lang="zh-CN" sz="2600">
                          <a:effectLst/>
                          <a:latin typeface="Times New Roman" panose="02020603050405020304" pitchFamily="18" charset="0"/>
                          <a:ea typeface="宋体" panose="02010600030101010101" pitchFamily="2" charset="-122"/>
                        </a:rPr>
                        <a:t>时间图像，通过图像的斜率求加速度</a:t>
                      </a:r>
                    </a:p>
                  </a:txBody>
                  <a:tcPr marL="10025" marR="10025"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image279.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5824" y="2493690"/>
            <a:ext cx="3384376" cy="1586823"/>
          </a:xfrm>
          <a:prstGeom prst="rect">
            <a:avLst/>
          </a:prstGeom>
          <a:noFill/>
          <a:ln>
            <a:noFill/>
          </a:ln>
        </p:spPr>
      </p:pic>
    </p:spTree>
    <p:extLst>
      <p:ext uri="{BB962C8B-B14F-4D97-AF65-F5344CB8AC3E}">
        <p14:creationId xmlns:p14="http://schemas.microsoft.com/office/powerpoint/2010/main" val="35927269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9" name="组合 18"/>
          <p:cNvGrpSpPr/>
          <p:nvPr/>
        </p:nvGrpSpPr>
        <p:grpSpPr>
          <a:xfrm>
            <a:off x="0" y="568524"/>
            <a:ext cx="11855846" cy="4373438"/>
            <a:chOff x="0" y="189434"/>
            <a:chExt cx="11855846" cy="4373438"/>
          </a:xfrm>
        </p:grpSpPr>
        <p:sp>
          <p:nvSpPr>
            <p:cNvPr id="23" name="矩形 22"/>
            <p:cNvSpPr/>
            <p:nvPr/>
          </p:nvSpPr>
          <p:spPr>
            <a:xfrm>
              <a:off x="389206" y="666356"/>
              <a:ext cx="11466640" cy="3896516"/>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用力传感器测量绳子的拉力，则力传感器示数的</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倍等于小车受到的合外力大小，不用保证沙和沙桶的总质量</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远小于小车的质量</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，需要将细绳保持和木板平行，同时应平衡阻力，应将带滑轮的长木板右端垫高，故</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为</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获得更多的点迹，应将小车靠近打点计时器，先接通电源，再释放小车，打出一条纸带，同时记录力传感器的示数，故</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p:grpSp>
          <p:nvGrpSpPr>
            <p:cNvPr id="24" name="组合 23"/>
            <p:cNvGrpSpPr/>
            <p:nvPr/>
          </p:nvGrpSpPr>
          <p:grpSpPr>
            <a:xfrm>
              <a:off x="0" y="189434"/>
              <a:ext cx="1439863" cy="424932"/>
              <a:chOff x="51643" y="755060"/>
              <a:chExt cx="1439863" cy="424932"/>
            </a:xfrm>
          </p:grpSpPr>
          <p:sp>
            <p:nvSpPr>
              <p:cNvPr id="34" name="矩形 3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6" name="组合 65"/>
              <p:cNvGrpSpPr>
                <a:grpSpLocks/>
              </p:cNvGrpSpPr>
              <p:nvPr/>
            </p:nvGrpSpPr>
            <p:grpSpPr bwMode="auto">
              <a:xfrm>
                <a:off x="1224676" y="886173"/>
                <a:ext cx="162478" cy="162211"/>
                <a:chOff x="3104" y="165"/>
                <a:chExt cx="276" cy="275"/>
              </a:xfrm>
            </p:grpSpPr>
            <p:cxnSp>
              <p:nvCxnSpPr>
                <p:cNvPr id="37" name="直接连接符 3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64286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161023"/>
            <a:ext cx="11412000" cy="1980261"/>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甲同学在实验中得到如图乙所示的一条纸带</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两计数点间还有四个点没有画出</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，已知打点计时器采用的是频率为</a:t>
            </a:r>
            <a:r>
              <a:rPr lang="en-US" altLang="zh-CN" sz="2800">
                <a:latin typeface="Times New Roman" panose="02020603050405020304" pitchFamily="18" charset="0"/>
                <a:ea typeface="宋体" panose="02010600030101010101" pitchFamily="2" charset="-122"/>
              </a:rPr>
              <a:t>50 Hz</a:t>
            </a:r>
            <a:r>
              <a:rPr lang="zh-CN" altLang="zh-CN" sz="2800">
                <a:latin typeface="Times New Roman" panose="02020603050405020304" pitchFamily="18" charset="0"/>
                <a:ea typeface="宋体" panose="02010600030101010101" pitchFamily="2" charset="-122"/>
              </a:rPr>
              <a:t>的交流电，根据纸带可求出小车的加速度为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m/s</a:t>
            </a:r>
            <a:r>
              <a:rPr lang="en-US" altLang="zh-CN" sz="2800" baseline="30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结果保留</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050">
              <a:effectLst/>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7" name="image40.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8615" y="2277666"/>
            <a:ext cx="5653182" cy="1512168"/>
          </a:xfrm>
          <a:prstGeom prst="rect">
            <a:avLst/>
          </a:prstGeom>
          <a:noFill/>
          <a:ln>
            <a:noFill/>
          </a:ln>
        </p:spPr>
      </p:pic>
      <p:sp>
        <p:nvSpPr>
          <p:cNvPr id="3" name="矩形 2"/>
          <p:cNvSpPr/>
          <p:nvPr/>
        </p:nvSpPr>
        <p:spPr>
          <a:xfrm>
            <a:off x="4406835" y="1533203"/>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3.01</a:t>
            </a:r>
            <a:endParaRPr lang="zh-CN" altLang="en-US"/>
          </a:p>
        </p:txBody>
      </p:sp>
      <p:grpSp>
        <p:nvGrpSpPr>
          <p:cNvPr id="20" name="组合 19"/>
          <p:cNvGrpSpPr/>
          <p:nvPr/>
        </p:nvGrpSpPr>
        <p:grpSpPr>
          <a:xfrm>
            <a:off x="0" y="4023335"/>
            <a:ext cx="11855846" cy="2142763"/>
            <a:chOff x="0" y="189434"/>
            <a:chExt cx="11855846" cy="2142763"/>
          </a:xfrm>
        </p:grpSpPr>
        <mc:AlternateContent xmlns:mc="http://schemas.openxmlformats.org/markup-compatibility/2006" xmlns:a14="http://schemas.microsoft.com/office/drawing/2010/main">
          <mc:Choice Requires="a14">
            <p:sp>
              <p:nvSpPr>
                <p:cNvPr id="21" name="矩形 20"/>
                <p:cNvSpPr/>
                <p:nvPr/>
              </p:nvSpPr>
              <p:spPr>
                <a:xfrm>
                  <a:off x="389206" y="666356"/>
                  <a:ext cx="11466640" cy="1665841"/>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根据题意，相邻计数点时间间隔为</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=5</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0.02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s=0.1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s</a:t>
                  </a:r>
                  <a:r>
                    <a:rPr lang="zh-CN" altLang="zh-CN" sz="2800">
                      <a:effectLst/>
                      <a:latin typeface="Times New Roman" panose="02020603050405020304" pitchFamily="18" charset="0"/>
                      <a:ea typeface="楷体" panose="02010609060101010101" pitchFamily="49" charset="-122"/>
                    </a:rPr>
                    <a:t>，由逐差法计算加速度</a:t>
                  </a:r>
                  <a:r>
                    <a:rPr lang="en-US" altLang="zh-CN" sz="2800" i="1">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𝑥</m:t>
                              </m:r>
                            </m:e>
                            <m:sub>
                              <m:r>
                                <a:rPr lang="en-US" altLang="zh-CN" sz="2800">
                                  <a:effectLst/>
                                  <a:latin typeface="Cambria Math" panose="02040503050406030204" pitchFamily="18" charset="0"/>
                                  <a:ea typeface="宋体" panose="02010600030101010101" pitchFamily="2" charset="-122"/>
                                </a:rPr>
                                <m:t>36</m:t>
                              </m:r>
                            </m:sub>
                          </m:sSub>
                          <m:r>
                            <a:rPr lang="en-US" altLang="zh-CN" sz="2800" i="1">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𝑥</m:t>
                              </m:r>
                            </m:e>
                            <m:sub>
                              <m:r>
                                <a:rPr lang="en-US" altLang="zh-CN" sz="2800">
                                  <a:effectLst/>
                                  <a:latin typeface="Cambria Math" panose="02040503050406030204" pitchFamily="18" charset="0"/>
                                  <a:ea typeface="宋体" panose="02010600030101010101" pitchFamily="2" charset="-122"/>
                                </a:rPr>
                                <m:t>03</m:t>
                              </m:r>
                            </m:sub>
                          </m:sSub>
                        </m:num>
                        <m:den>
                          <m:r>
                            <a:rPr lang="en-US" altLang="zh-CN" sz="2800">
                              <a:effectLst/>
                              <a:latin typeface="Cambria Math" panose="02040503050406030204" pitchFamily="18" charset="0"/>
                              <a:ea typeface="宋体" panose="02010600030101010101" pitchFamily="2" charset="-122"/>
                            </a:rPr>
                            <m:t>9</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𝑇</m:t>
                              </m:r>
                            </m:e>
                            <m:sup>
                              <m:r>
                                <a:rPr lang="en-US" altLang="zh-CN" sz="2800">
                                  <a:effectLst/>
                                  <a:latin typeface="Cambria Math" panose="02040503050406030204" pitchFamily="18" charset="0"/>
                                  <a:ea typeface="宋体" panose="02010600030101010101" pitchFamily="2" charset="-122"/>
                                </a:rPr>
                                <m:t>2</m:t>
                              </m:r>
                            </m:sup>
                          </m:sSup>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10.10+13.15+16.15</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1.10</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4.09</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7.12</m:t>
                          </m:r>
                        </m:num>
                        <m:den>
                          <m:r>
                            <a:rPr lang="en-US" altLang="zh-CN" sz="2800">
                              <a:effectLst/>
                              <a:latin typeface="Cambria Math" panose="02040503050406030204" pitchFamily="18" charset="0"/>
                              <a:ea typeface="宋体" panose="02010600030101010101" pitchFamily="2" charset="-122"/>
                            </a:rPr>
                            <m:t>9×0.</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rPr>
                                <m:t>1</m:t>
                              </m:r>
                            </m:e>
                            <m:sup>
                              <m:r>
                                <a:rPr lang="en-US" altLang="zh-CN" sz="2800">
                                  <a:effectLst/>
                                  <a:latin typeface="Cambria Math" panose="02040503050406030204" pitchFamily="18" charset="0"/>
                                  <a:ea typeface="宋体" panose="02010600030101010101" pitchFamily="2" charset="-122"/>
                                </a:rPr>
                                <m:t>2</m:t>
                              </m:r>
                            </m:sup>
                          </m:sSup>
                        </m:den>
                      </m:f>
                    </m:oMath>
                  </a14:m>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r>
                    <a:rPr lang="en-US" altLang="zh-CN" sz="2800" baseline="30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=3.01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r>
                    <a:rPr lang="en-US" altLang="zh-CN" sz="2800" baseline="30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1" name="矩形 20"/>
                <p:cNvSpPr>
                  <a:spLocks noRot="1" noChangeAspect="1" noMove="1" noResize="1" noEditPoints="1" noAdjustHandles="1" noChangeArrowheads="1" noChangeShapeType="1" noTextEdit="1"/>
                </p:cNvSpPr>
                <p:nvPr/>
              </p:nvSpPr>
              <p:spPr>
                <a:xfrm>
                  <a:off x="389206" y="666356"/>
                  <a:ext cx="11466640" cy="1665841"/>
                </a:xfrm>
                <a:prstGeom prst="rect">
                  <a:avLst/>
                </a:prstGeom>
                <a:blipFill rotWithShape="0">
                  <a:blip r:embed="rId9"/>
                  <a:stretch>
                    <a:fillRect l="-1116" r="-106"/>
                  </a:stretch>
                </a:blipFill>
              </p:spPr>
              <p:txBody>
                <a:bodyPr/>
                <a:lstStyle/>
                <a:p>
                  <a:r>
                    <a:rPr lang="zh-CN" altLang="en-US">
                      <a:noFill/>
                    </a:rPr>
                    <a:t> </a:t>
                  </a:r>
                </a:p>
              </p:txBody>
            </p:sp>
          </mc:Fallback>
        </mc:AlternateContent>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4"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5" name="组合 65"/>
              <p:cNvGrpSpPr>
                <a:grpSpLocks/>
              </p:cNvGrpSpPr>
              <p:nvPr/>
            </p:nvGrpSpPr>
            <p:grpSpPr bwMode="auto">
              <a:xfrm>
                <a:off x="1224676" y="886173"/>
                <a:ext cx="162478" cy="162211"/>
                <a:chOff x="3104" y="165"/>
                <a:chExt cx="276" cy="275"/>
              </a:xfrm>
            </p:grpSpPr>
            <p:cxnSp>
              <p:nvCxnSpPr>
                <p:cNvPr id="36" name="直接连接符 3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44473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79326"/>
                <a:ext cx="11412000" cy="3895466"/>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甲同学以力传感器的示数</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宋体" panose="02010600030101010101" pitchFamily="2" charset="-122"/>
                    <a:cs typeface="Times New Roman" panose="02020603050405020304" pitchFamily="18" charset="0"/>
                  </a:rPr>
                  <a:t>为横轴，加速度</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cs typeface="Times New Roman" panose="02020603050405020304" pitchFamily="18" charset="0"/>
                  </a:rPr>
                  <a:t>为纵轴，画出的</a:t>
                </a:r>
                <a:r>
                  <a:rPr lang="en-US" altLang="zh-CN" sz="2800" i="1">
                    <a:latin typeface="Times New Roman" panose="02020603050405020304" pitchFamily="18" charset="0"/>
                    <a:ea typeface="宋体" panose="02010600030101010101" pitchFamily="2" charset="-122"/>
                  </a:rPr>
                  <a:t>a</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宋体" panose="02010600030101010101" pitchFamily="2" charset="-122"/>
                    <a:cs typeface="Times New Roman" panose="02020603050405020304" pitchFamily="18" charset="0"/>
                  </a:rPr>
                  <a:t>图线是一条直线，如图丙所示，图线与横轴的夹角为</a:t>
                </a:r>
                <a:r>
                  <a:rPr lang="en-US" altLang="zh-CN" sz="2800" i="1">
                    <a:latin typeface="Times New Roman" panose="02020603050405020304" pitchFamily="18" charset="0"/>
                    <a:ea typeface="宋体" panose="02010600030101010101" pitchFamily="2" charset="-122"/>
                  </a:rPr>
                  <a:t>θ</a:t>
                </a:r>
                <a:r>
                  <a:rPr lang="zh-CN" altLang="zh-CN" sz="2800">
                    <a:latin typeface="Times New Roman" panose="02020603050405020304" pitchFamily="18" charset="0"/>
                    <a:ea typeface="宋体" panose="02010600030101010101" pitchFamily="2" charset="-122"/>
                    <a:cs typeface="Times New Roman" panose="02020603050405020304" pitchFamily="18" charset="0"/>
                  </a:rPr>
                  <a:t>，求得图线的斜率为</a:t>
                </a:r>
                <a:r>
                  <a:rPr lang="en-US" altLang="zh-CN" sz="2800" i="1">
                    <a:latin typeface="Times New Roman" panose="02020603050405020304" pitchFamily="18" charset="0"/>
                    <a:ea typeface="宋体" panose="02010600030101010101" pitchFamily="2" charset="-122"/>
                  </a:rPr>
                  <a:t>k</a:t>
                </a:r>
                <a:r>
                  <a:rPr lang="zh-CN" altLang="zh-CN" sz="2800">
                    <a:latin typeface="Times New Roman" panose="02020603050405020304" pitchFamily="18" charset="0"/>
                    <a:ea typeface="宋体" panose="02010600030101010101" pitchFamily="2" charset="-122"/>
                    <a:cs typeface="Times New Roman" panose="02020603050405020304" pitchFamily="18" charset="0"/>
                  </a:rPr>
                  <a:t>，则小车的质量</a:t>
                </a:r>
                <a:r>
                  <a:rPr lang="en-US" altLang="zh-CN" sz="2800" i="1">
                    <a:latin typeface="Times New Roman" panose="02020603050405020304" pitchFamily="18" charset="0"/>
                    <a:ea typeface="宋体" panose="02010600030101010101" pitchFamily="2" charset="-122"/>
                  </a:rPr>
                  <a:t>M</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A.tan </a:t>
                </a:r>
                <a:r>
                  <a:rPr lang="en-US" altLang="zh-CN" sz="2800" i="1">
                    <a:effectLst/>
                    <a:latin typeface="Times New Roman" panose="02020603050405020304" pitchFamily="18" charset="0"/>
                    <a:ea typeface="宋体" panose="02010600030101010101" pitchFamily="2" charset="-122"/>
                  </a:rPr>
                  <a:t>θ</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a:t>
                </a:r>
                <a:r>
                  <a:rPr lang="en-US" altLang="zh-CN" sz="2800" baseline="-25000">
                    <a:effectLst/>
                    <a:latin typeface="Times New Roman" panose="02020603050405020304" pitchFamily="18" charset="0"/>
                    <a:ea typeface="宋体" panose="02010600030101010101" pitchFamily="2" charset="-122"/>
                  </a:rPr>
                  <a:t>0</a:t>
                </a:r>
                <a:r>
                  <a:rPr lang="en-US" altLang="zh-CN" sz="2800">
                    <a:effectLst/>
                    <a:latin typeface="Times New Roman" panose="02020603050405020304" pitchFamily="18" charset="0"/>
                    <a:ea typeface="宋体" panose="02010600030101010101" pitchFamily="2" charset="-122"/>
                  </a:rPr>
                  <a:t>	</a:t>
                </a:r>
                <a:r>
                  <a:rPr lang="en-US" altLang="zh-CN" sz="2800" smtClean="0">
                    <a:effectLst/>
                    <a:latin typeface="Times New Roman" panose="02020603050405020304" pitchFamily="18" charset="0"/>
                    <a:ea typeface="宋体" panose="02010600030101010101" pitchFamily="2" charset="-122"/>
                  </a:rPr>
                  <a:t>	B</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m:rPr>
                            <m:sty m:val="p"/>
                          </m:rPr>
                          <a:rPr lang="en-US" altLang="zh-CN" sz="2800">
                            <a:effectLst/>
                            <a:latin typeface="Cambria Math" panose="02040503050406030204" pitchFamily="18" charset="0"/>
                            <a:ea typeface="宋体" panose="02010600030101010101" pitchFamily="2" charset="-122"/>
                          </a:rPr>
                          <m:t>tan</m:t>
                        </m:r>
                        <m:r>
                          <a:rPr lang="en-US" altLang="zh-CN" sz="2800" i="1">
                            <a:effectLst/>
                            <a:latin typeface="Cambria Math" panose="02040503050406030204" pitchFamily="18" charset="0"/>
                            <a:ea typeface="宋体" panose="02010600030101010101" pitchFamily="2" charset="-122"/>
                          </a:rPr>
                          <m:t>𝜃</m:t>
                        </m:r>
                      </m:den>
                    </m:f>
                  </m:oMath>
                </a14:m>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a:t>
                </a:r>
                <a:r>
                  <a:rPr lang="en-US" altLang="zh-CN" sz="2800" baseline="-25000">
                    <a:effectLst/>
                    <a:latin typeface="Times New Roman" panose="02020603050405020304" pitchFamily="18" charset="0"/>
                    <a:ea typeface="宋体" panose="02010600030101010101" pitchFamily="2" charset="-122"/>
                  </a:rPr>
                  <a:t>0</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effectLst/>
                    <a:latin typeface="Times New Roman" panose="02020603050405020304" pitchFamily="18" charset="0"/>
                    <a:ea typeface="宋体" panose="02010600030101010101" pitchFamily="2" charset="-122"/>
                  </a:rPr>
                  <a:t>C.</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2</m:t>
                        </m:r>
                      </m:num>
                      <m:den>
                        <m:r>
                          <a:rPr lang="en-US" altLang="zh-CN" sz="2800" i="1">
                            <a:effectLst/>
                            <a:latin typeface="Cambria Math" panose="02040503050406030204" pitchFamily="18" charset="0"/>
                            <a:ea typeface="宋体" panose="02010600030101010101" pitchFamily="2" charset="-122"/>
                          </a:rPr>
                          <m:t>𝑘</m:t>
                        </m:r>
                      </m:den>
                    </m:f>
                  </m:oMath>
                </a14:m>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a:t>
                </a:r>
                <a:r>
                  <a:rPr lang="en-US" altLang="zh-CN" sz="2800" baseline="-25000">
                    <a:effectLst/>
                    <a:latin typeface="Times New Roman" panose="02020603050405020304" pitchFamily="18" charset="0"/>
                    <a:ea typeface="宋体" panose="02010600030101010101" pitchFamily="2" charset="-122"/>
                  </a:rPr>
                  <a:t>0</a:t>
                </a:r>
                <a:r>
                  <a:rPr lang="en-US" altLang="zh-CN" sz="2800">
                    <a:effectLst/>
                    <a:latin typeface="Times New Roman" panose="02020603050405020304" pitchFamily="18" charset="0"/>
                    <a:ea typeface="宋体" panose="02010600030101010101" pitchFamily="2" charset="-122"/>
                  </a:rPr>
                  <a:t>		</a:t>
                </a:r>
                <a:r>
                  <a:rPr lang="en-US" altLang="zh-CN" sz="2800" smtClean="0">
                    <a:effectLst/>
                    <a:latin typeface="Times New Roman" panose="02020603050405020304" pitchFamily="18" charset="0"/>
                    <a:ea typeface="宋体" panose="02010600030101010101" pitchFamily="2" charset="-122"/>
                  </a:rPr>
                  <a:t>D.2</a:t>
                </a:r>
                <a:r>
                  <a:rPr lang="en-US" altLang="zh-CN" sz="2800" i="1" smtClean="0">
                    <a:effectLst/>
                    <a:latin typeface="Times New Roman" panose="02020603050405020304" pitchFamily="18" charset="0"/>
                    <a:ea typeface="宋体" panose="02010600030101010101" pitchFamily="2" charset="-122"/>
                  </a:rPr>
                  <a:t>k</a:t>
                </a:r>
                <a:r>
                  <a:rPr lang="en-US" altLang="zh-CN" sz="2800" smtClean="0">
                    <a:effectLst/>
                    <a:latin typeface="Times New Roman" panose="02020603050405020304" pitchFamily="18" charset="0"/>
                    <a:ea typeface="宋体" panose="02010600030101010101" pitchFamily="2" charset="-122"/>
                  </a:rPr>
                  <a:t>-</a:t>
                </a:r>
                <a:r>
                  <a:rPr lang="en-US" altLang="zh-CN" sz="2800" i="1" smtClean="0">
                    <a:effectLst/>
                    <a:latin typeface="Times New Roman" panose="02020603050405020304" pitchFamily="18" charset="0"/>
                    <a:ea typeface="宋体" panose="02010600030101010101" pitchFamily="2" charset="-122"/>
                  </a:rPr>
                  <a:t>m</a:t>
                </a:r>
                <a:r>
                  <a:rPr lang="en-US" altLang="zh-CN" sz="2800" baseline="-25000" smtClean="0">
                    <a:effectLst/>
                    <a:latin typeface="Times New Roman" panose="02020603050405020304" pitchFamily="18" charset="0"/>
                    <a:ea typeface="宋体" panose="02010600030101010101" pitchFamily="2" charset="-122"/>
                  </a:rPr>
                  <a:t>0</a:t>
                </a:r>
                <a:r>
                  <a:rPr lang="en-US" altLang="zh-CN" sz="2800" smtClean="0">
                    <a:latin typeface="Times New Roman" panose="02020603050405020304" pitchFamily="18" charset="0"/>
                    <a:ea typeface="宋体" panose="02010600030101010101" pitchFamily="2" charset="-122"/>
                  </a:rPr>
                  <a:t> </a:t>
                </a:r>
                <a:endParaRPr lang="zh-CN" altLang="zh-CN" sz="1050">
                  <a:effectLst/>
                  <a:latin typeface="Times New Roman" panose="02020603050405020304" pitchFamily="18" charset="0"/>
                  <a:ea typeface="宋体" panose="02010600030101010101" pitchFamily="2"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79326"/>
                <a:ext cx="11412000" cy="3895466"/>
              </a:xfrm>
              <a:prstGeom prst="rect">
                <a:avLst/>
              </a:prstGeom>
              <a:blipFill rotWithShape="0">
                <a:blip r:embed="rId2"/>
                <a:stretch>
                  <a:fillRect l="-855" r="-2457"/>
                </a:stretch>
              </a:blipFill>
            </p:spPr>
            <p:txBody>
              <a:bodyPr/>
              <a:lstStyle/>
              <a:p>
                <a:r>
                  <a:rPr lang="zh-CN" altLang="en-US">
                    <a:noFill/>
                  </a:rPr>
                  <a:t> </a:t>
                </a:r>
              </a:p>
            </p:txBody>
          </p:sp>
        </mc:Fallback>
      </mc:AlternateContent>
      <p:sp>
        <p:nvSpPr>
          <p:cNvPr id="25" name="圆角矩形 24">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6"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6" name="image41.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7494" y="1701602"/>
            <a:ext cx="2409568" cy="2154851"/>
          </a:xfrm>
          <a:prstGeom prst="rect">
            <a:avLst/>
          </a:prstGeom>
          <a:noFill/>
          <a:ln>
            <a:noFill/>
          </a:ln>
        </p:spPr>
      </p:pic>
      <p:sp>
        <p:nvSpPr>
          <p:cNvPr id="3" name="矩形 2"/>
          <p:cNvSpPr/>
          <p:nvPr/>
        </p:nvSpPr>
        <p:spPr>
          <a:xfrm>
            <a:off x="3493393" y="1456725"/>
            <a:ext cx="42351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C</a:t>
            </a:r>
            <a:endParaRPr lang="zh-CN" altLang="en-US"/>
          </a:p>
        </p:txBody>
      </p:sp>
      <p:grpSp>
        <p:nvGrpSpPr>
          <p:cNvPr id="19" name="组合 18"/>
          <p:cNvGrpSpPr/>
          <p:nvPr/>
        </p:nvGrpSpPr>
        <p:grpSpPr>
          <a:xfrm>
            <a:off x="0" y="3977283"/>
            <a:ext cx="11855846" cy="2298896"/>
            <a:chOff x="0" y="189434"/>
            <a:chExt cx="11855846" cy="2298896"/>
          </a:xfrm>
        </p:grpSpPr>
        <mc:AlternateContent xmlns:mc="http://schemas.openxmlformats.org/markup-compatibility/2006" xmlns:a14="http://schemas.microsoft.com/office/drawing/2010/main">
          <mc:Choice Requires="a14">
            <p:sp>
              <p:nvSpPr>
                <p:cNvPr id="20" name="矩形 19"/>
                <p:cNvSpPr/>
                <p:nvPr/>
              </p:nvSpPr>
              <p:spPr>
                <a:xfrm>
                  <a:off x="389206" y="666356"/>
                  <a:ext cx="11466640" cy="1821974"/>
                </a:xfrm>
                <a:prstGeom prst="rect">
                  <a:avLst/>
                </a:prstGeom>
              </p:spPr>
              <p:txBody>
                <a:bodyPr wrap="square">
                  <a:spAutoFit/>
                </a:bodyPr>
                <a:lstStyle/>
                <a:p>
                  <a:pPr>
                    <a:lnSpc>
                      <a:spcPct val="13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对小车与滑轮组成的系统，由牛顿第二定律得</a:t>
                  </a:r>
                  <a:r>
                    <a:rPr lang="en-US" altLang="zh-CN" sz="2800" i="1">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𝐹</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𝑀</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m:t>
                              </m:r>
                            </m:sub>
                          </m:sSub>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，根据图线的斜率可知</a:t>
                  </a:r>
                  <a:r>
                    <a:rPr lang="en-US" altLang="zh-CN" sz="2800" i="1">
                      <a:effectLst/>
                      <a:latin typeface="Times New Roman" panose="02020603050405020304" pitchFamily="18" charset="0"/>
                      <a:ea typeface="宋体" panose="02010600030101010101" pitchFamily="2" charset="-122"/>
                    </a:rPr>
                    <a:t>k</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𝑀</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m:t>
                              </m:r>
                            </m:sub>
                          </m:sSub>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，故小车的质量为</a:t>
                  </a:r>
                  <a:r>
                    <a:rPr lang="en-US" altLang="zh-CN" sz="2800" i="1">
                      <a:effectLst/>
                      <a:latin typeface="Times New Roman" panose="02020603050405020304" pitchFamily="18" charset="0"/>
                      <a:ea typeface="宋体" panose="02010600030101010101" pitchFamily="2" charset="-122"/>
                    </a:rPr>
                    <a:t>M</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𝑘</m:t>
                          </m:r>
                        </m:den>
                      </m:f>
                    </m:oMath>
                  </a14:m>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，故选</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0" name="矩形 19"/>
                <p:cNvSpPr>
                  <a:spLocks noRot="1" noChangeAspect="1" noMove="1" noResize="1" noEditPoints="1" noAdjustHandles="1" noChangeArrowheads="1" noChangeShapeType="1" noTextEdit="1"/>
                </p:cNvSpPr>
                <p:nvPr/>
              </p:nvSpPr>
              <p:spPr>
                <a:xfrm>
                  <a:off x="389206" y="666356"/>
                  <a:ext cx="11466640" cy="1821974"/>
                </a:xfrm>
                <a:prstGeom prst="rect">
                  <a:avLst/>
                </a:prstGeom>
                <a:blipFill rotWithShape="0">
                  <a:blip r:embed="rId10"/>
                  <a:stretch>
                    <a:fillRect l="-1116" b="-334"/>
                  </a:stretch>
                </a:blipFill>
              </p:spPr>
              <p:txBody>
                <a:bodyPr/>
                <a:lstStyle/>
                <a:p>
                  <a:r>
                    <a:rPr lang="zh-CN" altLang="en-US">
                      <a:noFill/>
                    </a:rPr>
                    <a:t> </a:t>
                  </a:r>
                </a:p>
              </p:txBody>
            </p:sp>
          </mc:Fallback>
        </mc:AlternateContent>
        <p:grpSp>
          <p:nvGrpSpPr>
            <p:cNvPr id="21" name="组合 20"/>
            <p:cNvGrpSpPr/>
            <p:nvPr/>
          </p:nvGrpSpPr>
          <p:grpSpPr>
            <a:xfrm>
              <a:off x="0" y="189434"/>
              <a:ext cx="1439863" cy="424932"/>
              <a:chOff x="51643" y="755060"/>
              <a:chExt cx="1439863" cy="424932"/>
            </a:xfrm>
          </p:grpSpPr>
          <p:sp>
            <p:nvSpPr>
              <p:cNvPr id="23" name="矩形 2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4"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4" name="组合 65"/>
              <p:cNvGrpSpPr>
                <a:grpSpLocks/>
              </p:cNvGrpSpPr>
              <p:nvPr/>
            </p:nvGrpSpPr>
            <p:grpSpPr bwMode="auto">
              <a:xfrm>
                <a:off x="1224676" y="886173"/>
                <a:ext cx="162478" cy="162211"/>
                <a:chOff x="3104" y="165"/>
                <a:chExt cx="276" cy="275"/>
              </a:xfrm>
            </p:grpSpPr>
            <p:cxnSp>
              <p:nvCxnSpPr>
                <p:cNvPr id="35" name="直接连接符 3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75109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510584"/>
            <a:ext cx="11412000" cy="4647402"/>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rPr>
              <a:t>乙同学还做了如下实验：如图丁所示，平衡好阻力后，不改变小车质量、沙和沙桶的总质量，撤去打点计时器及小车后面的纸带，用具有加速度测量软件的智能手机固定在小车上来测量加速度，测量的结果比在图丁中不放手机、用打点计时器时测得的要小。这是因为</a:t>
            </a:r>
            <a:r>
              <a:rPr lang="zh-CN" altLang="zh-CN" sz="2800" u="sng">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在小车上放置了智能手机后，没有重新平衡阻力</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在小车上放置了智能手机后，细绳的拉力变小了</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在小车上放置了智能手机后，整体的质量变大</a:t>
            </a:r>
            <a:r>
              <a:rPr lang="zh-CN" altLang="zh-CN" sz="2800" smtClean="0">
                <a:latin typeface="Times New Roman" panose="02020603050405020304" pitchFamily="18" charset="0"/>
                <a:ea typeface="宋体" panose="02010600030101010101" pitchFamily="2" charset="-122"/>
              </a:rPr>
              <a:t>了</a:t>
            </a:r>
            <a:endParaRPr lang="zh-CN" altLang="zh-CN" sz="1100">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7" name="image42.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7494" y="3239203"/>
            <a:ext cx="3168352" cy="1898779"/>
          </a:xfrm>
          <a:prstGeom prst="rect">
            <a:avLst/>
          </a:prstGeom>
          <a:noFill/>
          <a:ln>
            <a:noFill/>
          </a:ln>
        </p:spPr>
      </p:pic>
      <p:sp>
        <p:nvSpPr>
          <p:cNvPr id="3" name="矩形 2"/>
          <p:cNvSpPr/>
          <p:nvPr/>
        </p:nvSpPr>
        <p:spPr>
          <a:xfrm>
            <a:off x="9713665" y="2572675"/>
            <a:ext cx="42351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C</a:t>
            </a:r>
            <a:endParaRPr lang="zh-CN" altLang="en-US"/>
          </a:p>
        </p:txBody>
      </p:sp>
    </p:spTree>
    <p:extLst>
      <p:ext uri="{BB962C8B-B14F-4D97-AF65-F5344CB8AC3E}">
        <p14:creationId xmlns:p14="http://schemas.microsoft.com/office/powerpoint/2010/main" val="48622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8" name="组合 17"/>
          <p:cNvGrpSpPr/>
          <p:nvPr/>
        </p:nvGrpSpPr>
        <p:grpSpPr>
          <a:xfrm>
            <a:off x="0" y="549474"/>
            <a:ext cx="11855846" cy="5011753"/>
            <a:chOff x="0" y="189434"/>
            <a:chExt cx="11855846" cy="5011753"/>
          </a:xfrm>
        </p:grpSpPr>
        <p:sp>
          <p:nvSpPr>
            <p:cNvPr id="19" name="矩形 18"/>
            <p:cNvSpPr/>
            <p:nvPr/>
          </p:nvSpPr>
          <p:spPr>
            <a:xfrm>
              <a:off x="389206" y="666356"/>
              <a:ext cx="11466640" cy="4534831"/>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平衡阻力后，根据平衡条件有</a:t>
              </a:r>
              <a:r>
                <a:rPr lang="en-US" altLang="zh-CN" sz="2800" i="1">
                  <a:latin typeface="Times New Roman" panose="02020603050405020304" pitchFamily="18" charset="0"/>
                  <a:ea typeface="宋体" panose="02010600030101010101" pitchFamily="2" charset="-122"/>
                </a:rPr>
                <a:t>mg</a:t>
              </a:r>
              <a:r>
                <a:rPr lang="en-US" altLang="zh-CN" sz="2800">
                  <a:latin typeface="Times New Roman" panose="02020603050405020304" pitchFamily="18" charset="0"/>
                  <a:ea typeface="宋体" panose="02010600030101010101" pitchFamily="2" charset="-122"/>
                </a:rPr>
                <a:t>sin</a:t>
              </a:r>
              <a:r>
                <a:rPr lang="en-US" altLang="zh-CN" sz="2800">
                  <a:latin typeface="Times New Roman" panose="02020603050405020304" pitchFamily="18" charset="0"/>
                  <a:ea typeface="楷体" panose="02010609060101010101" pitchFamily="49" charset="-122"/>
                </a:rPr>
                <a:t> </a:t>
              </a:r>
              <a:r>
                <a:rPr lang="en-US" altLang="zh-CN" sz="2800" i="1">
                  <a:latin typeface="Times New Roman" panose="02020603050405020304" pitchFamily="18" charset="0"/>
                  <a:ea typeface="宋体" panose="02010600030101010101" pitchFamily="2" charset="-122"/>
                </a:rPr>
                <a:t>θ</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μmg</a:t>
              </a:r>
              <a:r>
                <a:rPr lang="en-US" altLang="zh-CN" sz="2800">
                  <a:latin typeface="Times New Roman" panose="02020603050405020304" pitchFamily="18" charset="0"/>
                  <a:ea typeface="宋体" panose="02010600030101010101" pitchFamily="2" charset="-122"/>
                </a:rPr>
                <a:t>cos</a:t>
              </a:r>
              <a:r>
                <a:rPr lang="en-US" altLang="zh-CN" sz="2800">
                  <a:latin typeface="Times New Roman" panose="02020603050405020304" pitchFamily="18" charset="0"/>
                  <a:ea typeface="楷体" panose="02010609060101010101" pitchFamily="49" charset="-122"/>
                </a:rPr>
                <a:t> </a:t>
              </a:r>
              <a:r>
                <a:rPr lang="en-US" altLang="zh-CN" sz="2800" i="1">
                  <a:latin typeface="Times New Roman" panose="02020603050405020304" pitchFamily="18" charset="0"/>
                  <a:ea typeface="宋体" panose="02010600030101010101" pitchFamily="2" charset="-122"/>
                </a:rPr>
                <a:t>θ</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，化简得</a:t>
              </a:r>
              <a:r>
                <a:rPr lang="en-US" altLang="zh-CN" sz="2800" i="1">
                  <a:latin typeface="Times New Roman" panose="02020603050405020304" pitchFamily="18" charset="0"/>
                  <a:ea typeface="宋体" panose="02010600030101010101" pitchFamily="2" charset="-122"/>
                </a:rPr>
                <a:t>μ</a:t>
              </a:r>
              <a:r>
                <a:rPr lang="en-US" altLang="zh-CN" sz="2800">
                  <a:latin typeface="Times New Roman" panose="02020603050405020304" pitchFamily="18" charset="0"/>
                  <a:ea typeface="宋体" panose="02010600030101010101" pitchFamily="2" charset="-122"/>
                </a:rPr>
                <a:t>=tan</a:t>
              </a:r>
              <a:r>
                <a:rPr lang="en-US" altLang="zh-CN" sz="2800">
                  <a:latin typeface="Times New Roman" panose="02020603050405020304" pitchFamily="18" charset="0"/>
                  <a:ea typeface="楷体" panose="02010609060101010101" pitchFamily="49" charset="-122"/>
                </a:rPr>
                <a:t> </a:t>
              </a:r>
              <a:r>
                <a:rPr lang="en-US" altLang="zh-CN" sz="2800" i="1">
                  <a:latin typeface="Times New Roman" panose="02020603050405020304" pitchFamily="18" charset="0"/>
                  <a:ea typeface="宋体" panose="02010600030101010101" pitchFamily="2" charset="-122"/>
                </a:rPr>
                <a:t>θ</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，由此可知，木板的倾角与小车质量无关，在小车上放置了智能手机后，相当于小车的质量增大，上式仍成立，不用重新平衡阻力，故</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对</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沙和沙桶有</a:t>
              </a:r>
              <a:r>
                <a:rPr lang="en-US" altLang="zh-CN" sz="2800" i="1">
                  <a:latin typeface="Times New Roman" panose="02020603050405020304" pitchFamily="18" charset="0"/>
                  <a:ea typeface="宋体" panose="02010600030101010101" pitchFamily="2" charset="-122"/>
                </a:rPr>
                <a:t>mg</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F</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ma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减小，则绳上拉力</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变大了，故</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在</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小车上放置了智能手机后，整体的质量变大了，不改变小车质量、沙和沙桶的总质量，则整体所受合力不变；对沙和沙桶、小车和手机的整体，根据牛顿第二定律可知</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减小，故</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1100">
                <a:effectLst/>
                <a:latin typeface="Times New Roman" panose="02020603050405020304" pitchFamily="18" charset="0"/>
                <a:ea typeface="宋体" panose="02010600030101010101" pitchFamily="2" charset="-122"/>
              </a:endParaRPr>
            </a:p>
          </p:txBody>
        </p:sp>
        <p:grpSp>
          <p:nvGrpSpPr>
            <p:cNvPr id="20" name="组合 19"/>
            <p:cNvGrpSpPr/>
            <p:nvPr/>
          </p:nvGrpSpPr>
          <p:grpSpPr>
            <a:xfrm>
              <a:off x="0" y="189434"/>
              <a:ext cx="1439863" cy="424932"/>
              <a:chOff x="51643" y="755060"/>
              <a:chExt cx="1439863" cy="424932"/>
            </a:xfrm>
          </p:grpSpPr>
          <p:sp>
            <p:nvSpPr>
              <p:cNvPr id="21" name="矩形 2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34" name="直接连接符 3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23529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306784"/>
                <a:ext cx="11412000" cy="3195018"/>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(5)</a:t>
                </a:r>
                <a:r>
                  <a:rPr lang="zh-CN" altLang="zh-CN" sz="2800">
                    <a:effectLst/>
                    <a:latin typeface="Times New Roman" panose="02020603050405020304" pitchFamily="18" charset="0"/>
                    <a:ea typeface="宋体" panose="02010600030101010101" pitchFamily="2" charset="-122"/>
                  </a:rPr>
                  <a:t>若乙同学没有严格控制好小车质量</a:t>
                </a:r>
                <a:r>
                  <a:rPr lang="en-US" altLang="zh-CN" sz="2800" i="1">
                    <a:effectLst/>
                    <a:latin typeface="Times New Roman" panose="02020603050405020304" pitchFamily="18" charset="0"/>
                    <a:ea typeface="宋体" panose="02010600030101010101" pitchFamily="2" charset="-122"/>
                  </a:rPr>
                  <a:t>M</a:t>
                </a:r>
                <a:r>
                  <a:rPr lang="zh-CN" altLang="zh-CN" sz="2800">
                    <a:effectLst/>
                    <a:latin typeface="Times New Roman" panose="02020603050405020304" pitchFamily="18" charset="0"/>
                    <a:ea typeface="宋体" panose="02010600030101010101" pitchFamily="2" charset="-122"/>
                  </a:rPr>
                  <a:t>与沙和沙桶质量</a:t>
                </a:r>
                <a:r>
                  <a:rPr lang="en-US" altLang="zh-CN" sz="2800" i="1">
                    <a:effectLst/>
                    <a:latin typeface="Times New Roman" panose="02020603050405020304" pitchFamily="18" charset="0"/>
                    <a:ea typeface="宋体" panose="02010600030101010101" pitchFamily="2" charset="-122"/>
                  </a:rPr>
                  <a:t>m</a:t>
                </a:r>
                <a:r>
                  <a:rPr lang="zh-CN" altLang="zh-CN" sz="2800">
                    <a:effectLst/>
                    <a:latin typeface="Times New Roman" panose="02020603050405020304" pitchFamily="18" charset="0"/>
                    <a:ea typeface="宋体" panose="02010600030101010101" pitchFamily="2" charset="-122"/>
                  </a:rPr>
                  <a:t>的大小关系，其他操作规范合理，结果某次实验结果发现小车加速度的实验值</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利用纸带求的值</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只有理论值</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𝑚𝑔</m:t>
                        </m:r>
                      </m:num>
                      <m:den>
                        <m:r>
                          <a:rPr lang="en-US" altLang="zh-CN" sz="2800" i="1">
                            <a:effectLst/>
                            <a:latin typeface="Cambria Math" panose="02040503050406030204" pitchFamily="18" charset="0"/>
                            <a:ea typeface="宋体" panose="02010600030101010101" pitchFamily="2" charset="-122"/>
                          </a:rPr>
                          <m:t>𝑀</m:t>
                        </m:r>
                      </m:den>
                    </m:f>
                  </m:oMath>
                </a14:m>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的</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9</m:t>
                        </m:r>
                      </m:num>
                      <m:den>
                        <m:r>
                          <a:rPr lang="en-US" altLang="zh-CN" sz="2800">
                            <a:effectLst/>
                            <a:latin typeface="Cambria Math" panose="02040503050406030204" pitchFamily="18" charset="0"/>
                            <a:ea typeface="宋体" panose="02010600030101010101" pitchFamily="2" charset="-122"/>
                          </a:rPr>
                          <m:t>10</m:t>
                        </m:r>
                      </m:den>
                    </m:f>
                  </m:oMath>
                </a14:m>
                <a:r>
                  <a:rPr lang="zh-CN" altLang="zh-CN" sz="2800">
                    <a:effectLst/>
                    <a:latin typeface="Times New Roman" panose="02020603050405020304" pitchFamily="18" charset="0"/>
                    <a:ea typeface="宋体" panose="02010600030101010101" pitchFamily="2" charset="-122"/>
                  </a:rPr>
                  <a:t>，若不考虑其他因素的影响，可估算</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𝑚</m:t>
                        </m:r>
                      </m:num>
                      <m:den>
                        <m:r>
                          <a:rPr lang="en-US" altLang="zh-CN" sz="2800" i="1">
                            <a:effectLst/>
                            <a:latin typeface="Cambria Math" panose="02040503050406030204" pitchFamily="18" charset="0"/>
                            <a:ea typeface="宋体" panose="02010600030101010101" pitchFamily="2" charset="-122"/>
                          </a:rPr>
                          <m:t>𝑀</m:t>
                        </m:r>
                      </m:den>
                    </m:f>
                  </m:oMath>
                </a14:m>
                <a:r>
                  <a:rPr lang="en-US" altLang="zh-CN" sz="2800">
                    <a:effectLst/>
                    <a:latin typeface="Times New Roman" panose="02020603050405020304" pitchFamily="18" charset="0"/>
                    <a:ea typeface="宋体" panose="02010600030101010101" pitchFamily="2" charset="-122"/>
                  </a:rPr>
                  <a:t>=</a:t>
                </a:r>
                <a:r>
                  <a:rPr lang="zh-CN" altLang="zh-CN" sz="2800" u="sng">
                    <a:effectLst/>
                    <a:latin typeface="Times New Roman" panose="02020603050405020304" pitchFamily="18" charset="0"/>
                    <a:ea typeface="宋体" panose="02010600030101010101" pitchFamily="2" charset="-122"/>
                  </a:rPr>
                  <a:t>　　　</a:t>
                </a:r>
                <a:r>
                  <a:rPr lang="zh-CN"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306784"/>
                <a:ext cx="11412000" cy="3195018"/>
              </a:xfrm>
              <a:prstGeom prst="rect">
                <a:avLst/>
              </a:prstGeom>
              <a:blipFill rotWithShape="0">
                <a:blip r:embed="rId2"/>
                <a:stretch>
                  <a:fillRect l="-855" r="-321"/>
                </a:stretch>
              </a:blipFill>
            </p:spPr>
            <p:txBody>
              <a:bodyPr/>
              <a:lstStyle/>
              <a:p>
                <a:r>
                  <a:rPr lang="zh-CN" altLang="en-US">
                    <a:noFill/>
                  </a:rPr>
                  <a:t> </a:t>
                </a:r>
              </a:p>
            </p:txBody>
          </p:sp>
        </mc:Fallback>
      </mc:AlternateContent>
      <p:sp>
        <p:nvSpPr>
          <p:cNvPr id="25" name="圆角矩形 24">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6"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6" name="image39.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8970" y="3520261"/>
            <a:ext cx="4852472" cy="1925757"/>
          </a:xfrm>
          <a:prstGeom prst="rect">
            <a:avLst/>
          </a:prstGeom>
          <a:noFill/>
          <a:ln>
            <a:noFill/>
          </a:ln>
        </p:spPr>
      </p:pic>
      <mc:AlternateContent xmlns:mc="http://schemas.openxmlformats.org/markup-compatibility/2006" xmlns:a14="http://schemas.microsoft.com/office/drawing/2010/main">
        <mc:Choice Requires="a14">
          <p:sp>
            <p:nvSpPr>
              <p:cNvPr id="3" name="矩形 2"/>
              <p:cNvSpPr/>
              <p:nvPr/>
            </p:nvSpPr>
            <p:spPr>
              <a:xfrm>
                <a:off x="1342678" y="2456512"/>
                <a:ext cx="436338" cy="703013"/>
              </a:xfrm>
              <a:prstGeom prst="rect">
                <a:avLst/>
              </a:prstGeom>
            </p:spPr>
            <p:txBody>
              <a:bodyPr wrap="none">
                <a:spAutoFit/>
              </a:bodyPr>
              <a:lstStyle/>
              <a:p>
                <a14:m>
                  <m:oMath xmlns:m="http://schemas.openxmlformats.org/officeDocument/2006/math">
                    <m:f>
                      <m:fPr>
                        <m:ctrlPr>
                          <a:rPr lang="zh-CN" altLang="zh-CN" sz="2800" i="1">
                            <a:solidFill>
                              <a:srgbClr val="C00000"/>
                            </a:solidFill>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9</m:t>
                        </m:r>
                      </m:den>
                    </m:f>
                  </m:oMath>
                </a14:m>
                <a:r>
                  <a:rPr lang="zh-CN" altLang="en-US" sz="2800" smtClean="0"/>
                  <a:t> </a:t>
                </a:r>
                <a:endParaRPr lang="zh-CN" altLang="en-US" sz="2800"/>
              </a:p>
            </p:txBody>
          </p:sp>
        </mc:Choice>
        <mc:Fallback xmlns="">
          <p:sp>
            <p:nvSpPr>
              <p:cNvPr id="3" name="矩形 2"/>
              <p:cNvSpPr>
                <a:spLocks noRot="1" noChangeAspect="1" noMove="1" noResize="1" noEditPoints="1" noAdjustHandles="1" noChangeArrowheads="1" noChangeShapeType="1" noTextEdit="1"/>
              </p:cNvSpPr>
              <p:nvPr/>
            </p:nvSpPr>
            <p:spPr>
              <a:xfrm>
                <a:off x="1342678" y="2456512"/>
                <a:ext cx="436338" cy="703013"/>
              </a:xfrm>
              <a:prstGeom prst="rect">
                <a:avLst/>
              </a:prstGeom>
              <a:blipFill rotWithShape="0">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0371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8" name="组合 17"/>
          <p:cNvGrpSpPr/>
          <p:nvPr/>
        </p:nvGrpSpPr>
        <p:grpSpPr>
          <a:xfrm>
            <a:off x="0" y="549474"/>
            <a:ext cx="11855846" cy="3051473"/>
            <a:chOff x="0" y="189434"/>
            <a:chExt cx="11855846" cy="3051473"/>
          </a:xfrm>
        </p:grpSpPr>
        <mc:AlternateContent xmlns:mc="http://schemas.openxmlformats.org/markup-compatibility/2006" xmlns:a14="http://schemas.microsoft.com/office/drawing/2010/main">
          <mc:Choice Requires="a14">
            <p:sp>
              <p:nvSpPr>
                <p:cNvPr id="19" name="矩形 18"/>
                <p:cNvSpPr/>
                <p:nvPr/>
              </p:nvSpPr>
              <p:spPr>
                <a:xfrm>
                  <a:off x="389206" y="666356"/>
                  <a:ext cx="11466640" cy="2574551"/>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乙同学没有严格控制好小车质量</a:t>
                  </a:r>
                  <a:r>
                    <a:rPr lang="en-US" altLang="zh-CN" sz="2800" i="1">
                      <a:effectLst/>
                      <a:latin typeface="Times New Roman" panose="02020603050405020304" pitchFamily="18" charset="0"/>
                      <a:ea typeface="宋体" panose="02010600030101010101" pitchFamily="2" charset="-122"/>
                    </a:rPr>
                    <a:t>M</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与沙和沙桶质量</a:t>
                  </a:r>
                  <a:r>
                    <a:rPr lang="en-US" altLang="zh-CN" sz="2800" i="1">
                      <a:effectLst/>
                      <a:latin typeface="Times New Roman" panose="02020603050405020304" pitchFamily="18" charset="0"/>
                      <a:ea typeface="宋体" panose="02010600030101010101" pitchFamily="2" charset="-122"/>
                    </a:rPr>
                    <a:t>m</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的大小关系，由牛顿第二定律有</a:t>
                  </a:r>
                  <a:r>
                    <a:rPr lang="en-US" altLang="zh-CN" sz="2800" i="1">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𝑚𝑔</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𝑀</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𝑚</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，由题意其值只有理论值</a:t>
                  </a:r>
                  <a:r>
                    <a:rPr lang="en-US"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𝑚𝑔</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𝑀</m:t>
                          </m:r>
                        </m:den>
                      </m:f>
                    </m:oMath>
                  </a14:m>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9</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10</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，所以</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𝑚𝑔</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𝑀</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𝑚</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9</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10</m:t>
                          </m:r>
                        </m:den>
                      </m:f>
                    </m:oMath>
                  </a14:m>
                  <a:r>
                    <a:rPr lang="en-US" altLang="zh-CN" sz="2800">
                      <a:effectLst/>
                      <a:latin typeface="宋体" panose="02010600030101010101" pitchFamily="2" charset="-122"/>
                      <a:cs typeface="Times New Roman" panose="02020603050405020304" pitchFamily="18" charset="0"/>
                    </a:rPr>
                    <a:t>×</a:t>
                  </a:r>
                  <a:endParaRPr lang="en-US" altLang="zh-CN" sz="2800" smtClean="0">
                    <a:effectLst/>
                    <a:latin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𝑚𝑔</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𝑀</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，解得</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𝑚</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𝑀</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9</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zh-CN" altLang="zh-CN" sz="2800">
                      <a:effectLst/>
                      <a:ea typeface="Times New Roman" panose="02020603050405020304" pitchFamily="18" charset="0"/>
                    </a:rPr>
                    <a:t> </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9" name="矩形 18"/>
                <p:cNvSpPr>
                  <a:spLocks noRot="1" noChangeAspect="1" noMove="1" noResize="1" noEditPoints="1" noAdjustHandles="1" noChangeArrowheads="1" noChangeShapeType="1" noTextEdit="1"/>
                </p:cNvSpPr>
                <p:nvPr/>
              </p:nvSpPr>
              <p:spPr>
                <a:xfrm>
                  <a:off x="389206" y="666356"/>
                  <a:ext cx="11466640" cy="2574551"/>
                </a:xfrm>
                <a:prstGeom prst="rect">
                  <a:avLst/>
                </a:prstGeom>
                <a:blipFill rotWithShape="0">
                  <a:blip r:embed="rId8"/>
                  <a:stretch>
                    <a:fillRect l="-1116" r="-266"/>
                  </a:stretch>
                </a:blipFill>
              </p:spPr>
              <p:txBody>
                <a:bodyPr/>
                <a:lstStyle/>
                <a:p>
                  <a:r>
                    <a:rPr lang="zh-CN" altLang="en-US">
                      <a:noFill/>
                    </a:rPr>
                    <a:t> </a:t>
                  </a:r>
                </a:p>
              </p:txBody>
            </p:sp>
          </mc:Fallback>
        </mc:AlternateContent>
        <p:grpSp>
          <p:nvGrpSpPr>
            <p:cNvPr id="20" name="组合 19"/>
            <p:cNvGrpSpPr/>
            <p:nvPr/>
          </p:nvGrpSpPr>
          <p:grpSpPr>
            <a:xfrm>
              <a:off x="0" y="189434"/>
              <a:ext cx="1439863" cy="424932"/>
              <a:chOff x="51643" y="755060"/>
              <a:chExt cx="1439863" cy="424932"/>
            </a:xfrm>
          </p:grpSpPr>
          <p:sp>
            <p:nvSpPr>
              <p:cNvPr id="21" name="矩形 2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34" name="直接连接符 3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97885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189434"/>
            <a:ext cx="11412000" cy="5940063"/>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5.</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湖北卷</a:t>
            </a:r>
            <a:r>
              <a:rPr lang="en-US" altLang="zh-CN" sz="2800">
                <a:latin typeface="Times New Roman" panose="02020603050405020304" pitchFamily="18" charset="0"/>
                <a:ea typeface="宋体" panose="02010600030101010101" pitchFamily="2" charset="-122"/>
              </a:rPr>
              <a:t>·12</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某同学利用如图</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所示的实验装置来测量重力加速度大小</a:t>
            </a:r>
            <a:r>
              <a:rPr lang="en-US" altLang="zh-CN" sz="2800" i="1">
                <a:latin typeface="Times New Roman" panose="02020603050405020304" pitchFamily="18" charset="0"/>
                <a:ea typeface="宋体" panose="02010600030101010101" pitchFamily="2" charset="-122"/>
              </a:rPr>
              <a:t>g</a:t>
            </a:r>
            <a:r>
              <a:rPr lang="zh-CN" altLang="zh-CN" sz="2800">
                <a:latin typeface="Times New Roman" panose="02020603050405020304" pitchFamily="18" charset="0"/>
                <a:ea typeface="宋体" panose="02010600030101010101" pitchFamily="2" charset="-122"/>
              </a:rPr>
              <a:t>。细绳跨过固定在铁架台上不可转动的小圆柱体，两端各悬挂一个重锤。实验步骤如下：</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宋体" panose="02010600030101010101" pitchFamily="2" charset="-122"/>
              </a:rPr>
              <a:t>用游标卡尺测量遮光片的宽度</a:t>
            </a:r>
            <a:r>
              <a:rPr lang="en-US" altLang="zh-CN" sz="2800" i="1">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rPr>
              <a:t>将遮光片固定在重锤</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上，用天平测量重锤</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和</a:t>
            </a:r>
            <a:r>
              <a:rPr lang="zh-CN" altLang="zh-CN" sz="2800" smtClean="0">
                <a:latin typeface="Times New Roman" panose="02020603050405020304" pitchFamily="18" charset="0"/>
                <a:ea typeface="宋体" panose="02010600030101010101" pitchFamily="2" charset="-122"/>
              </a:rPr>
              <a:t>遮光片</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的</a:t>
            </a:r>
            <a:r>
              <a:rPr lang="zh-CN" altLang="zh-CN" sz="2800">
                <a:latin typeface="Times New Roman" panose="02020603050405020304" pitchFamily="18" charset="0"/>
                <a:ea typeface="宋体" panose="02010600030101010101" pitchFamily="2" charset="-122"/>
              </a:rPr>
              <a:t>总质量</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、重锤</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的质量</a:t>
            </a:r>
            <a:r>
              <a:rPr lang="en-US" altLang="zh-CN" sz="2800" i="1">
                <a:latin typeface="Times New Roman" panose="02020603050405020304" pitchFamily="18" charset="0"/>
                <a:ea typeface="宋体" panose="02010600030101010101" pitchFamily="2" charset="-122"/>
              </a:rPr>
              <a:t>M</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M</a:t>
            </a:r>
            <a:r>
              <a:rPr lang="en-US" altLang="zh-CN" sz="2800">
                <a:latin typeface="Times New Roman" panose="02020603050405020304" pitchFamily="18" charset="0"/>
                <a:ea typeface="宋体" panose="02010600030101010101" pitchFamily="2" charset="-122"/>
              </a:rPr>
              <a:t>&gt;</a:t>
            </a:r>
            <a:r>
              <a:rPr lang="en-US" altLang="zh-CN" sz="2800" i="1">
                <a:latin typeface="Times New Roman" panose="02020603050405020304" pitchFamily="18" charset="0"/>
                <a:ea typeface="宋体" panose="02010600030101010101" pitchFamily="2" charset="-122"/>
              </a:rPr>
              <a:t>m</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③</a:t>
            </a:r>
            <a:r>
              <a:rPr lang="zh-CN" altLang="zh-CN" sz="2800">
                <a:latin typeface="Times New Roman" panose="02020603050405020304" pitchFamily="18" charset="0"/>
                <a:ea typeface="宋体" panose="02010600030101010101" pitchFamily="2" charset="-122"/>
              </a:rPr>
              <a:t>将光电门安装在铁架台上，将重锤</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压在桌面上，</a:t>
            </a:r>
            <a:r>
              <a:rPr lang="zh-CN" altLang="zh-CN" sz="2800" smtClean="0">
                <a:latin typeface="Times New Roman" panose="02020603050405020304" pitchFamily="18" charset="0"/>
                <a:ea typeface="宋体" panose="02010600030101010101" pitchFamily="2" charset="-122"/>
              </a:rPr>
              <a:t>保持</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系统</a:t>
            </a:r>
            <a:r>
              <a:rPr lang="zh-CN" altLang="zh-CN" sz="2800">
                <a:latin typeface="Times New Roman" panose="02020603050405020304" pitchFamily="18" charset="0"/>
                <a:ea typeface="宋体" panose="02010600030101010101" pitchFamily="2" charset="-122"/>
              </a:rPr>
              <a:t>静止，重锤</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距离地面足够高。用刻度尺测量遮光片中心到光电门的竖直距离</a:t>
            </a:r>
            <a:r>
              <a:rPr lang="en-US" altLang="zh-CN" sz="2800" i="1">
                <a:latin typeface="Times New Roman" panose="02020603050405020304" pitchFamily="18" charset="0"/>
                <a:ea typeface="宋体" panose="02010600030101010101" pitchFamily="2" charset="-122"/>
              </a:rPr>
              <a:t>H</a:t>
            </a:r>
            <a:r>
              <a:rPr lang="zh-CN" altLang="zh-CN" sz="2800" smtClean="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9" name="image43.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51590" y="1557586"/>
            <a:ext cx="2232248" cy="2805564"/>
          </a:xfrm>
          <a:prstGeom prst="rect">
            <a:avLst/>
          </a:prstGeom>
          <a:noFill/>
          <a:ln>
            <a:noFill/>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189434"/>
            <a:ext cx="9018368" cy="335474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④</a:t>
            </a:r>
            <a:r>
              <a:rPr lang="zh-CN" altLang="zh-CN" sz="2800">
                <a:latin typeface="Times New Roman" panose="02020603050405020304" pitchFamily="18" charset="0"/>
                <a:ea typeface="宋体" panose="02010600030101010101" pitchFamily="2" charset="-122"/>
              </a:rPr>
              <a:t>启动光电门，释放重锤</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，用毫秒计测出遮光片经过光电门所用时间</a:t>
            </a:r>
            <a:r>
              <a:rPr lang="en-US" altLang="zh-CN" sz="2800" i="1">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⑤</a:t>
            </a:r>
            <a:r>
              <a:rPr lang="zh-CN" altLang="zh-CN" sz="2800">
                <a:latin typeface="Times New Roman" panose="02020603050405020304" pitchFamily="18" charset="0"/>
                <a:ea typeface="宋体" panose="02010600030101010101" pitchFamily="2" charset="-122"/>
              </a:rPr>
              <a:t>根据上述数据求出重力加速度大小</a:t>
            </a:r>
            <a:r>
              <a:rPr lang="en-US" altLang="zh-CN" sz="2800" i="1">
                <a:latin typeface="Times New Roman" panose="02020603050405020304" pitchFamily="18" charset="0"/>
                <a:ea typeface="宋体" panose="02010600030101010101" pitchFamily="2" charset="-122"/>
              </a:rPr>
              <a:t>g</a:t>
            </a:r>
            <a:r>
              <a:rPr lang="zh-CN" altLang="zh-CN" sz="280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pc="-100">
                <a:latin typeface="Times New Roman" panose="02020603050405020304" pitchFamily="18" charset="0"/>
                <a:ea typeface="宋体" panose="02010600030101010101" pitchFamily="2" charset="-122"/>
                <a:cs typeface="宋体" panose="02010600030101010101" pitchFamily="2" charset="-122"/>
              </a:rPr>
              <a:t>⑥</a:t>
            </a:r>
            <a:r>
              <a:rPr lang="zh-CN" altLang="zh-CN" sz="2800" spc="-100">
                <a:latin typeface="Times New Roman" panose="02020603050405020304" pitchFamily="18" charset="0"/>
                <a:ea typeface="宋体" panose="02010600030101010101" pitchFamily="2" charset="-122"/>
              </a:rPr>
              <a:t>多次改变光电门高度，重复步骤</a:t>
            </a:r>
            <a:r>
              <a:rPr lang="zh-CN" altLang="zh-CN" sz="2800" spc="-100">
                <a:latin typeface="Times New Roman" panose="02020603050405020304" pitchFamily="18" charset="0"/>
                <a:ea typeface="宋体" panose="02010600030101010101" pitchFamily="2" charset="-122"/>
                <a:cs typeface="宋体" panose="02010600030101010101" pitchFamily="2" charset="-122"/>
              </a:rPr>
              <a:t>③④⑤</a:t>
            </a:r>
            <a:r>
              <a:rPr lang="zh-CN" altLang="zh-CN" sz="2800" spc="-100">
                <a:latin typeface="Times New Roman" panose="02020603050405020304" pitchFamily="18" charset="0"/>
                <a:ea typeface="宋体" panose="02010600030101010101" pitchFamily="2" charset="-122"/>
              </a:rPr>
              <a:t>，求出</a:t>
            </a:r>
            <a:r>
              <a:rPr lang="en-US" altLang="zh-CN" sz="2800" i="1" spc="-100">
                <a:latin typeface="Times New Roman" panose="02020603050405020304" pitchFamily="18" charset="0"/>
                <a:ea typeface="宋体" panose="02010600030101010101" pitchFamily="2" charset="-122"/>
              </a:rPr>
              <a:t>g</a:t>
            </a:r>
            <a:r>
              <a:rPr lang="zh-CN" altLang="zh-CN" sz="2800" spc="-100">
                <a:latin typeface="Times New Roman" panose="02020603050405020304" pitchFamily="18" charset="0"/>
                <a:ea typeface="宋体" panose="02010600030101010101" pitchFamily="2" charset="-122"/>
              </a:rPr>
              <a:t>的平均值</a:t>
            </a:r>
            <a:r>
              <a:rPr lang="zh-CN" altLang="zh-CN" sz="2800" spc="-100" smtClean="0">
                <a:latin typeface="Times New Roman" panose="02020603050405020304" pitchFamily="18" charset="0"/>
                <a:ea typeface="宋体" panose="02010600030101010101" pitchFamily="2" charset="-122"/>
              </a:rPr>
              <a:t>。</a:t>
            </a:r>
            <a:endParaRPr lang="en-US" altLang="zh-CN" sz="2800" spc="-1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回答下列问题</a:t>
            </a:r>
            <a:r>
              <a:rPr lang="zh-CN" altLang="zh-CN" sz="2800" smtClean="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9" name="image43.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7574" y="261442"/>
            <a:ext cx="2232248" cy="2805564"/>
          </a:xfrm>
          <a:prstGeom prst="rect">
            <a:avLst/>
          </a:prstGeom>
          <a:noFill/>
          <a:ln>
            <a:noFill/>
          </a:ln>
        </p:spPr>
      </p:pic>
      <p:pic>
        <p:nvPicPr>
          <p:cNvPr id="16" name="image44.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0706" y="3357786"/>
            <a:ext cx="4515140" cy="1762114"/>
          </a:xfrm>
          <a:prstGeom prst="rect">
            <a:avLst/>
          </a:prstGeom>
          <a:noFill/>
          <a:ln>
            <a:noFill/>
          </a:ln>
        </p:spPr>
      </p:pic>
      <p:sp>
        <p:nvSpPr>
          <p:cNvPr id="17" name="矩形 16"/>
          <p:cNvSpPr/>
          <p:nvPr/>
        </p:nvSpPr>
        <p:spPr>
          <a:xfrm>
            <a:off x="389206" y="3411057"/>
            <a:ext cx="11466640" cy="1333931"/>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测量</a:t>
            </a:r>
            <a:r>
              <a:rPr lang="en-US" altLang="zh-CN" sz="2800" i="1">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时，游标卡尺的示数如图</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所示</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可知</a:t>
            </a:r>
            <a:r>
              <a:rPr lang="en-US" altLang="zh-CN" sz="2800" i="1">
                <a:latin typeface="Times New Roman" panose="02020603050405020304" pitchFamily="18" charset="0"/>
                <a:ea typeface="宋体" panose="02010600030101010101" pitchFamily="2" charset="-122"/>
              </a:rPr>
              <a:t>d</a:t>
            </a:r>
            <a:r>
              <a:rPr lang="en-US" altLang="zh-CN" sz="2800">
                <a:latin typeface="Times New Roman" panose="02020603050405020304" pitchFamily="18" charset="0"/>
                <a:ea typeface="宋体" panose="02010600030101010101" pitchFamily="2" charset="-122"/>
              </a:rPr>
              <a:t>=________cm</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sp>
        <p:nvSpPr>
          <p:cNvPr id="20" name="矩形 19"/>
          <p:cNvSpPr/>
          <p:nvPr/>
        </p:nvSpPr>
        <p:spPr>
          <a:xfrm>
            <a:off x="1813366" y="4203592"/>
            <a:ext cx="99257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0.515</a:t>
            </a:r>
            <a:endParaRPr lang="zh-CN" altLang="en-US"/>
          </a:p>
        </p:txBody>
      </p:sp>
      <p:grpSp>
        <p:nvGrpSpPr>
          <p:cNvPr id="21" name="组合 20"/>
          <p:cNvGrpSpPr/>
          <p:nvPr/>
        </p:nvGrpSpPr>
        <p:grpSpPr>
          <a:xfrm>
            <a:off x="0" y="4949329"/>
            <a:ext cx="11855846" cy="1163811"/>
            <a:chOff x="0" y="189434"/>
            <a:chExt cx="11855846" cy="1163811"/>
          </a:xfrm>
        </p:grpSpPr>
        <p:sp>
          <p:nvSpPr>
            <p:cNvPr id="22" name="矩形 21"/>
            <p:cNvSpPr/>
            <p:nvPr/>
          </p:nvSpPr>
          <p:spPr>
            <a:xfrm>
              <a:off x="389206" y="696399"/>
              <a:ext cx="11466640" cy="65684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游标卡尺的读数为</a:t>
              </a:r>
              <a:r>
                <a:rPr lang="en-US" altLang="zh-CN" sz="2800">
                  <a:latin typeface="Times New Roman" panose="02020603050405020304" pitchFamily="18" charset="0"/>
                  <a:ea typeface="宋体" panose="02010600030101010101" pitchFamily="2" charset="-122"/>
                </a:rPr>
                <a:t>5</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mm+0.05</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mm=5.15</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mm=0.515</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cm</a:t>
              </a:r>
              <a:endParaRPr lang="zh-CN" altLang="zh-CN" sz="1100">
                <a:effectLst/>
                <a:latin typeface="Times New Roman" panose="02020603050405020304" pitchFamily="18" charset="0"/>
                <a:ea typeface="宋体" panose="02010600030101010101" pitchFamily="2" charset="-122"/>
              </a:endParaRPr>
            </a:p>
          </p:txBody>
        </p:sp>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39588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240014"/>
            <a:ext cx="8154272" cy="2408327"/>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重锤</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通过光电门时的速度大小为</a:t>
            </a:r>
            <a:r>
              <a:rPr lang="en-US" altLang="zh-CN" sz="2800" i="1">
                <a:latin typeface="Times New Roman" panose="02020603050405020304" pitchFamily="18" charset="0"/>
                <a:ea typeface="宋体" panose="02010600030101010101" pitchFamily="2" charset="-122"/>
              </a:rPr>
              <a:t>v</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用遮光片</a:t>
            </a:r>
            <a:r>
              <a:rPr lang="en-US" altLang="zh-CN" sz="2800" i="1">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rPr>
              <a:t>表示</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。若不计摩擦，</a:t>
            </a:r>
            <a:r>
              <a:rPr lang="en-US" altLang="zh-CN" sz="2800" i="1">
                <a:latin typeface="Times New Roman" panose="02020603050405020304" pitchFamily="18" charset="0"/>
                <a:ea typeface="宋体" panose="02010600030101010101" pitchFamily="2" charset="-122"/>
              </a:rPr>
              <a:t>g</a:t>
            </a:r>
            <a:r>
              <a:rPr lang="zh-CN" altLang="zh-CN" sz="2800">
                <a:latin typeface="Times New Roman" panose="02020603050405020304" pitchFamily="18" charset="0"/>
                <a:ea typeface="宋体" panose="02010600030101010101" pitchFamily="2" charset="-122"/>
              </a:rPr>
              <a:t>与</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rPr>
              <a:t>、</a:t>
            </a:r>
            <a:r>
              <a:rPr lang="en-US" altLang="zh-CN" sz="2800" i="1" smtClean="0">
                <a:latin typeface="Times New Roman" panose="02020603050405020304" pitchFamily="18" charset="0"/>
                <a:ea typeface="宋体" panose="02010600030101010101" pitchFamily="2" charset="-122"/>
              </a:rPr>
              <a:t>H</a:t>
            </a:r>
          </a:p>
          <a:p>
            <a:pPr>
              <a:lnSpc>
                <a:spcPct val="150000"/>
              </a:lnSpc>
              <a:spcAft>
                <a:spcPts val="0"/>
              </a:spcAft>
              <a:tabLst>
                <a:tab pos="2340610" algn="l"/>
                <a:tab pos="2790825" algn="l"/>
                <a:tab pos="4231005" algn="l"/>
              </a:tabLst>
            </a:pPr>
            <a:endParaRPr lang="en-US" altLang="zh-CN" sz="1500" i="1">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的</a:t>
            </a:r>
            <a:r>
              <a:rPr lang="zh-CN" altLang="zh-CN" sz="2800">
                <a:latin typeface="Times New Roman" panose="02020603050405020304" pitchFamily="18" charset="0"/>
                <a:ea typeface="宋体" panose="02010600030101010101" pitchFamily="2" charset="-122"/>
              </a:rPr>
              <a:t>关系式为</a:t>
            </a:r>
            <a:r>
              <a:rPr lang="en-US" altLang="zh-CN" sz="2800" i="1">
                <a:latin typeface="Times New Roman" panose="02020603050405020304" pitchFamily="18" charset="0"/>
                <a:ea typeface="宋体" panose="02010600030101010101" pitchFamily="2" charset="-122"/>
              </a:rPr>
              <a:t>g</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20" name="image43.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7574" y="261442"/>
            <a:ext cx="2232248" cy="2805564"/>
          </a:xfrm>
          <a:prstGeom prst="rect">
            <a:avLst/>
          </a:prstGeom>
          <a:noFill/>
          <a:ln>
            <a:noFill/>
          </a:ln>
        </p:spPr>
      </p:pic>
      <mc:AlternateContent xmlns:mc="http://schemas.openxmlformats.org/markup-compatibility/2006" xmlns:a14="http://schemas.microsoft.com/office/drawing/2010/main">
        <mc:Choice Requires="a14">
          <p:sp>
            <p:nvSpPr>
              <p:cNvPr id="5" name="矩形 4"/>
              <p:cNvSpPr/>
              <p:nvPr/>
            </p:nvSpPr>
            <p:spPr>
              <a:xfrm>
                <a:off x="6815286" y="45418"/>
                <a:ext cx="460639" cy="712887"/>
              </a:xfrm>
              <a:prstGeom prst="rect">
                <a:avLst/>
              </a:prstGeom>
            </p:spPr>
            <p:txBody>
              <a:bodyPr wrap="none">
                <a:spAutoFit/>
              </a:bodyPr>
              <a:lstStyle/>
              <a:p>
                <a14:m>
                  <m:oMath xmlns:m="http://schemas.openxmlformats.org/officeDocument/2006/math">
                    <m:f>
                      <m:fPr>
                        <m:ctrlPr>
                          <a:rPr lang="zh-CN" altLang="en-US" sz="2800" i="1" smtClean="0">
                            <a:solidFill>
                              <a:srgbClr val="C00000"/>
                            </a:solidFill>
                            <a:latin typeface="Cambria Math" panose="02040503050406030204" pitchFamily="18" charset="0"/>
                          </a:rPr>
                        </m:ctrlPr>
                      </m:fPr>
                      <m:num>
                        <m:r>
                          <a:rPr lang="zh-CN" altLang="en-US" sz="2800" i="1">
                            <a:solidFill>
                              <a:srgbClr val="C00000"/>
                            </a:solidFill>
                            <a:latin typeface="Cambria Math" panose="02040503050406030204" pitchFamily="18" charset="0"/>
                          </a:rPr>
                          <m:t>𝑑</m:t>
                        </m:r>
                      </m:num>
                      <m:den>
                        <m:r>
                          <a:rPr lang="zh-CN" altLang="en-US" sz="2800" i="1">
                            <a:solidFill>
                              <a:srgbClr val="C00000"/>
                            </a:solidFill>
                            <a:latin typeface="Cambria Math" panose="02040503050406030204" pitchFamily="18" charset="0"/>
                          </a:rPr>
                          <m:t>𝑡</m:t>
                        </m:r>
                      </m:den>
                    </m:f>
                  </m:oMath>
                </a14:m>
                <a:r>
                  <a:rPr lang="zh-CN" altLang="en-US" sz="2800" smtClean="0">
                    <a:solidFill>
                      <a:srgbClr val="C00000"/>
                    </a:solidFill>
                  </a:rPr>
                  <a:t> </a:t>
                </a:r>
                <a:endParaRPr lang="zh-CN" altLang="en-US" sz="2800">
                  <a:solidFill>
                    <a:srgbClr val="C00000"/>
                  </a:solidFill>
                </a:endParaRPr>
              </a:p>
            </p:txBody>
          </p:sp>
        </mc:Choice>
        <mc:Fallback xmlns="">
          <p:sp>
            <p:nvSpPr>
              <p:cNvPr id="5" name="矩形 4"/>
              <p:cNvSpPr>
                <a:spLocks noRot="1" noChangeAspect="1" noMove="1" noResize="1" noEditPoints="1" noAdjustHandles="1" noChangeArrowheads="1" noChangeShapeType="1" noTextEdit="1"/>
              </p:cNvSpPr>
              <p:nvPr/>
            </p:nvSpPr>
            <p:spPr>
              <a:xfrm>
                <a:off x="6815286" y="45418"/>
                <a:ext cx="460639" cy="71288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2845321" y="1582013"/>
                <a:ext cx="1806135" cy="819776"/>
              </a:xfrm>
              <a:prstGeom prst="rect">
                <a:avLst/>
              </a:prstGeom>
            </p:spPr>
            <p:txBody>
              <a:bodyPr wrap="none">
                <a:spAutoFit/>
              </a:bodyPr>
              <a:lstStyle/>
              <a:p>
                <a14:m>
                  <m:oMath xmlns:m="http://schemas.openxmlformats.org/officeDocument/2006/math">
                    <m:f>
                      <m:fPr>
                        <m:ctrlPr>
                          <a:rPr lang="zh-CN" altLang="zh-CN" sz="2800" i="1">
                            <a:solidFill>
                              <a:srgbClr val="C00000"/>
                            </a:solidFill>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𝑀</m:t>
                        </m:r>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𝑚</m:t>
                        </m:r>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2800" i="1">
                                <a:solidFill>
                                  <a:srgbClr val="C00000"/>
                                </a:solidFill>
                                <a:effectLst/>
                                <a:latin typeface="Cambria Math" panose="02040503050406030204" pitchFamily="18" charset="0"/>
                                <a:ea typeface="Cambria Math" panose="02040503050406030204" pitchFamily="18" charset="0"/>
                              </a:rPr>
                            </m:ctrlPr>
                          </m:sSup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𝑑</m:t>
                            </m:r>
                          </m:e>
                          <m:sup>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𝑀</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𝑚</m:t>
                        </m:r>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𝐻</m:t>
                        </m:r>
                        <m:sSup>
                          <m:sSupPr>
                            <m:ctrlPr>
                              <a:rPr lang="zh-CN" altLang="zh-CN" sz="2800" i="1">
                                <a:solidFill>
                                  <a:srgbClr val="C00000"/>
                                </a:solidFill>
                                <a:effectLst/>
                                <a:latin typeface="Cambria Math" panose="02040503050406030204" pitchFamily="18" charset="0"/>
                                <a:ea typeface="Cambria Math" panose="02040503050406030204" pitchFamily="18" charset="0"/>
                              </a:rPr>
                            </m:ctrlPr>
                          </m:sSup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𝑡</m:t>
                            </m:r>
                          </m:e>
                          <m:sup>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p>
                        </m:sSup>
                      </m:den>
                    </m:f>
                  </m:oMath>
                </a14:m>
                <a:r>
                  <a:rPr lang="zh-CN" altLang="en-US" sz="2800" smtClean="0">
                    <a:solidFill>
                      <a:srgbClr val="C00000"/>
                    </a:solidFill>
                  </a:rPr>
                  <a:t> </a:t>
                </a:r>
                <a:endParaRPr lang="zh-CN" altLang="en-US" sz="2800">
                  <a:solidFill>
                    <a:srgbClr val="C00000"/>
                  </a:solidFill>
                </a:endParaRPr>
              </a:p>
            </p:txBody>
          </p:sp>
        </mc:Choice>
        <mc:Fallback xmlns="">
          <p:sp>
            <p:nvSpPr>
              <p:cNvPr id="23" name="矩形 22"/>
              <p:cNvSpPr>
                <a:spLocks noRot="1" noChangeAspect="1" noMove="1" noResize="1" noEditPoints="1" noAdjustHandles="1" noChangeArrowheads="1" noChangeShapeType="1" noTextEdit="1"/>
              </p:cNvSpPr>
              <p:nvPr/>
            </p:nvSpPr>
            <p:spPr>
              <a:xfrm>
                <a:off x="2845321" y="1582013"/>
                <a:ext cx="1806135" cy="819776"/>
              </a:xfrm>
              <a:prstGeom prst="rect">
                <a:avLst/>
              </a:prstGeom>
              <a:blipFill rotWithShape="0">
                <a:blip r:embed="rId10"/>
                <a:stretch>
                  <a:fillRect/>
                </a:stretch>
              </a:blipFill>
            </p:spPr>
            <p:txBody>
              <a:bodyPr/>
              <a:lstStyle/>
              <a:p>
                <a:r>
                  <a:rPr lang="zh-CN" altLang="en-US">
                    <a:noFill/>
                  </a:rPr>
                  <a:t> </a:t>
                </a:r>
              </a:p>
            </p:txBody>
          </p:sp>
        </mc:Fallback>
      </mc:AlternateContent>
      <p:grpSp>
        <p:nvGrpSpPr>
          <p:cNvPr id="24" name="组合 23"/>
          <p:cNvGrpSpPr/>
          <p:nvPr/>
        </p:nvGrpSpPr>
        <p:grpSpPr>
          <a:xfrm>
            <a:off x="0" y="2709714"/>
            <a:ext cx="11855846" cy="3535907"/>
            <a:chOff x="0" y="189434"/>
            <a:chExt cx="11855846" cy="3535907"/>
          </a:xfrm>
        </p:grpSpPr>
        <mc:AlternateContent xmlns:mc="http://schemas.openxmlformats.org/markup-compatibility/2006" xmlns:a14="http://schemas.microsoft.com/office/drawing/2010/main">
          <mc:Choice Requires="a14">
            <p:sp>
              <p:nvSpPr>
                <p:cNvPr id="25" name="矩形 24"/>
                <p:cNvSpPr/>
                <p:nvPr/>
              </p:nvSpPr>
              <p:spPr>
                <a:xfrm>
                  <a:off x="389206" y="405458"/>
                  <a:ext cx="11466640" cy="3319883"/>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根据光电门的测速原理，重锤</a:t>
                  </a:r>
                  <a:r>
                    <a:rPr lang="en-US" altLang="zh-CN" sz="28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rPr>
                    <a:t>通过光电门时的速度大小为</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𝑑</m:t>
                          </m:r>
                        </m:num>
                        <m:den>
                          <m:r>
                            <a:rPr lang="en-US" altLang="zh-CN" sz="2800" i="1">
                              <a:effectLst/>
                              <a:latin typeface="Cambria Math" panose="02040503050406030204" pitchFamily="18" charset="0"/>
                              <a:ea typeface="宋体" panose="02010600030101010101" pitchFamily="2" charset="-122"/>
                            </a:rPr>
                            <m:t>𝑡</m:t>
                          </m:r>
                        </m:den>
                      </m:f>
                    </m:oMath>
                  </a14:m>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重锤</a:t>
                  </a:r>
                  <a:r>
                    <a:rPr lang="en-US" altLang="zh-CN" sz="28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rPr>
                    <a:t>与重锤</a:t>
                  </a:r>
                  <a:r>
                    <a:rPr lang="en-US" altLang="zh-CN" sz="28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组成的系统机械能守恒，由机械能守恒定律有</a:t>
                  </a:r>
                  <a:r>
                    <a:rPr lang="en-US" altLang="zh-CN" sz="2800">
                      <a:effectLst/>
                      <a:latin typeface="Times New Roman" panose="02020603050405020304" pitchFamily="18" charset="0"/>
                      <a:ea typeface="楷体" panose="02010609060101010101" pitchFamily="49" charset="-122"/>
                    </a:rPr>
                    <a:t>(</a:t>
                  </a:r>
                  <a:r>
                    <a:rPr lang="en-US" altLang="zh-CN" sz="2800" i="1" smtClean="0">
                      <a:effectLst/>
                      <a:latin typeface="Times New Roman" panose="02020603050405020304" pitchFamily="18" charset="0"/>
                      <a:ea typeface="宋体" panose="02010600030101010101" pitchFamily="2" charset="-122"/>
                    </a:rPr>
                    <a:t>M</a:t>
                  </a:r>
                  <a:r>
                    <a:rPr lang="en-US" altLang="zh-CN" sz="2800" smtClean="0">
                      <a:effectLst/>
                      <a:latin typeface="Times New Roman" panose="02020603050405020304" pitchFamily="18" charset="0"/>
                      <a:ea typeface="宋体" panose="02010600030101010101" pitchFamily="2" charset="-122"/>
                    </a:rPr>
                    <a:t>-</a:t>
                  </a:r>
                  <a:r>
                    <a:rPr lang="en-US" altLang="zh-CN" sz="2800" i="1" smtClean="0">
                      <a:effectLst/>
                      <a:latin typeface="Times New Roman" panose="02020603050405020304" pitchFamily="18" charset="0"/>
                      <a:ea typeface="宋体" panose="02010600030101010101" pitchFamily="2" charset="-122"/>
                    </a:rPr>
                    <a:t>m</a:t>
                  </a:r>
                  <a:r>
                    <a:rPr lang="en-US" altLang="zh-CN" sz="2800" smtClean="0">
                      <a:effectLst/>
                      <a:latin typeface="Times New Roman" panose="02020603050405020304" pitchFamily="18" charset="0"/>
                      <a:ea typeface="楷体" panose="02010609060101010101" pitchFamily="49" charset="-122"/>
                    </a:rPr>
                    <a:t>)</a:t>
                  </a:r>
                  <a:r>
                    <a:rPr lang="en-US" altLang="zh-CN" sz="2800" i="1" smtClean="0">
                      <a:effectLst/>
                      <a:latin typeface="Times New Roman" panose="02020603050405020304" pitchFamily="18" charset="0"/>
                      <a:ea typeface="宋体" panose="02010600030101010101" pitchFamily="2" charset="-122"/>
                    </a:rPr>
                    <a:t>gH</a:t>
                  </a:r>
                  <a:r>
                    <a:rPr lang="en-US" altLang="zh-CN" sz="2800" smtClean="0">
                      <a:effectLst/>
                      <a:latin typeface="Times New Roman" panose="02020603050405020304" pitchFamily="18" charset="0"/>
                      <a:ea typeface="宋体" panose="02010600030101010101" pitchFamily="2" charset="-122"/>
                    </a:rPr>
                    <a:t>=</a:t>
                  </a:r>
                </a:p>
                <a:p>
                  <a:pPr>
                    <a:lnSpc>
                      <a:spcPct val="130000"/>
                    </a:lnSpc>
                    <a:spcAft>
                      <a:spcPts val="0"/>
                    </a:spcAft>
                    <a:tabLst>
                      <a:tab pos="2340610" algn="l"/>
                      <a:tab pos="2790825" algn="l"/>
                      <a:tab pos="4231005" algn="l"/>
                    </a:tabLst>
                  </a:pP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oMath>
                  </a14:m>
                  <a:r>
                    <a:rPr lang="en-US"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M</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a:t>
                  </a:r>
                  <a:r>
                    <a:rPr lang="en-US"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v</a:t>
                  </a:r>
                  <a:r>
                    <a:rPr lang="en-US" altLang="zh-CN" sz="2800" baseline="30000">
                      <a:effectLst/>
                      <a:latin typeface="Times New Roman" panose="02020603050405020304" pitchFamily="18" charset="0"/>
                      <a:ea typeface="宋体" panose="02010600030101010101" pitchFamily="2" charset="-122"/>
                    </a:rPr>
                    <a:t>2</a:t>
                  </a:r>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其中</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𝑑</m:t>
                          </m:r>
                        </m:num>
                        <m:den>
                          <m:r>
                            <a:rPr lang="en-US" altLang="zh-CN" sz="2800" i="1">
                              <a:effectLst/>
                              <a:latin typeface="Cambria Math" panose="02040503050406030204" pitchFamily="18" charset="0"/>
                              <a:ea typeface="宋体" panose="02010600030101010101" pitchFamily="2" charset="-122"/>
                            </a:rPr>
                            <m:t>𝑡</m:t>
                          </m:r>
                        </m:den>
                      </m:f>
                    </m:oMath>
                  </a14:m>
                  <a:r>
                    <a:rPr lang="zh-CN" altLang="zh-CN" sz="2800">
                      <a:effectLst/>
                      <a:latin typeface="Times New Roman" panose="02020603050405020304" pitchFamily="18" charset="0"/>
                      <a:ea typeface="楷体" panose="02010609060101010101" pitchFamily="49" charset="-122"/>
                    </a:rPr>
                    <a:t>，解得</a:t>
                  </a:r>
                  <a:r>
                    <a:rPr lang="en-US" altLang="zh-CN" sz="2800" i="1">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𝑀</m:t>
                          </m:r>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𝑚</m:t>
                          </m:r>
                          <m:r>
                            <a:rPr lang="en-US" altLang="zh-CN" sz="2800">
                              <a:effectLst/>
                              <a:latin typeface="Cambria Math" panose="02040503050406030204" pitchFamily="18" charset="0"/>
                              <a:ea typeface="宋体" panose="02010600030101010101" pitchFamily="2" charset="-122"/>
                            </a:rPr>
                            <m:t>)</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𝑑</m:t>
                              </m:r>
                            </m:e>
                            <m:sup>
                              <m:r>
                                <a:rPr lang="en-US" altLang="zh-CN" sz="2800">
                                  <a:effectLst/>
                                  <a:latin typeface="Cambria Math" panose="02040503050406030204" pitchFamily="18" charset="0"/>
                                  <a:ea typeface="宋体" panose="02010600030101010101" pitchFamily="2" charset="-122"/>
                                </a:rPr>
                                <m:t>2</m:t>
                              </m:r>
                            </m:sup>
                          </m:sSup>
                        </m:num>
                        <m:den>
                          <m:r>
                            <a:rPr lang="en-US" altLang="zh-CN" sz="2800">
                              <a:effectLst/>
                              <a:latin typeface="Cambria Math" panose="02040503050406030204" pitchFamily="18" charset="0"/>
                              <a:ea typeface="宋体" panose="02010600030101010101" pitchFamily="2" charset="-122"/>
                            </a:rPr>
                            <m:t>2(</m:t>
                          </m:r>
                          <m:r>
                            <a:rPr lang="en-US" altLang="zh-CN" sz="2800" i="1">
                              <a:effectLst/>
                              <a:latin typeface="Cambria Math" panose="02040503050406030204" pitchFamily="18" charset="0"/>
                              <a:ea typeface="宋体" panose="02010600030101010101" pitchFamily="2" charset="-122"/>
                            </a:rPr>
                            <m:t>𝑀</m:t>
                          </m:r>
                          <m:r>
                            <a:rPr lang="en-US" altLang="zh-CN" sz="2800" i="1">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𝑚</m:t>
                          </m:r>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𝐻</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𝑡</m:t>
                              </m:r>
                            </m:e>
                            <m:sup>
                              <m:r>
                                <a:rPr lang="en-US" altLang="zh-CN" sz="2800">
                                  <a:effectLst/>
                                  <a:latin typeface="Cambria Math" panose="02040503050406030204" pitchFamily="18" charset="0"/>
                                  <a:ea typeface="宋体" panose="02010600030101010101" pitchFamily="2" charset="-122"/>
                                </a:rPr>
                                <m:t>2</m:t>
                              </m:r>
                            </m:sup>
                          </m:sSup>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25" name="矩形 24"/>
                <p:cNvSpPr>
                  <a:spLocks noRot="1" noChangeAspect="1" noMove="1" noResize="1" noEditPoints="1" noAdjustHandles="1" noChangeArrowheads="1" noChangeShapeType="1" noTextEdit="1"/>
                </p:cNvSpPr>
                <p:nvPr/>
              </p:nvSpPr>
              <p:spPr>
                <a:xfrm>
                  <a:off x="389206" y="405458"/>
                  <a:ext cx="11466640" cy="3319883"/>
                </a:xfrm>
                <a:prstGeom prst="rect">
                  <a:avLst/>
                </a:prstGeom>
                <a:blipFill rotWithShape="0">
                  <a:blip r:embed="rId11"/>
                  <a:stretch>
                    <a:fillRect l="-1116"/>
                  </a:stretch>
                </a:blipFill>
              </p:spPr>
              <p:txBody>
                <a:bodyPr/>
                <a:lstStyle/>
                <a:p>
                  <a:r>
                    <a:rPr lang="zh-CN" altLang="en-US">
                      <a:noFill/>
                    </a:rPr>
                    <a:t> </a:t>
                  </a:r>
                </a:p>
              </p:txBody>
            </p:sp>
          </mc:Fallback>
        </mc:AlternateContent>
        <p:grpSp>
          <p:nvGrpSpPr>
            <p:cNvPr id="26" name="组合 25"/>
            <p:cNvGrpSpPr/>
            <p:nvPr/>
          </p:nvGrpSpPr>
          <p:grpSpPr>
            <a:xfrm>
              <a:off x="0" y="189434"/>
              <a:ext cx="1439863" cy="424932"/>
              <a:chOff x="51643" y="755060"/>
              <a:chExt cx="1439863" cy="424932"/>
            </a:xfrm>
          </p:grpSpPr>
          <p:sp>
            <p:nvSpPr>
              <p:cNvPr id="27" name="矩形 2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6" name="组合 65"/>
              <p:cNvGrpSpPr>
                <a:grpSpLocks/>
              </p:cNvGrpSpPr>
              <p:nvPr/>
            </p:nvGrpSpPr>
            <p:grpSpPr bwMode="auto">
              <a:xfrm>
                <a:off x="1224676" y="886173"/>
                <a:ext cx="162478" cy="162211"/>
                <a:chOff x="3104" y="165"/>
                <a:chExt cx="276" cy="275"/>
              </a:xfrm>
            </p:grpSpPr>
            <p:cxnSp>
              <p:nvCxnSpPr>
                <p:cNvPr id="41" name="直接连接符 40"/>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2" name="直接连接符 41"/>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3" name="直接连接符 42"/>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79812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1859238422"/>
                  </p:ext>
                </p:extLst>
              </p:nvPr>
            </p:nvGraphicFramePr>
            <p:xfrm>
              <a:off x="406574" y="198959"/>
              <a:ext cx="11449271" cy="6408576"/>
            </p:xfrm>
            <a:graphic>
              <a:graphicData uri="http://schemas.openxmlformats.org/drawingml/2006/table">
                <a:tbl>
                  <a:tblPr firstRow="1" firstCol="1" bandRow="1"/>
                  <a:tblGrid>
                    <a:gridCol w="1584176"/>
                    <a:gridCol w="3240360"/>
                    <a:gridCol w="4392488"/>
                    <a:gridCol w="2232247"/>
                  </a:tblGrid>
                  <a:tr h="336195">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相关实验</a:t>
                          </a:r>
                        </a:p>
                      </a:txBody>
                      <a:tcPr marL="1944" marR="1944"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装置图</a:t>
                          </a:r>
                        </a:p>
                      </a:txBody>
                      <a:tcPr marL="1944" marR="1944"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操作及注意</a:t>
                          </a:r>
                        </a:p>
                      </a:txBody>
                      <a:tcPr marL="1944" marR="1944"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数据处理</a:t>
                          </a:r>
                        </a:p>
                      </a:txBody>
                      <a:tcPr marL="1944" marR="1944"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2277">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探究加速度与力、质量</a:t>
                          </a:r>
                          <a:r>
                            <a:rPr lang="zh-CN" sz="2800" smtClean="0">
                              <a:effectLst/>
                              <a:latin typeface="Times New Roman" panose="02020603050405020304" pitchFamily="18" charset="0"/>
                              <a:ea typeface="宋体" panose="02010600030101010101" pitchFamily="2" charset="-122"/>
                            </a:rPr>
                            <a:t>的</a:t>
                          </a:r>
                          <a:endParaRPr lang="en-US" altLang="zh-CN" sz="2800" smtClean="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关系</a:t>
                          </a:r>
                          <a:endParaRPr lang="zh-CN" sz="2800">
                            <a:effectLst/>
                            <a:latin typeface="Times New Roman" panose="02020603050405020304" pitchFamily="18" charset="0"/>
                            <a:ea typeface="宋体" panose="02010600030101010101" pitchFamily="2" charset="-122"/>
                          </a:endParaRPr>
                        </a:p>
                      </a:txBody>
                      <a:tcPr marL="3550" marR="3550"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1944" marR="1944"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平衡阻力，垫高长木板一端使小车能匀速下滑</a:t>
                          </a:r>
                        </a:p>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注意：在平衡阻力时，不要把悬挂槽码的细绳系在小车上，实验过程中不用重复平衡阻力</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实验必须保证的条件：小车质量</a:t>
                          </a:r>
                          <a:r>
                            <a:rPr lang="en-US" sz="2800" i="1">
                              <a:effectLst/>
                              <a:latin typeface="Times New Roman" panose="02020603050405020304" pitchFamily="18" charset="0"/>
                              <a:ea typeface="宋体" panose="02010600030101010101" pitchFamily="2" charset="-122"/>
                            </a:rPr>
                            <a:t>m</a:t>
                          </a:r>
                          <a:r>
                            <a:rPr lang="en-US" sz="2800">
                              <a:effectLst/>
                              <a:latin typeface="Cambria Math" panose="02040503050406030204" pitchFamily="18" charset="0"/>
                              <a:ea typeface="宋体" panose="02010600030101010101" pitchFamily="2" charset="-122"/>
                              <a:cs typeface="Cambria Math" panose="02040503050406030204" pitchFamily="18" charset="0"/>
                            </a:rPr>
                            <a:t>≫</a:t>
                          </a:r>
                          <a:r>
                            <a:rPr lang="zh-CN" sz="2800">
                              <a:effectLst/>
                              <a:latin typeface="Times New Roman" panose="02020603050405020304" pitchFamily="18" charset="0"/>
                              <a:ea typeface="宋体" panose="02010600030101010101" pitchFamily="2" charset="-122"/>
                            </a:rPr>
                            <a:t>槽码质量</a:t>
                          </a:r>
                          <a:r>
                            <a:rPr lang="en-US" sz="2800" i="1">
                              <a:effectLst/>
                              <a:latin typeface="Times New Roman" panose="02020603050405020304" pitchFamily="18" charset="0"/>
                              <a:ea typeface="宋体" panose="02010600030101010101" pitchFamily="2" charset="-122"/>
                            </a:rPr>
                            <a:t>m'</a:t>
                          </a:r>
                          <a:r>
                            <a:rPr lang="en-US" sz="280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用力传感器测无需此步骤</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3550" marR="3550"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利用逐差法或</a:t>
                          </a:r>
                          <a:r>
                            <a:rPr lang="en-US" sz="2800" i="1">
                              <a:effectLst/>
                              <a:latin typeface="Times New Roman" panose="02020603050405020304" pitchFamily="18" charset="0"/>
                              <a:ea typeface="宋体" panose="02010600030101010101" pitchFamily="2" charset="-122"/>
                            </a:rPr>
                            <a:t>v</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t</a:t>
                          </a:r>
                          <a:r>
                            <a:rPr lang="zh-CN" sz="2800">
                              <a:effectLst/>
                              <a:latin typeface="Times New Roman" panose="02020603050405020304" pitchFamily="18" charset="0"/>
                              <a:ea typeface="宋体" panose="02010600030101010101" pitchFamily="2" charset="-122"/>
                            </a:rPr>
                            <a:t>图像求</a:t>
                          </a:r>
                          <a:r>
                            <a:rPr lang="en-US" sz="2800" i="1">
                              <a:effectLst/>
                              <a:latin typeface="Times New Roman" panose="02020603050405020304" pitchFamily="18" charset="0"/>
                              <a:ea typeface="宋体" panose="02010600030101010101" pitchFamily="2" charset="-122"/>
                            </a:rPr>
                            <a:t>a</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spc="-100" baseline="0">
                              <a:effectLst/>
                              <a:latin typeface="Times New Roman" panose="02020603050405020304" pitchFamily="18" charset="0"/>
                              <a:ea typeface="宋体" panose="02010600030101010101" pitchFamily="2" charset="-122"/>
                            </a:rPr>
                            <a:t>2.</a:t>
                          </a:r>
                          <a:r>
                            <a:rPr lang="zh-CN" sz="2800" spc="-100" baseline="0">
                              <a:effectLst/>
                              <a:latin typeface="Times New Roman" panose="02020603050405020304" pitchFamily="18" charset="0"/>
                              <a:ea typeface="宋体" panose="02010600030101010101" pitchFamily="2" charset="-122"/>
                            </a:rPr>
                            <a:t>作出</a:t>
                          </a:r>
                          <a:r>
                            <a:rPr lang="en-US" sz="2800" i="1" spc="-100" baseline="0">
                              <a:effectLst/>
                              <a:latin typeface="Times New Roman" panose="02020603050405020304" pitchFamily="18" charset="0"/>
                              <a:ea typeface="宋体" panose="02010600030101010101" pitchFamily="2" charset="-122"/>
                            </a:rPr>
                            <a:t>a</a:t>
                          </a:r>
                          <a:r>
                            <a:rPr lang="en-US" sz="2800" spc="-100" baseline="0">
                              <a:effectLst/>
                              <a:latin typeface="Times New Roman" panose="02020603050405020304" pitchFamily="18" charset="0"/>
                              <a:ea typeface="宋体" panose="02010600030101010101" pitchFamily="2" charset="-122"/>
                            </a:rPr>
                            <a:t>-</a:t>
                          </a:r>
                          <a:r>
                            <a:rPr lang="en-US" sz="2800" i="1" spc="-100" baseline="0">
                              <a:effectLst/>
                              <a:latin typeface="Times New Roman" panose="02020603050405020304" pitchFamily="18" charset="0"/>
                              <a:ea typeface="宋体" panose="02010600030101010101" pitchFamily="2" charset="-122"/>
                            </a:rPr>
                            <a:t>F</a:t>
                          </a:r>
                          <a:r>
                            <a:rPr lang="zh-CN" sz="2800" spc="-100" baseline="0">
                              <a:effectLst/>
                              <a:latin typeface="Times New Roman" panose="02020603050405020304" pitchFamily="18" charset="0"/>
                              <a:ea typeface="宋体" panose="02010600030101010101" pitchFamily="2" charset="-122"/>
                            </a:rPr>
                            <a:t>图像和</a:t>
                          </a:r>
                          <a:r>
                            <a:rPr lang="en-US" sz="2800" i="1" spc="-100" baseline="0">
                              <a:effectLst/>
                              <a:latin typeface="Times New Roman" panose="02020603050405020304" pitchFamily="18" charset="0"/>
                              <a:ea typeface="宋体" panose="02010600030101010101" pitchFamily="2" charset="-122"/>
                            </a:rPr>
                            <a:t>a</a:t>
                          </a:r>
                          <a:r>
                            <a:rPr lang="en-US" sz="2800" spc="-100" baseline="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spc="-100" baseline="0">
                                      <a:effectLst/>
                                      <a:latin typeface="Cambria Math" panose="02040503050406030204" pitchFamily="18" charset="0"/>
                                      <a:ea typeface="Cambria Math" panose="02040503050406030204" pitchFamily="18" charset="0"/>
                                    </a:rPr>
                                  </m:ctrlPr>
                                </m:fPr>
                                <m:num>
                                  <m:r>
                                    <a:rPr lang="en-US" sz="2800" spc="-100" baseline="0">
                                      <a:effectLst/>
                                      <a:latin typeface="Cambria Math" panose="02040503050406030204" pitchFamily="18" charset="0"/>
                                      <a:ea typeface="宋体" panose="02010600030101010101" pitchFamily="2" charset="-122"/>
                                    </a:rPr>
                                    <m:t>1</m:t>
                                  </m:r>
                                </m:num>
                                <m:den>
                                  <m:r>
                                    <a:rPr lang="en-US" sz="2800" i="1" spc="-100" baseline="0">
                                      <a:effectLst/>
                                      <a:latin typeface="Cambria Math" panose="02040503050406030204" pitchFamily="18" charset="0"/>
                                      <a:ea typeface="宋体" panose="02010600030101010101" pitchFamily="2" charset="-122"/>
                                    </a:rPr>
                                    <m:t>𝑚</m:t>
                                  </m:r>
                                </m:den>
                              </m:f>
                            </m:oMath>
                          </a14:m>
                          <a:r>
                            <a:rPr lang="zh-CN" sz="2800" spc="-100" baseline="0">
                              <a:effectLst/>
                              <a:latin typeface="Times New Roman" panose="02020603050405020304" pitchFamily="18" charset="0"/>
                              <a:ea typeface="宋体" panose="02010600030101010101" pitchFamily="2" charset="-122"/>
                            </a:rPr>
                            <a:t>图像</a:t>
                          </a:r>
                          <a:r>
                            <a:rPr lang="zh-CN" sz="2800">
                              <a:effectLst/>
                              <a:latin typeface="Times New Roman" panose="02020603050405020304" pitchFamily="18" charset="0"/>
                              <a:ea typeface="宋体" panose="02010600030101010101" pitchFamily="2" charset="-122"/>
                            </a:rPr>
                            <a:t>，确定</a:t>
                          </a:r>
                          <a:r>
                            <a:rPr lang="en-US" sz="2800" i="1">
                              <a:effectLst/>
                              <a:latin typeface="Times New Roman" panose="02020603050405020304" pitchFamily="18" charset="0"/>
                              <a:ea typeface="宋体" panose="02010600030101010101" pitchFamily="2" charset="-122"/>
                            </a:rPr>
                            <a:t>a</a:t>
                          </a:r>
                          <a:r>
                            <a:rPr lang="zh-CN" sz="2800">
                              <a:effectLst/>
                              <a:latin typeface="Times New Roman" panose="02020603050405020304" pitchFamily="18" charset="0"/>
                              <a:ea typeface="宋体" panose="02010600030101010101" pitchFamily="2" charset="-122"/>
                            </a:rPr>
                            <a:t>与</a:t>
                          </a:r>
                          <a:r>
                            <a:rPr lang="en-US" sz="2800" i="1">
                              <a:effectLst/>
                              <a:latin typeface="Times New Roman" panose="02020603050405020304" pitchFamily="18" charset="0"/>
                              <a:ea typeface="宋体" panose="02010600030101010101" pitchFamily="2" charset="-122"/>
                            </a:rPr>
                            <a:t>F</a:t>
                          </a:r>
                          <a:r>
                            <a:rPr lang="zh-CN" sz="2800">
                              <a:effectLst/>
                              <a:latin typeface="Times New Roman" panose="02020603050405020304" pitchFamily="18" charset="0"/>
                              <a:ea typeface="宋体" panose="02010600030101010101" pitchFamily="2" charset="-122"/>
                            </a:rPr>
                            <a:t>、</a:t>
                          </a:r>
                          <a:r>
                            <a:rPr lang="en-US" sz="2800" i="1" smtClean="0">
                              <a:effectLst/>
                              <a:latin typeface="Times New Roman" panose="02020603050405020304" pitchFamily="18" charset="0"/>
                              <a:ea typeface="宋体" panose="02010600030101010101" pitchFamily="2" charset="-122"/>
                            </a:rPr>
                            <a:t>m</a:t>
                          </a:r>
                          <a:r>
                            <a:rPr lang="zh-CN" sz="2800" smtClean="0">
                              <a:effectLst/>
                              <a:latin typeface="Times New Roman" panose="02020603050405020304" pitchFamily="18" charset="0"/>
                              <a:ea typeface="宋体" panose="02010600030101010101" pitchFamily="2" charset="-122"/>
                            </a:rPr>
                            <a:t>的</a:t>
                          </a:r>
                          <a:r>
                            <a:rPr lang="zh-CN" sz="2800">
                              <a:effectLst/>
                              <a:latin typeface="Times New Roman" panose="02020603050405020304" pitchFamily="18" charset="0"/>
                              <a:ea typeface="宋体" panose="02010600030101010101" pitchFamily="2" charset="-122"/>
                            </a:rPr>
                            <a:t>关系</a:t>
                          </a:r>
                        </a:p>
                      </a:txBody>
                      <a:tcPr marL="3550" marR="3550"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1859238422"/>
                  </p:ext>
                </p:extLst>
              </p:nvPr>
            </p:nvGraphicFramePr>
            <p:xfrm>
              <a:off x="406574" y="198959"/>
              <a:ext cx="11449271" cy="6327550"/>
            </p:xfrm>
            <a:graphic>
              <a:graphicData uri="http://schemas.openxmlformats.org/drawingml/2006/table">
                <a:tbl>
                  <a:tblPr firstRow="1" firstCol="1" bandRow="1"/>
                  <a:tblGrid>
                    <a:gridCol w="1584176"/>
                    <a:gridCol w="3240360"/>
                    <a:gridCol w="4392488"/>
                    <a:gridCol w="2232247"/>
                  </a:tblGrid>
                  <a:tr h="643968">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相关实验</a:t>
                          </a:r>
                        </a:p>
                      </a:txBody>
                      <a:tcPr marL="1944" marR="1944"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装置图</a:t>
                          </a:r>
                        </a:p>
                      </a:txBody>
                      <a:tcPr marL="1944" marR="1944"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操作及注意</a:t>
                          </a:r>
                        </a:p>
                      </a:txBody>
                      <a:tcPr marL="1944" marR="1944"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数据处理</a:t>
                          </a:r>
                        </a:p>
                      </a:txBody>
                      <a:tcPr marL="1944" marR="1944"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582">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探究加速度与力、</a:t>
                          </a:r>
                          <a:r>
                            <a:rPr lang="zh-CN" sz="2800">
                              <a:effectLst/>
                              <a:latin typeface="Times New Roman" panose="02020603050405020304" pitchFamily="18" charset="0"/>
                              <a:ea typeface="宋体" panose="02010600030101010101" pitchFamily="2" charset="-122"/>
                            </a:rPr>
                            <a:t>质量</a:t>
                          </a:r>
                          <a:r>
                            <a:rPr lang="zh-CN" sz="2800" smtClean="0">
                              <a:effectLst/>
                              <a:latin typeface="Times New Roman" panose="02020603050405020304" pitchFamily="18" charset="0"/>
                              <a:ea typeface="宋体" panose="02010600030101010101" pitchFamily="2" charset="-122"/>
                            </a:rPr>
                            <a:t>的</a:t>
                          </a:r>
                          <a:endParaRPr lang="en-US" altLang="zh-CN" sz="2800" smtClean="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关系</a:t>
                          </a:r>
                          <a:endParaRPr lang="zh-CN" sz="2800">
                            <a:effectLst/>
                            <a:latin typeface="Times New Roman" panose="02020603050405020304" pitchFamily="18" charset="0"/>
                            <a:ea typeface="宋体" panose="02010600030101010101" pitchFamily="2" charset="-122"/>
                          </a:endParaRPr>
                        </a:p>
                      </a:txBody>
                      <a:tcPr marL="3550" marR="3550"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1944" marR="1944"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平衡阻力，垫高长木板一端使小车能匀速下滑</a:t>
                          </a:r>
                        </a:p>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注意：在平衡阻力时，不要把悬挂槽码的细绳系在小车上，实验过程中不用重复平衡阻力</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实验必须保证的条件：小车质量</a:t>
                          </a:r>
                          <a:r>
                            <a:rPr lang="en-US" sz="2800" i="1">
                              <a:effectLst/>
                              <a:latin typeface="Times New Roman" panose="02020603050405020304" pitchFamily="18" charset="0"/>
                              <a:ea typeface="宋体" panose="02010600030101010101" pitchFamily="2" charset="-122"/>
                            </a:rPr>
                            <a:t>m</a:t>
                          </a:r>
                          <a:r>
                            <a:rPr lang="en-US" sz="2800">
                              <a:effectLst/>
                              <a:latin typeface="Cambria Math" panose="02040503050406030204" pitchFamily="18" charset="0"/>
                              <a:ea typeface="宋体" panose="02010600030101010101" pitchFamily="2" charset="-122"/>
                              <a:cs typeface="Cambria Math" panose="02040503050406030204" pitchFamily="18" charset="0"/>
                            </a:rPr>
                            <a:t>≫</a:t>
                          </a:r>
                          <a:r>
                            <a:rPr lang="zh-CN" sz="2800">
                              <a:effectLst/>
                              <a:latin typeface="Times New Roman" panose="02020603050405020304" pitchFamily="18" charset="0"/>
                              <a:ea typeface="宋体" panose="02010600030101010101" pitchFamily="2" charset="-122"/>
                            </a:rPr>
                            <a:t>槽码质量</a:t>
                          </a:r>
                          <a:r>
                            <a:rPr lang="en-US" sz="2800" i="1">
                              <a:effectLst/>
                              <a:latin typeface="Times New Roman" panose="02020603050405020304" pitchFamily="18" charset="0"/>
                              <a:ea typeface="宋体" panose="02010600030101010101" pitchFamily="2" charset="-122"/>
                            </a:rPr>
                            <a:t>m'</a:t>
                          </a:r>
                          <a:r>
                            <a:rPr lang="en-US" sz="280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用力传感器测无需此步骤</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3550" marR="3550"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3550" marR="3550" marT="1944" marB="19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13661" t="-11468" r="-546" b="-3859"/>
                          </a:stretch>
                        </a:blipFill>
                      </a:tcPr>
                    </a:tc>
                  </a:tr>
                </a:tbl>
              </a:graphicData>
            </a:graphic>
          </p:graphicFrame>
        </mc:Fallback>
      </mc:AlternateContent>
      <p:pic>
        <p:nvPicPr>
          <p:cNvPr id="6" name="image280.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06191" y="2647231"/>
            <a:ext cx="2952328" cy="1864628"/>
          </a:xfrm>
          <a:prstGeom prst="rect">
            <a:avLst/>
          </a:prstGeom>
          <a:noFill/>
          <a:ln>
            <a:noFill/>
          </a:ln>
        </p:spPr>
      </p:pic>
    </p:spTree>
    <p:extLst>
      <p:ext uri="{BB962C8B-B14F-4D97-AF65-F5344CB8AC3E}">
        <p14:creationId xmlns:p14="http://schemas.microsoft.com/office/powerpoint/2010/main" val="25112220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45418"/>
                <a:ext cx="11394632" cy="5176586"/>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600">
                    <a:latin typeface="Times New Roman" panose="02020603050405020304" pitchFamily="18" charset="0"/>
                    <a:ea typeface="宋体" panose="02010600030101010101" pitchFamily="2" charset="-122"/>
                  </a:rPr>
                  <a:t>(3)</a:t>
                </a:r>
                <a:r>
                  <a:rPr lang="zh-CN" altLang="zh-CN" sz="2600">
                    <a:effectLst/>
                    <a:latin typeface="Times New Roman" panose="02020603050405020304" pitchFamily="18" charset="0"/>
                    <a:ea typeface="宋体" panose="02010600030101010101" pitchFamily="2" charset="-122"/>
                    <a:cs typeface="Times New Roman" panose="02020603050405020304" pitchFamily="18" charset="0"/>
                  </a:rPr>
                  <a:t>实验发现，当</a:t>
                </a:r>
                <a:r>
                  <a:rPr lang="en-US" altLang="zh-CN" sz="2600" i="1">
                    <a:effectLst/>
                    <a:latin typeface="Times New Roman" panose="02020603050405020304" pitchFamily="18" charset="0"/>
                    <a:ea typeface="宋体" panose="02010600030101010101" pitchFamily="2" charset="-122"/>
                  </a:rPr>
                  <a:t>M</a:t>
                </a:r>
                <a:r>
                  <a:rPr lang="zh-CN" altLang="zh-CN" sz="260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2600" i="1">
                    <a:effectLst/>
                    <a:latin typeface="Times New Roman" panose="02020603050405020304" pitchFamily="18" charset="0"/>
                    <a:ea typeface="宋体" panose="02010600030101010101" pitchFamily="2" charset="-122"/>
                  </a:rPr>
                  <a:t>m</a:t>
                </a:r>
                <a:r>
                  <a:rPr lang="zh-CN" altLang="zh-CN" sz="2600">
                    <a:effectLst/>
                    <a:latin typeface="Times New Roman" panose="02020603050405020304" pitchFamily="18" charset="0"/>
                    <a:ea typeface="宋体" panose="02010600030101010101" pitchFamily="2" charset="-122"/>
                    <a:cs typeface="Times New Roman" panose="02020603050405020304" pitchFamily="18" charset="0"/>
                  </a:rPr>
                  <a:t>之比接近于</a:t>
                </a:r>
                <a:r>
                  <a:rPr lang="en-US" altLang="zh-CN" sz="2600">
                    <a:effectLst/>
                    <a:latin typeface="Times New Roman" panose="02020603050405020304" pitchFamily="18" charset="0"/>
                    <a:ea typeface="宋体" panose="02010600030101010101" pitchFamily="2" charset="-122"/>
                  </a:rPr>
                  <a:t>1</a:t>
                </a:r>
                <a:r>
                  <a:rPr lang="zh-CN" altLang="zh-CN" sz="2600">
                    <a:effectLst/>
                    <a:latin typeface="Times New Roman" panose="02020603050405020304" pitchFamily="18" charset="0"/>
                    <a:ea typeface="宋体" panose="02010600030101010101" pitchFamily="2" charset="-122"/>
                    <a:cs typeface="Times New Roman" panose="02020603050405020304" pitchFamily="18" charset="0"/>
                  </a:rPr>
                  <a:t>时，</a:t>
                </a:r>
                <a:r>
                  <a:rPr lang="en-US" altLang="zh-CN" sz="2600" i="1">
                    <a:effectLst/>
                    <a:latin typeface="Times New Roman" panose="02020603050405020304" pitchFamily="18" charset="0"/>
                    <a:ea typeface="宋体" panose="02010600030101010101" pitchFamily="2" charset="-122"/>
                  </a:rPr>
                  <a:t>g</a:t>
                </a:r>
                <a:r>
                  <a:rPr lang="zh-CN" altLang="zh-CN" sz="2600">
                    <a:effectLst/>
                    <a:latin typeface="Times New Roman" panose="02020603050405020304" pitchFamily="18" charset="0"/>
                    <a:ea typeface="宋体" panose="02010600030101010101" pitchFamily="2" charset="-122"/>
                    <a:cs typeface="Times New Roman" panose="02020603050405020304" pitchFamily="18" charset="0"/>
                  </a:rPr>
                  <a:t>的测量值明显小于真实值。主要原因是圆柱体表面不光滑，导致跨过圆柱体的绳两端拉力不相等。理论分析表明，</a:t>
                </a:r>
                <a:r>
                  <a:rPr lang="zh-CN" altLang="zh-CN" sz="2600" spc="-100">
                    <a:effectLst/>
                    <a:latin typeface="Times New Roman" panose="02020603050405020304" pitchFamily="18" charset="0"/>
                    <a:ea typeface="宋体" panose="02010600030101010101" pitchFamily="2" charset="-122"/>
                    <a:cs typeface="Times New Roman" panose="02020603050405020304" pitchFamily="18" charset="0"/>
                  </a:rPr>
                  <a:t>圆柱体与绳之间的动摩擦因数很小时，跨过圆柱体的绳两端拉力差</a:t>
                </a:r>
                <a:r>
                  <a:rPr lang="en-US" altLang="zh-CN" sz="2600" spc="-100">
                    <a:effectLst/>
                    <a:latin typeface="Times New Roman" panose="02020603050405020304" pitchFamily="18" charset="0"/>
                    <a:ea typeface="宋体" panose="02010600030101010101" pitchFamily="2" charset="-122"/>
                  </a:rPr>
                  <a:t>Δ</a:t>
                </a:r>
                <a:r>
                  <a:rPr lang="en-US" altLang="zh-CN" sz="2600" i="1" spc="-100">
                    <a:effectLst/>
                    <a:latin typeface="Times New Roman" panose="02020603050405020304" pitchFamily="18" charset="0"/>
                    <a:ea typeface="宋体" panose="02010600030101010101" pitchFamily="2" charset="-122"/>
                  </a:rPr>
                  <a:t>T</a:t>
                </a:r>
                <a:r>
                  <a:rPr lang="en-US" altLang="zh-CN" sz="2600" spc="-100">
                    <a:effectLst/>
                    <a:latin typeface="Times New Roman" panose="02020603050405020304" pitchFamily="18" charset="0"/>
                    <a:ea typeface="宋体" panose="02010600030101010101" pitchFamily="2" charset="-122"/>
                  </a:rPr>
                  <a:t>=4</a:t>
                </a:r>
                <a:r>
                  <a:rPr lang="en-US" altLang="zh-CN" sz="2600" i="1" spc="-100">
                    <a:effectLst/>
                    <a:latin typeface="Times New Roman" panose="02020603050405020304" pitchFamily="18" charset="0"/>
                    <a:ea typeface="宋体" panose="02010600030101010101" pitchFamily="2" charset="-122"/>
                  </a:rPr>
                  <a:t>γ</a:t>
                </a:r>
                <a14:m>
                  <m:oMath xmlns:m="http://schemas.openxmlformats.org/officeDocument/2006/math">
                    <m:f>
                      <m:fPr>
                        <m:ctrlPr>
                          <a:rPr lang="zh-CN" altLang="zh-CN" sz="2600" i="1" spc="-100">
                            <a:effectLst/>
                            <a:latin typeface="Cambria Math" panose="02040503050406030204" pitchFamily="18" charset="0"/>
                            <a:ea typeface="Cambria Math" panose="02040503050406030204" pitchFamily="18" charset="0"/>
                          </a:rPr>
                        </m:ctrlPr>
                      </m:fPr>
                      <m:num>
                        <m:r>
                          <a:rPr lang="en-US" altLang="zh-CN" sz="2600" i="1" spc="-100">
                            <a:effectLst/>
                            <a:latin typeface="Cambria Math" panose="02040503050406030204" pitchFamily="18" charset="0"/>
                            <a:ea typeface="宋体" panose="02010600030101010101" pitchFamily="2" charset="-122"/>
                            <a:cs typeface="Times New Roman" panose="02020603050405020304" pitchFamily="18" charset="0"/>
                          </a:rPr>
                          <m:t>𝑀𝑚</m:t>
                        </m:r>
                      </m:num>
                      <m:den>
                        <m:r>
                          <a:rPr lang="en-US" altLang="zh-CN" sz="2600" i="1" spc="-100">
                            <a:effectLst/>
                            <a:latin typeface="Cambria Math" panose="02040503050406030204" pitchFamily="18" charset="0"/>
                            <a:ea typeface="宋体" panose="02010600030101010101" pitchFamily="2" charset="-122"/>
                            <a:cs typeface="Times New Roman" panose="02020603050405020304" pitchFamily="18" charset="0"/>
                          </a:rPr>
                          <m:t>𝑀</m:t>
                        </m:r>
                        <m:r>
                          <a:rPr lang="en-US" altLang="zh-CN" sz="2600" spc="-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600" i="1" spc="-100">
                            <a:effectLst/>
                            <a:latin typeface="Cambria Math" panose="02040503050406030204" pitchFamily="18" charset="0"/>
                            <a:ea typeface="宋体" panose="02010600030101010101" pitchFamily="2" charset="-122"/>
                            <a:cs typeface="Times New Roman" panose="02020603050405020304" pitchFamily="18" charset="0"/>
                          </a:rPr>
                          <m:t>𝑚</m:t>
                        </m:r>
                      </m:den>
                    </m:f>
                  </m:oMath>
                </a14:m>
                <a:r>
                  <a:rPr lang="en-US" altLang="zh-CN" sz="2600" i="1" spc="-100">
                    <a:effectLst/>
                    <a:latin typeface="Times New Roman" panose="02020603050405020304" pitchFamily="18" charset="0"/>
                    <a:ea typeface="宋体" panose="02010600030101010101" pitchFamily="2" charset="-122"/>
                  </a:rPr>
                  <a:t>g</a:t>
                </a:r>
                <a:r>
                  <a:rPr lang="zh-CN" altLang="zh-CN" sz="2600" spc="-10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spc="-100" smtClean="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 pos="2790825" algn="l"/>
                    <a:tab pos="4231005" algn="l"/>
                  </a:tabLst>
                </a:pPr>
                <a:r>
                  <a:rPr lang="zh-CN" altLang="zh-CN" sz="2600" smtClean="0">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600" i="1">
                    <a:effectLst/>
                    <a:latin typeface="Times New Roman" panose="02020603050405020304" pitchFamily="18" charset="0"/>
                    <a:ea typeface="宋体" panose="02010600030101010101" pitchFamily="2" charset="-122"/>
                  </a:rPr>
                  <a:t>γ</a:t>
                </a:r>
                <a:r>
                  <a:rPr lang="zh-CN" altLang="zh-CN" sz="2600">
                    <a:effectLst/>
                    <a:latin typeface="Times New Roman" panose="02020603050405020304" pitchFamily="18" charset="0"/>
                    <a:ea typeface="宋体" panose="02010600030101010101" pitchFamily="2" charset="-122"/>
                    <a:cs typeface="Times New Roman" panose="02020603050405020304" pitchFamily="18" charset="0"/>
                  </a:rPr>
                  <a:t>是只与圆柱体表面动摩擦因数有关的常数。保持</a:t>
                </a:r>
                <a:r>
                  <a:rPr lang="en-US" altLang="zh-CN" sz="2600" i="1">
                    <a:effectLst/>
                    <a:latin typeface="Times New Roman" panose="02020603050405020304" pitchFamily="18" charset="0"/>
                    <a:ea typeface="宋体" panose="02010600030101010101" pitchFamily="2" charset="-122"/>
                  </a:rPr>
                  <a:t>M</a:t>
                </a:r>
                <a:r>
                  <a:rPr lang="en-US" altLang="zh-CN" sz="2600">
                    <a:effectLst/>
                    <a:latin typeface="Times New Roman" panose="02020603050405020304" pitchFamily="18" charset="0"/>
                    <a:ea typeface="宋体" panose="02010600030101010101" pitchFamily="2" charset="-122"/>
                  </a:rPr>
                  <a:t>+</a:t>
                </a:r>
                <a:r>
                  <a:rPr lang="en-US" altLang="zh-CN" sz="2600" i="1">
                    <a:effectLst/>
                    <a:latin typeface="Times New Roman" panose="02020603050405020304" pitchFamily="18" charset="0"/>
                    <a:ea typeface="宋体" panose="02010600030101010101" pitchFamily="2" charset="-122"/>
                  </a:rPr>
                  <a:t>m</a:t>
                </a:r>
                <a:r>
                  <a:rPr lang="en-US" altLang="zh-CN" sz="2600">
                    <a:effectLst/>
                    <a:latin typeface="Times New Roman" panose="02020603050405020304" pitchFamily="18" charset="0"/>
                    <a:ea typeface="宋体" panose="02010600030101010101" pitchFamily="2" charset="-122"/>
                  </a:rPr>
                  <a:t>=2</a:t>
                </a:r>
                <a:r>
                  <a:rPr lang="en-US" altLang="zh-CN" sz="2600" i="1">
                    <a:effectLst/>
                    <a:latin typeface="Times New Roman" panose="02020603050405020304" pitchFamily="18" charset="0"/>
                    <a:ea typeface="宋体" panose="02010600030101010101" pitchFamily="2" charset="-122"/>
                  </a:rPr>
                  <a:t>m</a:t>
                </a:r>
                <a:r>
                  <a:rPr lang="en-US" altLang="zh-CN" sz="2600" baseline="-25000">
                    <a:effectLst/>
                    <a:latin typeface="Times New Roman" panose="02020603050405020304" pitchFamily="18" charset="0"/>
                    <a:ea typeface="宋体" panose="02010600030101010101" pitchFamily="2" charset="-122"/>
                  </a:rPr>
                  <a:t>0</a:t>
                </a:r>
                <a:r>
                  <a:rPr lang="zh-CN" altLang="zh-CN" sz="2600">
                    <a:effectLst/>
                    <a:latin typeface="Times New Roman" panose="02020603050405020304" pitchFamily="18" charset="0"/>
                    <a:ea typeface="宋体" panose="02010600030101010101" pitchFamily="2" charset="-122"/>
                    <a:cs typeface="Times New Roman" panose="02020603050405020304" pitchFamily="18" charset="0"/>
                  </a:rPr>
                  <a:t>不变，其中</a:t>
                </a:r>
                <a:r>
                  <a:rPr lang="en-US" altLang="zh-CN" sz="2600" i="1">
                    <a:effectLst/>
                    <a:latin typeface="Times New Roman" panose="02020603050405020304" pitchFamily="18" charset="0"/>
                    <a:ea typeface="宋体" panose="02010600030101010101" pitchFamily="2" charset="-122"/>
                  </a:rPr>
                  <a:t>M</a:t>
                </a:r>
                <a:r>
                  <a:rPr lang="en-US" altLang="zh-CN" sz="2600">
                    <a:effectLst/>
                    <a:latin typeface="Times New Roman" panose="02020603050405020304" pitchFamily="18" charset="0"/>
                    <a:ea typeface="宋体" panose="02010600030101010101" pitchFamily="2" charset="-122"/>
                  </a:rPr>
                  <a:t>=(1+</a:t>
                </a:r>
                <a:r>
                  <a:rPr lang="en-US" altLang="zh-CN" sz="2600" i="1">
                    <a:effectLst/>
                    <a:latin typeface="Times New Roman" panose="02020603050405020304" pitchFamily="18" charset="0"/>
                    <a:ea typeface="宋体" panose="02010600030101010101" pitchFamily="2" charset="-122"/>
                  </a:rPr>
                  <a:t>β</a:t>
                </a:r>
                <a:r>
                  <a:rPr lang="en-US" altLang="zh-CN" sz="2600">
                    <a:effectLst/>
                    <a:latin typeface="Times New Roman" panose="02020603050405020304" pitchFamily="18" charset="0"/>
                    <a:ea typeface="宋体" panose="02010600030101010101" pitchFamily="2" charset="-122"/>
                  </a:rPr>
                  <a:t>)</a:t>
                </a:r>
                <a:r>
                  <a:rPr lang="en-US" altLang="zh-CN" sz="2600" i="1">
                    <a:effectLst/>
                    <a:latin typeface="Times New Roman" panose="02020603050405020304" pitchFamily="18" charset="0"/>
                    <a:ea typeface="宋体" panose="02010600030101010101" pitchFamily="2" charset="-122"/>
                  </a:rPr>
                  <a:t>m</a:t>
                </a:r>
                <a:r>
                  <a:rPr lang="en-US" altLang="zh-CN" sz="2600" baseline="-25000">
                    <a:effectLst/>
                    <a:latin typeface="Times New Roman" panose="02020603050405020304" pitchFamily="18" charset="0"/>
                    <a:ea typeface="宋体" panose="02010600030101010101" pitchFamily="2" charset="-122"/>
                  </a:rPr>
                  <a:t>0</a:t>
                </a:r>
                <a:r>
                  <a:rPr lang="zh-CN" altLang="zh-CN" sz="26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a:effectLst/>
                    <a:latin typeface="Times New Roman" panose="02020603050405020304" pitchFamily="18" charset="0"/>
                    <a:ea typeface="宋体" panose="02010600030101010101" pitchFamily="2" charset="-122"/>
                  </a:rPr>
                  <a:t>m</a:t>
                </a:r>
                <a:r>
                  <a:rPr lang="en-US" altLang="zh-CN" sz="2600">
                    <a:effectLst/>
                    <a:latin typeface="Times New Roman" panose="02020603050405020304" pitchFamily="18" charset="0"/>
                    <a:ea typeface="宋体" panose="02010600030101010101" pitchFamily="2" charset="-122"/>
                  </a:rPr>
                  <a:t>=(1-</a:t>
                </a:r>
                <a:r>
                  <a:rPr lang="en-US" altLang="zh-CN" sz="2600" i="1">
                    <a:effectLst/>
                    <a:latin typeface="Times New Roman" panose="02020603050405020304" pitchFamily="18" charset="0"/>
                    <a:ea typeface="宋体" panose="02010600030101010101" pitchFamily="2" charset="-122"/>
                  </a:rPr>
                  <a:t>β</a:t>
                </a:r>
                <a:r>
                  <a:rPr lang="en-US" altLang="zh-CN" sz="2600">
                    <a:effectLst/>
                    <a:latin typeface="Times New Roman" panose="02020603050405020304" pitchFamily="18" charset="0"/>
                    <a:ea typeface="宋体" panose="02010600030101010101" pitchFamily="2" charset="-122"/>
                  </a:rPr>
                  <a:t>)</a:t>
                </a:r>
                <a:r>
                  <a:rPr lang="en-US" altLang="zh-CN" sz="2600" i="1">
                    <a:effectLst/>
                    <a:latin typeface="Times New Roman" panose="02020603050405020304" pitchFamily="18" charset="0"/>
                    <a:ea typeface="宋体" panose="02010600030101010101" pitchFamily="2" charset="-122"/>
                  </a:rPr>
                  <a:t>m</a:t>
                </a:r>
                <a:r>
                  <a:rPr lang="en-US" altLang="zh-CN" sz="2600" baseline="-25000">
                    <a:effectLst/>
                    <a:latin typeface="Times New Roman" panose="02020603050405020304" pitchFamily="18" charset="0"/>
                    <a:ea typeface="宋体" panose="02010600030101010101" pitchFamily="2" charset="-122"/>
                  </a:rPr>
                  <a:t>0</a:t>
                </a:r>
                <a:r>
                  <a:rPr lang="zh-CN" altLang="zh-CN" sz="26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a:effectLst/>
                    <a:latin typeface="Times New Roman" panose="02020603050405020304" pitchFamily="18" charset="0"/>
                    <a:ea typeface="宋体" panose="02010600030101010101" pitchFamily="2" charset="-122"/>
                  </a:rPr>
                  <a:t>β</a:t>
                </a:r>
                <a:r>
                  <a:rPr lang="zh-CN" altLang="zh-CN" sz="2600">
                    <a:effectLst/>
                    <a:latin typeface="Times New Roman" panose="02020603050405020304" pitchFamily="18" charset="0"/>
                    <a:ea typeface="宋体" panose="02010600030101010101" pitchFamily="2" charset="-122"/>
                    <a:cs typeface="Times New Roman" panose="02020603050405020304" pitchFamily="18" charset="0"/>
                  </a:rPr>
                  <a:t>足够小时，重锤运动的加速度大小可近似表示为</a:t>
                </a:r>
                <a:r>
                  <a:rPr lang="en-US" altLang="zh-CN" sz="2600" i="1">
                    <a:effectLst/>
                    <a:latin typeface="Times New Roman" panose="02020603050405020304" pitchFamily="18" charset="0"/>
                    <a:ea typeface="宋体" panose="02010600030101010101" pitchFamily="2" charset="-122"/>
                  </a:rPr>
                  <a:t>a</a:t>
                </a:r>
                <a:r>
                  <a:rPr lang="en-US" altLang="zh-CN" sz="2600">
                    <a:effectLst/>
                    <a:latin typeface="Times New Roman" panose="02020603050405020304" pitchFamily="18" charset="0"/>
                    <a:ea typeface="宋体" panose="02010600030101010101" pitchFamily="2" charset="-122"/>
                  </a:rPr>
                  <a:t>=(</a:t>
                </a:r>
                <a:r>
                  <a:rPr lang="en-US" altLang="zh-CN" sz="2600" i="1">
                    <a:effectLst/>
                    <a:latin typeface="Times New Roman" panose="02020603050405020304" pitchFamily="18" charset="0"/>
                    <a:ea typeface="宋体" panose="02010600030101010101" pitchFamily="2" charset="-122"/>
                  </a:rPr>
                  <a:t>β</a:t>
                </a:r>
                <a:r>
                  <a:rPr lang="en-US" altLang="zh-CN" sz="2600">
                    <a:effectLst/>
                    <a:latin typeface="Times New Roman" panose="02020603050405020304" pitchFamily="18" charset="0"/>
                    <a:ea typeface="宋体" panose="02010600030101010101" pitchFamily="2" charset="-122"/>
                  </a:rPr>
                  <a:t>-</a:t>
                </a:r>
                <a:r>
                  <a:rPr lang="en-US" altLang="zh-CN" sz="2600" i="1">
                    <a:effectLst/>
                    <a:latin typeface="Times New Roman" panose="02020603050405020304" pitchFamily="18" charset="0"/>
                    <a:ea typeface="宋体" panose="02010600030101010101" pitchFamily="2" charset="-122"/>
                  </a:rPr>
                  <a:t>γ</a:t>
                </a:r>
                <a:r>
                  <a:rPr lang="en-US" altLang="zh-CN" sz="2600">
                    <a:effectLst/>
                    <a:latin typeface="Times New Roman" panose="02020603050405020304" pitchFamily="18" charset="0"/>
                    <a:ea typeface="宋体" panose="02010600030101010101" pitchFamily="2" charset="-122"/>
                  </a:rPr>
                  <a:t>)</a:t>
                </a:r>
                <a:r>
                  <a:rPr lang="en-US" altLang="zh-CN" sz="2600" i="1">
                    <a:effectLst/>
                    <a:latin typeface="Times New Roman" panose="02020603050405020304" pitchFamily="18" charset="0"/>
                    <a:ea typeface="宋体" panose="02010600030101010101" pitchFamily="2" charset="-122"/>
                  </a:rPr>
                  <a:t>g</a:t>
                </a:r>
                <a:r>
                  <a:rPr lang="zh-CN" altLang="zh-CN" sz="2600">
                    <a:effectLst/>
                    <a:latin typeface="Times New Roman" panose="02020603050405020304" pitchFamily="18" charset="0"/>
                    <a:ea typeface="宋体" panose="02010600030101010101" pitchFamily="2" charset="-122"/>
                    <a:cs typeface="Times New Roman" panose="02020603050405020304" pitchFamily="18" charset="0"/>
                  </a:rPr>
                  <a:t>。调整两重锤的质量，测得不同</a:t>
                </a:r>
                <a:r>
                  <a:rPr lang="en-US" altLang="zh-CN" sz="2600" i="1">
                    <a:effectLst/>
                    <a:latin typeface="Times New Roman" panose="02020603050405020304" pitchFamily="18" charset="0"/>
                    <a:ea typeface="宋体" panose="02010600030101010101" pitchFamily="2" charset="-122"/>
                  </a:rPr>
                  <a:t>β</a:t>
                </a:r>
                <a:r>
                  <a:rPr lang="zh-CN" altLang="zh-CN" sz="2600">
                    <a:effectLst/>
                    <a:latin typeface="Times New Roman" panose="02020603050405020304" pitchFamily="18" charset="0"/>
                    <a:ea typeface="宋体" panose="02010600030101010101" pitchFamily="2" charset="-122"/>
                    <a:cs typeface="Times New Roman" panose="02020603050405020304" pitchFamily="18" charset="0"/>
                  </a:rPr>
                  <a:t>时重锤的加速度大小</a:t>
                </a:r>
                <a:r>
                  <a:rPr lang="en-US" altLang="zh-CN" sz="2600" i="1">
                    <a:effectLst/>
                    <a:latin typeface="Times New Roman" panose="02020603050405020304" pitchFamily="18" charset="0"/>
                    <a:ea typeface="宋体" panose="02010600030101010101" pitchFamily="2" charset="-122"/>
                  </a:rPr>
                  <a:t>a</a:t>
                </a:r>
                <a:r>
                  <a:rPr lang="zh-CN" altLang="zh-CN" sz="2600">
                    <a:effectLst/>
                    <a:latin typeface="Times New Roman" panose="02020603050405020304" pitchFamily="18" charset="0"/>
                    <a:ea typeface="宋体" panose="02010600030101010101" pitchFamily="2" charset="-122"/>
                    <a:cs typeface="Times New Roman" panose="02020603050405020304" pitchFamily="18" charset="0"/>
                  </a:rPr>
                  <a:t>，结果如下表。根据表格数据，采用逐差法得到重力加速度大小</a:t>
                </a:r>
                <a:r>
                  <a:rPr lang="en-US" altLang="zh-CN" sz="2600" i="1">
                    <a:effectLst/>
                    <a:latin typeface="Times New Roman" panose="02020603050405020304" pitchFamily="18" charset="0"/>
                    <a:ea typeface="宋体" panose="02010600030101010101" pitchFamily="2" charset="-122"/>
                  </a:rPr>
                  <a:t>g</a:t>
                </a:r>
                <a:r>
                  <a:rPr lang="en-US" altLang="zh-CN" sz="2600">
                    <a:effectLst/>
                    <a:latin typeface="Times New Roman" panose="02020603050405020304" pitchFamily="18" charset="0"/>
                    <a:ea typeface="宋体" panose="02010600030101010101" pitchFamily="2" charset="-122"/>
                  </a:rPr>
                  <a:t>=</a:t>
                </a:r>
                <a:r>
                  <a:rPr lang="zh-CN" altLang="zh-CN" sz="2600" u="sng">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a:effectLst/>
                    <a:latin typeface="Times New Roman" panose="02020603050405020304" pitchFamily="18" charset="0"/>
                    <a:ea typeface="宋体" panose="02010600030101010101" pitchFamily="2" charset="-122"/>
                  </a:rPr>
                  <a:t> m/s</a:t>
                </a:r>
                <a:r>
                  <a:rPr lang="en-US" altLang="zh-CN" sz="2600" baseline="30000">
                    <a:effectLst/>
                    <a:latin typeface="Times New Roman" panose="02020603050405020304" pitchFamily="18" charset="0"/>
                    <a:ea typeface="宋体" panose="02010600030101010101" pitchFamily="2" charset="-122"/>
                  </a:rPr>
                  <a:t>2</a:t>
                </a:r>
                <a:r>
                  <a:rPr lang="en-US" altLang="zh-CN" sz="2600">
                    <a:effectLst/>
                    <a:latin typeface="Times New Roman" panose="02020603050405020304" pitchFamily="18" charset="0"/>
                    <a:ea typeface="宋体" panose="02010600030101010101" pitchFamily="2" charset="-122"/>
                  </a:rPr>
                  <a:t>(</a:t>
                </a:r>
                <a:r>
                  <a:rPr lang="zh-CN" altLang="zh-CN" sz="2600">
                    <a:effectLst/>
                    <a:latin typeface="Times New Roman" panose="02020603050405020304" pitchFamily="18" charset="0"/>
                    <a:ea typeface="宋体" panose="02010600030101010101" pitchFamily="2" charset="-122"/>
                    <a:cs typeface="Times New Roman" panose="02020603050405020304" pitchFamily="18" charset="0"/>
                  </a:rPr>
                  <a:t>结果保留三位有效数字</a:t>
                </a:r>
                <a:r>
                  <a:rPr lang="en-US" altLang="zh-CN" sz="2600">
                    <a:effectLst/>
                    <a:latin typeface="Times New Roman" panose="02020603050405020304" pitchFamily="18" charset="0"/>
                    <a:ea typeface="宋体" panose="02010600030101010101" pitchFamily="2" charset="-122"/>
                  </a:rPr>
                  <a:t>)</a:t>
                </a:r>
                <a:r>
                  <a:rPr lang="zh-CN" altLang="zh-CN" sz="26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600">
                    <a:effectLst/>
                    <a:latin typeface="Times New Roman" panose="02020603050405020304" pitchFamily="18" charset="0"/>
                    <a:ea typeface="宋体" panose="02010600030101010101" pitchFamily="2" charset="-122"/>
                  </a:rPr>
                  <a:t> </a:t>
                </a:r>
                <a:endParaRPr lang="zh-CN" altLang="zh-CN" sz="2600">
                  <a:effectLst/>
                  <a:latin typeface="Times New Roman" panose="02020603050405020304" pitchFamily="18" charset="0"/>
                  <a:ea typeface="宋体" panose="02010600030101010101" pitchFamily="2"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45418"/>
                <a:ext cx="11394632" cy="5176586"/>
              </a:xfrm>
              <a:prstGeom prst="rect">
                <a:avLst/>
              </a:prstGeom>
              <a:blipFill rotWithShape="0">
                <a:blip r:embed="rId2"/>
                <a:stretch>
                  <a:fillRect l="-696" r="-3638" b="-353"/>
                </a:stretch>
              </a:blipFill>
            </p:spPr>
            <p:txBody>
              <a:bodyPr/>
              <a:lstStyle/>
              <a:p>
                <a:r>
                  <a:rPr lang="zh-CN" altLang="en-US">
                    <a:noFill/>
                  </a:rPr>
                  <a:t> </a:t>
                </a:r>
              </a:p>
            </p:txBody>
          </p:sp>
        </mc:Fallback>
      </mc:AlternateContent>
      <p:sp>
        <p:nvSpPr>
          <p:cNvPr id="28" name="圆角矩形 2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aphicFrame>
        <p:nvGraphicFramePr>
          <p:cNvPr id="21" name="表格 20"/>
          <p:cNvGraphicFramePr>
            <a:graphicFrameLocks noGrp="1"/>
          </p:cNvGraphicFramePr>
          <p:nvPr>
            <p:extLst>
              <p:ext uri="{D42A27DB-BD31-4B8C-83A1-F6EECF244321}">
                <p14:modId xmlns:p14="http://schemas.microsoft.com/office/powerpoint/2010/main" val="3290727701"/>
              </p:ext>
            </p:extLst>
          </p:nvPr>
        </p:nvGraphicFramePr>
        <p:xfrm>
          <a:off x="594023" y="5066928"/>
          <a:ext cx="5187620" cy="1247140"/>
        </p:xfrm>
        <a:graphic>
          <a:graphicData uri="http://schemas.openxmlformats.org/drawingml/2006/table">
            <a:tbl>
              <a:tblPr firstRow="1" firstCol="1" bandRow="1"/>
              <a:tblGrid>
                <a:gridCol w="1506084"/>
                <a:gridCol w="920384"/>
                <a:gridCol w="920384"/>
                <a:gridCol w="920384"/>
                <a:gridCol w="920384"/>
              </a:tblGrid>
              <a:tr h="184748">
                <a:tc>
                  <a:txBody>
                    <a:bodyPr/>
                    <a:lstStyle/>
                    <a:p>
                      <a:pPr algn="ctr">
                        <a:lnSpc>
                          <a:spcPct val="150000"/>
                        </a:lnSpc>
                        <a:spcAft>
                          <a:spcPts val="0"/>
                        </a:spcAft>
                        <a:tabLst>
                          <a:tab pos="2340610" algn="l"/>
                          <a:tab pos="2790825" algn="l"/>
                          <a:tab pos="4231005" algn="l"/>
                        </a:tabLst>
                      </a:pPr>
                      <a:r>
                        <a:rPr lang="en-US" sz="2600" i="1">
                          <a:effectLst/>
                          <a:latin typeface="Times New Roman" panose="02020603050405020304" pitchFamily="18" charset="0"/>
                          <a:ea typeface="宋体" panose="02010600030101010101" pitchFamily="2" charset="-122"/>
                        </a:rPr>
                        <a:t>β</a:t>
                      </a:r>
                      <a:endParaRPr lang="zh-CN" sz="26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0.04</a:t>
                      </a:r>
                      <a:endParaRPr lang="zh-CN" sz="26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0.06</a:t>
                      </a:r>
                      <a:endParaRPr lang="zh-CN" sz="26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0.08</a:t>
                      </a:r>
                      <a:endParaRPr lang="zh-CN" sz="26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0.10</a:t>
                      </a:r>
                      <a:endParaRPr lang="zh-CN" sz="26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48">
                <a:tc>
                  <a:txBody>
                    <a:bodyPr/>
                    <a:lstStyle/>
                    <a:p>
                      <a:pPr algn="ctr">
                        <a:lnSpc>
                          <a:spcPct val="150000"/>
                        </a:lnSpc>
                        <a:spcAft>
                          <a:spcPts val="0"/>
                        </a:spcAft>
                        <a:tabLst>
                          <a:tab pos="2340610" algn="l"/>
                          <a:tab pos="2790825" algn="l"/>
                          <a:tab pos="4231005" algn="l"/>
                        </a:tabLst>
                      </a:pPr>
                      <a:r>
                        <a:rPr lang="en-US" sz="2600" i="1">
                          <a:effectLst/>
                          <a:latin typeface="Times New Roman" panose="02020603050405020304" pitchFamily="18" charset="0"/>
                          <a:ea typeface="宋体" panose="02010600030101010101" pitchFamily="2" charset="-122"/>
                        </a:rPr>
                        <a:t>a/</a:t>
                      </a:r>
                      <a:r>
                        <a:rPr lang="en-US" sz="2600">
                          <a:effectLst/>
                          <a:latin typeface="Times New Roman" panose="02020603050405020304" pitchFamily="18" charset="0"/>
                          <a:ea typeface="宋体" panose="02010600030101010101" pitchFamily="2" charset="-122"/>
                        </a:rPr>
                        <a:t>(m·s</a:t>
                      </a:r>
                      <a:r>
                        <a:rPr lang="en-US" sz="2600" baseline="30000">
                          <a:effectLst/>
                          <a:latin typeface="Times New Roman" panose="02020603050405020304" pitchFamily="18" charset="0"/>
                          <a:ea typeface="宋体" panose="02010600030101010101" pitchFamily="2" charset="-122"/>
                        </a:rPr>
                        <a:t>-2</a:t>
                      </a:r>
                      <a:r>
                        <a:rPr lang="en-US" sz="2600">
                          <a:effectLst/>
                          <a:latin typeface="Times New Roman" panose="02020603050405020304" pitchFamily="18" charset="0"/>
                          <a:ea typeface="宋体" panose="02010600030101010101" pitchFamily="2" charset="-122"/>
                        </a:rPr>
                        <a:t>)</a:t>
                      </a:r>
                      <a:endParaRPr lang="zh-CN" sz="26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0.084</a:t>
                      </a:r>
                      <a:endParaRPr lang="zh-CN" sz="26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0.281</a:t>
                      </a:r>
                      <a:endParaRPr lang="zh-CN" sz="26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0.477</a:t>
                      </a:r>
                      <a:endParaRPr lang="zh-CN" sz="26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600">
                          <a:effectLst/>
                          <a:latin typeface="Times New Roman" panose="02020603050405020304" pitchFamily="18" charset="0"/>
                          <a:ea typeface="宋体" panose="02010600030101010101" pitchFamily="2" charset="-122"/>
                        </a:rPr>
                        <a:t>0.673</a:t>
                      </a:r>
                      <a:endParaRPr lang="zh-CN" sz="26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7946459" y="3933850"/>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9.81</a:t>
            </a:r>
            <a:endParaRPr lang="zh-CN" altLang="en-US"/>
          </a:p>
        </p:txBody>
      </p:sp>
    </p:spTree>
    <p:extLst>
      <p:ext uri="{BB962C8B-B14F-4D97-AF65-F5344CB8AC3E}">
        <p14:creationId xmlns:p14="http://schemas.microsoft.com/office/powerpoint/2010/main" val="218498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7" name="组合 16"/>
          <p:cNvGrpSpPr/>
          <p:nvPr/>
        </p:nvGrpSpPr>
        <p:grpSpPr>
          <a:xfrm>
            <a:off x="0" y="477466"/>
            <a:ext cx="11855846" cy="3403426"/>
            <a:chOff x="0" y="189434"/>
            <a:chExt cx="11855846" cy="3403426"/>
          </a:xfrm>
        </p:grpSpPr>
        <mc:AlternateContent xmlns:mc="http://schemas.openxmlformats.org/markup-compatibility/2006" xmlns:a14="http://schemas.microsoft.com/office/drawing/2010/main">
          <mc:Choice Requires="a14">
            <p:sp>
              <p:nvSpPr>
                <p:cNvPr id="19" name="矩形 18"/>
                <p:cNvSpPr/>
                <p:nvPr/>
              </p:nvSpPr>
              <p:spPr>
                <a:xfrm>
                  <a:off x="389206" y="585114"/>
                  <a:ext cx="11466640" cy="300774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由于</a:t>
                  </a:r>
                  <a:r>
                    <a:rPr lang="en-US" altLang="zh-CN" sz="2800" i="1">
                      <a:effectLst/>
                      <a:latin typeface="Times New Roman" panose="02020603050405020304" pitchFamily="18" charset="0"/>
                      <a:ea typeface="宋体" panose="02010600030101010101" pitchFamily="2" charset="-122"/>
                    </a:rPr>
                    <a:t>γ</a:t>
                  </a:r>
                  <a:r>
                    <a:rPr lang="zh-CN" altLang="zh-CN" sz="2800">
                      <a:effectLst/>
                      <a:latin typeface="Times New Roman" panose="02020603050405020304" pitchFamily="18" charset="0"/>
                      <a:ea typeface="楷体" panose="02010609060101010101" pitchFamily="49" charset="-122"/>
                    </a:rPr>
                    <a:t>是只与圆柱体表面动摩擦因数有关的常数，且有</a:t>
                  </a:r>
                  <a:r>
                    <a:rPr lang="en-US" altLang="zh-CN" sz="2800" i="1">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β</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γ</a:t>
                  </a:r>
                  <a:r>
                    <a:rPr lang="en-US"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gβ</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gγ</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取表格从左至右四组数据分别为</a:t>
                  </a:r>
                  <a:r>
                    <a:rPr lang="en-US" altLang="zh-CN" sz="2800" i="1">
                      <a:effectLst/>
                      <a:latin typeface="Times New Roman" panose="02020603050405020304" pitchFamily="18" charset="0"/>
                      <a:ea typeface="宋体" panose="02010600030101010101" pitchFamily="2" charset="-122"/>
                    </a:rPr>
                    <a:t>a</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a</a:t>
                  </a:r>
                  <a:r>
                    <a:rPr lang="en-US" altLang="zh-CN" sz="2800" baseline="-25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a</a:t>
                  </a:r>
                  <a:r>
                    <a:rPr lang="en-US" altLang="zh-CN" sz="2800" baseline="-25000">
                      <a:effectLst/>
                      <a:latin typeface="Times New Roman" panose="02020603050405020304" pitchFamily="18" charset="0"/>
                      <a:ea typeface="宋体" panose="02010600030101010101" pitchFamily="2" charset="-122"/>
                    </a:rPr>
                    <a:t>3</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a</a:t>
                  </a:r>
                  <a:r>
                    <a:rPr lang="en-US" altLang="zh-CN" sz="2800" baseline="-25000">
                      <a:effectLst/>
                      <a:latin typeface="Times New Roman" panose="02020603050405020304" pitchFamily="18" charset="0"/>
                      <a:ea typeface="宋体" panose="02010600030101010101" pitchFamily="2" charset="-122"/>
                    </a:rPr>
                    <a:t>4</a:t>
                  </a:r>
                  <a:r>
                    <a:rPr lang="zh-CN" altLang="zh-CN" sz="2800">
                      <a:effectLst/>
                      <a:latin typeface="Times New Roman" panose="02020603050405020304" pitchFamily="18" charset="0"/>
                      <a:ea typeface="楷体" panose="02010609060101010101" pitchFamily="49" charset="-122"/>
                    </a:rPr>
                    <a:t>和对应的</a:t>
                  </a:r>
                  <a:r>
                    <a:rPr lang="en-US" altLang="zh-CN" sz="2800" i="1">
                      <a:effectLst/>
                      <a:latin typeface="Times New Roman" panose="02020603050405020304" pitchFamily="18" charset="0"/>
                      <a:ea typeface="宋体" panose="02010600030101010101" pitchFamily="2" charset="-122"/>
                    </a:rPr>
                    <a:t>β</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β</a:t>
                  </a:r>
                  <a:r>
                    <a:rPr lang="en-US" altLang="zh-CN" sz="2800" baseline="-25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β</a:t>
                  </a:r>
                  <a:r>
                    <a:rPr lang="en-US" altLang="zh-CN" sz="2800" baseline="-25000">
                      <a:effectLst/>
                      <a:latin typeface="Times New Roman" panose="02020603050405020304" pitchFamily="18" charset="0"/>
                      <a:ea typeface="宋体" panose="02010600030101010101" pitchFamily="2" charset="-122"/>
                    </a:rPr>
                    <a:t>3</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β</a:t>
                  </a:r>
                  <a:r>
                    <a:rPr lang="en-US" altLang="zh-CN" sz="2800" baseline="-25000">
                      <a:effectLst/>
                      <a:latin typeface="Times New Roman" panose="02020603050405020304" pitchFamily="18" charset="0"/>
                      <a:ea typeface="宋体" panose="02010600030101010101" pitchFamily="2" charset="-122"/>
                    </a:rPr>
                    <a:t>4</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利用表格中的数据，根据逐差法有</a:t>
                  </a:r>
                  <a:r>
                    <a:rPr lang="en-US" altLang="zh-CN" sz="2800" i="1">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𝑎</m:t>
                              </m:r>
                            </m:e>
                            <m:sub>
                              <m:r>
                                <a:rPr lang="en-US" altLang="zh-CN" sz="2800">
                                  <a:effectLst/>
                                  <a:latin typeface="Cambria Math" panose="02040503050406030204" pitchFamily="18" charset="0"/>
                                  <a:ea typeface="宋体" panose="02010600030101010101" pitchFamily="2" charset="-122"/>
                                </a:rPr>
                                <m:t>4</m:t>
                              </m:r>
                            </m:sub>
                          </m:sSub>
                          <m:r>
                            <a:rPr lang="en-US" altLang="zh-CN" sz="2800">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𝑎</m:t>
                              </m:r>
                            </m:e>
                            <m:sub>
                              <m:r>
                                <a:rPr lang="en-US" altLang="zh-CN" sz="2800">
                                  <a:effectLst/>
                                  <a:latin typeface="Cambria Math" panose="02040503050406030204" pitchFamily="18" charset="0"/>
                                  <a:ea typeface="宋体" panose="02010600030101010101" pitchFamily="2" charset="-122"/>
                                </a:rPr>
                                <m:t>3</m:t>
                              </m:r>
                            </m:sub>
                          </m:sSub>
                          <m:r>
                            <a:rPr lang="en-US" altLang="zh-CN" sz="2800" i="1">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𝑎</m:t>
                              </m:r>
                            </m:e>
                            <m:sub>
                              <m:r>
                                <a:rPr lang="en-US" altLang="zh-CN" sz="2800">
                                  <a:effectLst/>
                                  <a:latin typeface="Cambria Math" panose="02040503050406030204" pitchFamily="18" charset="0"/>
                                  <a:ea typeface="宋体" panose="02010600030101010101" pitchFamily="2" charset="-122"/>
                                </a:rPr>
                                <m:t>2</m:t>
                              </m:r>
                            </m:sub>
                          </m:sSub>
                          <m:r>
                            <a:rPr lang="en-US" altLang="zh-CN" sz="2800" i="1">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𝑎</m:t>
                              </m:r>
                            </m:e>
                            <m:sub>
                              <m:r>
                                <a:rPr lang="en-US" altLang="zh-CN" sz="2800">
                                  <a:effectLst/>
                                  <a:latin typeface="Cambria Math" panose="02040503050406030204" pitchFamily="18" charset="0"/>
                                  <a:ea typeface="宋体" panose="02010600030101010101" pitchFamily="2" charset="-122"/>
                                </a:rPr>
                                <m:t>1</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𝛽</m:t>
                              </m:r>
                            </m:e>
                            <m:sub>
                              <m:r>
                                <a:rPr lang="en-US" altLang="zh-CN" sz="2800">
                                  <a:effectLst/>
                                  <a:latin typeface="Cambria Math" panose="02040503050406030204" pitchFamily="18" charset="0"/>
                                  <a:ea typeface="宋体" panose="02010600030101010101" pitchFamily="2" charset="-122"/>
                                </a:rPr>
                                <m:t>4</m:t>
                              </m:r>
                            </m:sub>
                          </m:sSub>
                          <m:r>
                            <a:rPr lang="en-US" altLang="zh-CN" sz="2800">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𝛽</m:t>
                              </m:r>
                            </m:e>
                            <m:sub>
                              <m:r>
                                <a:rPr lang="en-US" altLang="zh-CN" sz="2800">
                                  <a:effectLst/>
                                  <a:latin typeface="Cambria Math" panose="02040503050406030204" pitchFamily="18" charset="0"/>
                                  <a:ea typeface="宋体" panose="02010600030101010101" pitchFamily="2" charset="-122"/>
                                </a:rPr>
                                <m:t>3</m:t>
                              </m:r>
                            </m:sub>
                          </m:sSub>
                          <m:r>
                            <a:rPr lang="en-US" altLang="zh-CN" sz="2800" i="1">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𝛽</m:t>
                              </m:r>
                            </m:e>
                            <m:sub>
                              <m:r>
                                <a:rPr lang="en-US" altLang="zh-CN" sz="2800">
                                  <a:effectLst/>
                                  <a:latin typeface="Cambria Math" panose="02040503050406030204" pitchFamily="18" charset="0"/>
                                  <a:ea typeface="宋体" panose="02010600030101010101" pitchFamily="2" charset="-122"/>
                                </a:rPr>
                                <m:t>2</m:t>
                              </m:r>
                            </m:sub>
                          </m:sSub>
                          <m:r>
                            <a:rPr lang="en-US" altLang="zh-CN" sz="2800" i="1">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𝛽</m:t>
                              </m:r>
                            </m:e>
                            <m:sub>
                              <m:r>
                                <a:rPr lang="en-US" altLang="zh-CN" sz="2800">
                                  <a:effectLst/>
                                  <a:latin typeface="Cambria Math" panose="02040503050406030204" pitchFamily="18" charset="0"/>
                                  <a:ea typeface="宋体" panose="02010600030101010101" pitchFamily="2" charset="-122"/>
                                </a:rPr>
                                <m:t>1</m:t>
                              </m:r>
                            </m:sub>
                          </m:sSub>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代入数据，解得</a:t>
                  </a:r>
                  <a:r>
                    <a:rPr lang="en-US" altLang="zh-CN" sz="2800" i="1">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≈9.81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m/s</a:t>
                  </a:r>
                  <a:r>
                    <a:rPr lang="en-US" altLang="zh-CN" sz="2800" baseline="30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9" name="矩形 18"/>
                <p:cNvSpPr>
                  <a:spLocks noRot="1" noChangeAspect="1" noMove="1" noResize="1" noEditPoints="1" noAdjustHandles="1" noChangeArrowheads="1" noChangeShapeType="1" noTextEdit="1"/>
                </p:cNvSpPr>
                <p:nvPr/>
              </p:nvSpPr>
              <p:spPr>
                <a:xfrm>
                  <a:off x="389206" y="585114"/>
                  <a:ext cx="11466640" cy="3007746"/>
                </a:xfrm>
                <a:prstGeom prst="rect">
                  <a:avLst/>
                </a:prstGeom>
                <a:blipFill rotWithShape="0">
                  <a:blip r:embed="rId8"/>
                  <a:stretch>
                    <a:fillRect l="-1116" b="-2024"/>
                  </a:stretch>
                </a:blipFill>
              </p:spPr>
              <p:txBody>
                <a:bodyPr/>
                <a:lstStyle/>
                <a:p>
                  <a:r>
                    <a:rPr lang="zh-CN" altLang="en-US">
                      <a:noFill/>
                    </a:rPr>
                    <a:t> </a:t>
                  </a:r>
                </a:p>
              </p:txBody>
            </p:sp>
          </mc:Fallback>
        </mc:AlternateContent>
        <p:grpSp>
          <p:nvGrpSpPr>
            <p:cNvPr id="20" name="组合 19"/>
            <p:cNvGrpSpPr/>
            <p:nvPr/>
          </p:nvGrpSpPr>
          <p:grpSpPr>
            <a:xfrm>
              <a:off x="0" y="189434"/>
              <a:ext cx="1439863" cy="424932"/>
              <a:chOff x="51643" y="755060"/>
              <a:chExt cx="1439863" cy="424932"/>
            </a:xfrm>
          </p:grpSpPr>
          <p:sp>
            <p:nvSpPr>
              <p:cNvPr id="22" name="矩形 2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35" name="矩形 34">
            <a:hlinkClick r:id="rId9"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417095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A73A8B-AF9C-6220-7827-754EAD0C9907}"/>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F75B02E5-4298-7D87-6C4E-DE96B625F133}"/>
              </a:ext>
            </a:extLst>
          </p:cNvPr>
          <p:cNvSpPr/>
          <p:nvPr/>
        </p:nvSpPr>
        <p:spPr>
          <a:xfrm>
            <a:off x="665713" y="2349674"/>
            <a:ext cx="7373709" cy="923201"/>
          </a:xfrm>
          <a:prstGeom prst="rect">
            <a:avLst/>
          </a:prstGeom>
        </p:spPr>
        <p:txBody>
          <a:bodyPr wrap="square">
            <a:spAutoFit/>
          </a:bodyPr>
          <a:lstStyle/>
          <a:p>
            <a:r>
              <a:rPr lang="zh-CN" altLang="zh-CN" sz="5399" b="1" dirty="0">
                <a:solidFill>
                  <a:prstClr val="black"/>
                </a:solidFill>
                <a:latin typeface="Times New Roman" panose="02020603050405020304" pitchFamily="18" charset="0"/>
                <a:ea typeface="微软雅黑" panose="020B0503020204020204" charset="-122"/>
                <a:cs typeface="微软雅黑" panose="020B0503020204020204" charset="-122"/>
              </a:rPr>
              <a:t>专题强化练</a:t>
            </a:r>
            <a:r>
              <a:rPr lang="zh-CN" altLang="en-US" sz="5399" b="1" dirty="0">
                <a:solidFill>
                  <a:prstClr val="black"/>
                </a:solidFill>
                <a:latin typeface="Times New Roman" panose="02020603050405020304" pitchFamily="18" charset="0"/>
                <a:ea typeface="微软雅黑" panose="020B0503020204020204" charset="-122"/>
                <a:cs typeface="微软雅黑" panose="020B0503020204020204" charset="-122"/>
              </a:rPr>
              <a:t>　</a:t>
            </a:r>
            <a:r>
              <a:rPr lang="en-US" altLang="zh-CN" sz="5399" b="1" dirty="0" smtClean="0">
                <a:solidFill>
                  <a:prstClr val="black"/>
                </a:solidFill>
                <a:latin typeface="Times New Roman" panose="02020603050405020304" pitchFamily="18" charset="0"/>
                <a:ea typeface="微软雅黑" panose="020B0503020204020204" charset="-122"/>
                <a:cs typeface="微软雅黑" panose="020B0503020204020204" charset="-122"/>
              </a:rPr>
              <a:t>[</a:t>
            </a:r>
            <a:r>
              <a:rPr lang="zh-CN" altLang="en-US" sz="5399" b="1" dirty="0" smtClean="0">
                <a:solidFill>
                  <a:prstClr val="black"/>
                </a:solidFill>
                <a:latin typeface="Times New Roman" panose="02020603050405020304" pitchFamily="18" charset="0"/>
                <a:ea typeface="微软雅黑" panose="020B0503020204020204" charset="-122"/>
                <a:cs typeface="微软雅黑" panose="020B0503020204020204" charset="-122"/>
              </a:rPr>
              <a:t>训练</a:t>
            </a:r>
            <a:r>
              <a:rPr lang="en-US" altLang="zh-CN" sz="5399" b="1" dirty="0" smtClean="0">
                <a:solidFill>
                  <a:prstClr val="black"/>
                </a:solidFill>
                <a:latin typeface="Times New Roman" panose="02020603050405020304" pitchFamily="18" charset="0"/>
                <a:ea typeface="微软雅黑" panose="020B0503020204020204" charset="-122"/>
                <a:cs typeface="微软雅黑" panose="020B0503020204020204" charset="-122"/>
              </a:rPr>
              <a:t>2]</a:t>
            </a:r>
            <a:endParaRPr lang="zh-CN" altLang="zh-CN" sz="5399" b="1" dirty="0">
              <a:solidFill>
                <a:prstClr val="black"/>
              </a:solidFill>
              <a:latin typeface="Times New Roman" panose="02020603050405020304" pitchFamily="18" charset="0"/>
              <a:ea typeface="微软雅黑" panose="020B0503020204020204" charset="-122"/>
              <a:cs typeface="微软雅黑" panose="020B0503020204020204" charset="-122"/>
            </a:endParaRPr>
          </a:p>
        </p:txBody>
      </p:sp>
      <p:sp>
        <p:nvSpPr>
          <p:cNvPr id="4" name="矩形 3">
            <a:extLst>
              <a:ext uri="{FF2B5EF4-FFF2-40B4-BE49-F238E27FC236}">
                <a16:creationId xmlns="" xmlns:a16="http://schemas.microsoft.com/office/drawing/2014/main" id="{97E0E636-37AB-041F-C02F-294C2FAD9BBA}"/>
              </a:ext>
            </a:extLst>
          </p:cNvPr>
          <p:cNvSpPr/>
          <p:nvPr/>
        </p:nvSpPr>
        <p:spPr>
          <a:xfrm>
            <a:off x="-240673" y="2187812"/>
            <a:ext cx="8280095" cy="1298259"/>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11289"/>
          <a:stretch/>
        </p:blipFill>
        <p:spPr>
          <a:xfrm>
            <a:off x="8183438" y="2187811"/>
            <a:ext cx="4006975" cy="1299600"/>
          </a:xfrm>
          <a:prstGeom prst="rect">
            <a:avLst/>
          </a:prstGeom>
        </p:spPr>
      </p:pic>
    </p:spTree>
    <p:extLst>
      <p:ext uri="{BB962C8B-B14F-4D97-AF65-F5344CB8AC3E}">
        <p14:creationId xmlns:p14="http://schemas.microsoft.com/office/powerpoint/2010/main" val="64135795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4019215322"/>
              </p:ext>
            </p:extLst>
          </p:nvPr>
        </p:nvGraphicFramePr>
        <p:xfrm>
          <a:off x="559169" y="981522"/>
          <a:ext cx="11009439" cy="2804106"/>
        </p:xfrm>
        <a:graphic>
          <a:graphicData uri="http://schemas.openxmlformats.org/drawingml/2006/table">
            <a:tbl>
              <a:tblPr firstRow="1" bandRow="1">
                <a:tableStyleId>{5C22544A-7EE6-4342-B048-85BDC9FD1C3A}</a:tableStyleId>
              </a:tblPr>
              <a:tblGrid>
                <a:gridCol w="1223271">
                  <a:extLst>
                    <a:ext uri="{9D8B030D-6E8A-4147-A177-3AD203B41FA5}">
                      <a16:colId xmlns:mc="http://schemas.openxmlformats.org/markup-compatibility/2006" xmlns:a14="http://schemas.microsoft.com/office/drawing/2010/main" xmlns="" xmlns:a16="http://schemas.microsoft.com/office/drawing/2014/main" val="20000"/>
                    </a:ext>
                  </a:extLst>
                </a:gridCol>
                <a:gridCol w="4600798">
                  <a:extLst>
                    <a:ext uri="{9D8B030D-6E8A-4147-A177-3AD203B41FA5}">
                      <a16:colId xmlns:mc="http://schemas.openxmlformats.org/markup-compatibility/2006" xmlns:a14="http://schemas.microsoft.com/office/drawing/2010/main" xmlns="" xmlns:a16="http://schemas.microsoft.com/office/drawing/2014/main" val="20001"/>
                    </a:ext>
                  </a:extLst>
                </a:gridCol>
                <a:gridCol w="5185370">
                  <a:extLst>
                    <a:ext uri="{9D8B030D-6E8A-4147-A177-3AD203B41FA5}">
                      <a16:colId xmlns:mc="http://schemas.openxmlformats.org/markup-compatibility/2006" xmlns:a14="http://schemas.microsoft.com/office/drawing/2010/main" xmlns="" xmlns:a16="http://schemas.microsoft.com/office/drawing/2014/main" val="20005"/>
                    </a:ext>
                  </a:extLst>
                </a:gridCol>
              </a:tblGrid>
              <a:tr h="792426">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1</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smtClean="0">
                          <a:solidFill>
                            <a:schemeClr val="bg1"/>
                          </a:solidFill>
                        </a:rPr>
                        <a:t>2</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extLst>
                  <a:ext uri="{0D108BD9-81ED-4DB2-BD59-A6C34878D82A}">
                    <a16:rowId xmlns:mc="http://schemas.openxmlformats.org/markup-compatibility/2006" xmlns:a14="http://schemas.microsoft.com/office/drawing/2010/main" xmlns="" xmlns:a16="http://schemas.microsoft.com/office/drawing/2014/main" val="10000"/>
                  </a:ext>
                </a:extLst>
              </a:tr>
              <a:tr h="792426">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r>
                        <a:rPr lang="en-US" altLang="zh-CN" sz="2800" smtClean="0">
                          <a:solidFill>
                            <a:srgbClr val="C00000"/>
                          </a:solidFill>
                          <a:effectLst/>
                          <a:latin typeface="Times New Roman" panose="02020603050405020304" pitchFamily="18" charset="0"/>
                          <a:ea typeface="宋体" panose="02010600030101010101" pitchFamily="2" charset="-122"/>
                        </a:rPr>
                        <a:t>(1)7.413</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(2)188</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17.6</a:t>
                      </a:r>
                      <a:endParaRPr lang="zh-CN" altLang="en-US" sz="2800">
                        <a:solidFill>
                          <a:srgbClr val="C00000"/>
                        </a:solidFill>
                      </a:endParaRPr>
                    </a:p>
                  </a:txBody>
                  <a:tcPr anchor="ctr">
                    <a:solidFill>
                      <a:schemeClr val="tx2">
                        <a:lumMod val="20000"/>
                        <a:lumOff val="80000"/>
                      </a:schemeClr>
                    </a:solidFill>
                  </a:tcPr>
                </a:tc>
                <a:tc>
                  <a:txBody>
                    <a:bodyPr/>
                    <a:lstStyle/>
                    <a:p>
                      <a:pPr>
                        <a:lnSpc>
                          <a:spcPct val="15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(1)106(</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smtClean="0">
                          <a:solidFill>
                            <a:srgbClr val="C00000"/>
                          </a:solidFill>
                          <a:effectLst/>
                          <a:latin typeface="Times New Roman" panose="02020603050405020304" pitchFamily="18" charset="0"/>
                          <a:ea typeface="宋体" panose="02010600030101010101" pitchFamily="2" charset="-122"/>
                        </a:rPr>
                        <a:t>107)</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偏大　</a:t>
                      </a:r>
                      <a:r>
                        <a:rPr lang="en-US" altLang="zh-CN" sz="2800" smtClean="0">
                          <a:solidFill>
                            <a:srgbClr val="C00000"/>
                          </a:solidFill>
                          <a:effectLst/>
                          <a:latin typeface="Times New Roman" panose="02020603050405020304" pitchFamily="18" charset="0"/>
                          <a:ea typeface="宋体" panose="02010600030101010101" pitchFamily="2" charset="-122"/>
                        </a:rPr>
                        <a:t>(2)C</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(3)</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减小细绳</a:t>
                      </a:r>
                      <a:r>
                        <a:rPr lang="en-US" altLang="zh-CN" sz="28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与竖直方向的夹角</a:t>
                      </a:r>
                      <a:r>
                        <a:rPr lang="en-US" altLang="zh-CN" sz="2800" smtClean="0">
                          <a:solidFill>
                            <a:srgbClr val="C00000"/>
                          </a:solidFill>
                          <a:effectLst/>
                          <a:latin typeface="Times New Roman" panose="02020603050405020304" pitchFamily="18" charset="0"/>
                          <a:ea typeface="宋体" panose="02010600030101010101" pitchFamily="2" charset="-122"/>
                        </a:rPr>
                        <a:t>(</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合理即可</a:t>
                      </a:r>
                      <a:r>
                        <a:rPr lang="en-US" altLang="zh-CN" sz="2800" smtClean="0">
                          <a:solidFill>
                            <a:srgbClr val="C00000"/>
                          </a:solidFill>
                          <a:effectLst/>
                          <a:latin typeface="Times New Roman" panose="02020603050405020304" pitchFamily="18" charset="0"/>
                          <a:ea typeface="宋体" panose="02010600030101010101" pitchFamily="2" charset="-122"/>
                        </a:rPr>
                        <a:t>)</a:t>
                      </a:r>
                      <a:endParaRPr lang="zh-CN" altLang="zh-CN" sz="1100">
                        <a:solidFill>
                          <a:srgbClr val="C00000"/>
                        </a:solidFill>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extLst>
                  <a:ext uri="{0D108BD9-81ED-4DB2-BD59-A6C34878D82A}">
                    <a16:rowId xmlns:mc="http://schemas.openxmlformats.org/markup-compatibility/2006" xmlns:a14="http://schemas.microsoft.com/office/drawing/2010/main" xmlns="" xmlns:a16="http://schemas.microsoft.com/office/drawing/2014/main" val="10001"/>
                  </a:ext>
                </a:extLst>
              </a:tr>
            </a:tbl>
          </a:graphicData>
        </a:graphic>
      </p:graphicFrame>
      <p:sp>
        <p:nvSpPr>
          <p:cNvPr id="3" name="矩形 2"/>
          <p:cNvSpPr/>
          <p:nvPr/>
        </p:nvSpPr>
        <p:spPr>
          <a:xfrm>
            <a:off x="0" y="416165"/>
            <a:ext cx="1703512"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prstClr val="white"/>
                </a:solidFill>
              </a:rPr>
              <a:t>对一对</a:t>
            </a:r>
          </a:p>
        </p:txBody>
      </p:sp>
      <p:sp>
        <p:nvSpPr>
          <p:cNvPr id="15" name="圆角矩形 1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6" name="圆角矩形 1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just" defTabSz="914400">
              <a:defRPr/>
            </a:pPr>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36" name="圆角矩形 35">
            <a:hlinkClick r:id="rId6" action="ppaction://hlinksldjump"/>
          </p:cNvPr>
          <p:cNvSpPr/>
          <p:nvPr/>
        </p:nvSpPr>
        <p:spPr>
          <a:xfrm>
            <a:off x="1679988" y="6381115"/>
            <a:ext cx="496570" cy="288290"/>
          </a:xfrm>
          <a:prstGeom prst="roundRect">
            <a:avLst/>
          </a:prstGeom>
          <a:solidFill>
            <a:srgbClr val="1F497D"/>
          </a:solidFill>
          <a:ln w="12700" cap="flat" cmpd="sng" algn="ctr">
            <a:noFill/>
            <a:prstDash val="solid"/>
            <a:miter lim="800000"/>
          </a:ln>
          <a:effectLst/>
        </p:spPr>
        <p:txBody>
          <a:bodyPr lIns="0" rIns="0" rtlCol="0" anchor="ctr"/>
          <a:lstStyle/>
          <a:p>
            <a:pPr algn="ctr" defTabSz="914400">
              <a:defRPr/>
            </a:pPr>
            <a:r>
              <a:rPr kumimoji="1" lang="zh-CN" altLang="en-US" sz="1600" kern="0" dirty="0">
                <a:solidFill>
                  <a:prstClr val="white"/>
                </a:solidFill>
                <a:ea typeface="微软雅黑" panose="020B0503020204020204" charset="-122"/>
              </a:rPr>
              <a:t>答案</a:t>
            </a:r>
          </a:p>
        </p:txBody>
      </p:sp>
      <p:sp>
        <p:nvSpPr>
          <p:cNvPr id="9" name="圆角矩形 8">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Tree>
    <p:extLst>
      <p:ext uri="{BB962C8B-B14F-4D97-AF65-F5344CB8AC3E}">
        <p14:creationId xmlns:p14="http://schemas.microsoft.com/office/powerpoint/2010/main" val="28050786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表格 1"/>
              <p:cNvGraphicFramePr>
                <a:graphicFrameLocks noGrp="1"/>
              </p:cNvGraphicFramePr>
              <p:nvPr>
                <p:extLst>
                  <p:ext uri="{D42A27DB-BD31-4B8C-83A1-F6EECF244321}">
                    <p14:modId xmlns:p14="http://schemas.microsoft.com/office/powerpoint/2010/main" val="4030122997"/>
                  </p:ext>
                </p:extLst>
              </p:nvPr>
            </p:nvGraphicFramePr>
            <p:xfrm>
              <a:off x="559169" y="981522"/>
              <a:ext cx="11009439" cy="4236720"/>
            </p:xfrm>
            <a:graphic>
              <a:graphicData uri="http://schemas.openxmlformats.org/drawingml/2006/table">
                <a:tbl>
                  <a:tblPr firstRow="1" bandRow="1">
                    <a:tableStyleId>{5C22544A-7EE6-4342-B048-85BDC9FD1C3A}</a:tableStyleId>
                  </a:tblPr>
                  <a:tblGrid>
                    <a:gridCol w="1223271">
                      <a:extLst>
                        <a:ext uri="{9D8B030D-6E8A-4147-A177-3AD203B41FA5}">
                          <a16:colId xmlns="" xmlns:a16="http://schemas.microsoft.com/office/drawing/2014/main" val="20000"/>
                        </a:ext>
                      </a:extLst>
                    </a:gridCol>
                    <a:gridCol w="1576462">
                      <a:extLst>
                        <a:ext uri="{9D8B030D-6E8A-4147-A177-3AD203B41FA5}">
                          <a16:colId xmlns="" xmlns:a16="http://schemas.microsoft.com/office/drawing/2014/main" val="20001"/>
                        </a:ext>
                      </a:extLst>
                    </a:gridCol>
                    <a:gridCol w="2448272"/>
                    <a:gridCol w="5761434">
                      <a:extLst>
                        <a:ext uri="{9D8B030D-6E8A-4147-A177-3AD203B41FA5}">
                          <a16:colId xmlns="" xmlns:a16="http://schemas.microsoft.com/office/drawing/2014/main" val="20005"/>
                        </a:ext>
                      </a:extLst>
                    </a:gridCol>
                  </a:tblGrid>
                  <a:tr h="773574">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solidFill>
                          <a:schemeClr val="tx2"/>
                        </a:solidFill>
                      </a:tcPr>
                    </a:tc>
                    <a:tc>
                      <a:txBody>
                        <a:bodyPr/>
                        <a:lstStyle/>
                        <a:p>
                          <a:pPr algn="ctr"/>
                          <a:r>
                            <a:rPr lang="en-US" altLang="zh-CN" sz="2800" b="0" smtClean="0">
                              <a:solidFill>
                                <a:schemeClr val="bg1"/>
                              </a:solidFill>
                            </a:rPr>
                            <a:t>3</a:t>
                          </a:r>
                          <a:endParaRPr lang="zh-CN" altLang="en-US" sz="2800" b="0" dirty="0">
                            <a:solidFill>
                              <a:schemeClr val="bg1"/>
                            </a:solidFill>
                          </a:endParaRPr>
                        </a:p>
                      </a:txBody>
                      <a:tcPr anchor="ctr">
                        <a:solidFill>
                          <a:schemeClr val="tx2"/>
                        </a:solidFill>
                      </a:tcPr>
                    </a:tc>
                    <a:tc>
                      <a:txBody>
                        <a:bodyPr/>
                        <a:lstStyle/>
                        <a:p>
                          <a:pPr algn="ctr"/>
                          <a:r>
                            <a:rPr lang="en-US" altLang="zh-CN" sz="2800" b="0" smtClean="0">
                              <a:solidFill>
                                <a:schemeClr val="bg1"/>
                              </a:solidFill>
                            </a:rPr>
                            <a:t>4</a:t>
                          </a:r>
                          <a:endParaRPr lang="zh-CN" altLang="en-US" sz="2800" b="0" dirty="0">
                            <a:solidFill>
                              <a:schemeClr val="bg1"/>
                            </a:solidFill>
                          </a:endParaRPr>
                        </a:p>
                      </a:txBody>
                      <a:tcPr anchor="ctr">
                        <a:solidFill>
                          <a:schemeClr val="tx2"/>
                        </a:solidFill>
                      </a:tcPr>
                    </a:tc>
                    <a:tc>
                      <a:txBody>
                        <a:bodyPr/>
                        <a:lstStyle/>
                        <a:p>
                          <a:pPr algn="ctr"/>
                          <a:r>
                            <a:rPr lang="en-US" altLang="zh-CN" sz="2800" b="0">
                              <a:solidFill>
                                <a:schemeClr val="bg1"/>
                              </a:solidFill>
                            </a:rPr>
                            <a:t>  </a:t>
                          </a:r>
                          <a:endParaRPr lang="zh-CN" altLang="en-US" sz="2800" b="0" dirty="0">
                            <a:solidFill>
                              <a:schemeClr val="bg1"/>
                            </a:solidFill>
                          </a:endParaRPr>
                        </a:p>
                        <a:p>
                          <a:pPr algn="ctr"/>
                          <a:r>
                            <a:rPr lang="en-US" altLang="zh-CN" sz="2800" b="0" smtClean="0">
                              <a:solidFill>
                                <a:schemeClr val="bg1"/>
                              </a:solidFill>
                            </a:rPr>
                            <a:t>5</a:t>
                          </a:r>
                          <a:endParaRPr lang="zh-CN" altLang="en-US" sz="2800" b="0" dirty="0">
                            <a:solidFill>
                              <a:schemeClr val="bg1"/>
                            </a:solidFill>
                          </a:endParaRPr>
                        </a:p>
                      </a:txBody>
                      <a:tcPr anchor="ctr">
                        <a:solidFill>
                          <a:schemeClr val="tx2"/>
                        </a:solidFill>
                      </a:tcPr>
                    </a:tc>
                    <a:extLst>
                      <a:ext uri="{0D108BD9-81ED-4DB2-BD59-A6C34878D82A}">
                        <a16:rowId xmlns="" xmlns:a16="http://schemas.microsoft.com/office/drawing/2014/main" val="10002"/>
                      </a:ext>
                    </a:extLst>
                  </a:tr>
                  <a:tr h="773574">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gn="l">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(1)</a:t>
                          </a:r>
                          <a:r>
                            <a:rPr lang="en-US" altLang="zh-CN" sz="2800" i="1">
                              <a:solidFill>
                                <a:srgbClr val="C00000"/>
                              </a:solidFill>
                              <a:effectLst/>
                              <a:latin typeface="Times New Roman" panose="02020603050405020304" pitchFamily="18" charset="0"/>
                              <a:ea typeface="宋体" panose="02010600030101010101" pitchFamily="2" charset="-122"/>
                            </a:rPr>
                            <a:t>O</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a:t>
                          </a:r>
                          <a:r>
                            <a:rPr lang="en-US" altLang="zh-CN" sz="2800">
                              <a:solidFill>
                                <a:srgbClr val="C00000"/>
                              </a:solidFill>
                              <a:effectLst/>
                              <a:latin typeface="Times New Roman" panose="02020603050405020304" pitchFamily="18" charset="0"/>
                              <a:ea typeface="宋体" panose="02010600030101010101" pitchFamily="2" charset="-122"/>
                            </a:rPr>
                            <a:t>2)</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4</m:t>
                                  </m:r>
                                  <m:sSup>
                                    <m:sSupPr>
                                      <m:ctrlPr>
                                        <a:rPr lang="zh-CN" altLang="zh-CN" sz="2800" i="1">
                                          <a:solidFill>
                                            <a:srgbClr val="C00000"/>
                                          </a:solidFill>
                                          <a:effectLst/>
                                          <a:latin typeface="Cambria Math" panose="02040503050406030204" pitchFamily="18" charset="0"/>
                                          <a:ea typeface="Cambria Math" panose="02040503050406030204" pitchFamily="18" charset="0"/>
                                        </a:rPr>
                                      </m:ctrlPr>
                                    </m:sSupPr>
                                    <m:e>
                                      <m:r>
                                        <m:rPr>
                                          <m:sty m:val="p"/>
                                        </m:rP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π</m:t>
                                      </m:r>
                                    </m:e>
                                    <m:sup>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𝑎</m:t>
                                  </m:r>
                                </m:num>
                                <m:den>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𝑏</m:t>
                                  </m:r>
                                </m:den>
                              </m:f>
                            </m:oMath>
                          </a14:m>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 </a:t>
                          </a:r>
                          <a:endParaRPr lang="en-US" altLang="zh-CN" sz="2800" smtClean="0">
                            <a:solidFill>
                              <a:srgbClr val="C00000"/>
                            </a:solidFill>
                            <a:effectLst/>
                            <a:latin typeface="Times New Roman" panose="02020603050405020304" pitchFamily="18" charset="0"/>
                            <a:ea typeface="宋体" panose="02010600030101010101" pitchFamily="2" charset="-122"/>
                          </a:endParaRPr>
                        </a:p>
                        <a:p>
                          <a:pPr algn="l">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a:t>
                          </a:r>
                          <a:r>
                            <a:rPr lang="en-US" altLang="zh-CN" sz="2800">
                              <a:solidFill>
                                <a:srgbClr val="C00000"/>
                              </a:solidFill>
                              <a:effectLst/>
                              <a:latin typeface="Times New Roman" panose="02020603050405020304" pitchFamily="18" charset="0"/>
                              <a:ea typeface="宋体" panose="02010600030101010101" pitchFamily="2" charset="-122"/>
                            </a:rPr>
                            <a:t>3)</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偏小</a:t>
                          </a:r>
                          <a:endParaRPr lang="zh-CN" altLang="en-US" sz="2800" spc="-100" baseline="0" dirty="0">
                            <a:solidFill>
                              <a:srgbClr val="C00000"/>
                            </a:solidFill>
                            <a:latin typeface="宋体" panose="02010600030101010101" pitchFamily="2" charset="-122"/>
                            <a:ea typeface="宋体" panose="02010600030101010101" pitchFamily="2" charset="-122"/>
                          </a:endParaRPr>
                        </a:p>
                      </a:txBody>
                      <a:tcPr anchor="ctr">
                        <a:solidFill>
                          <a:schemeClr val="tx2">
                            <a:lumMod val="20000"/>
                            <a:lumOff val="80000"/>
                          </a:schemeClr>
                        </a:solidFill>
                      </a:tcPr>
                    </a:tc>
                    <a:tc>
                      <a:txBody>
                        <a:bodyPr/>
                        <a:lstStyle/>
                        <a:p>
                          <a:pPr marL="0" marR="0" lvl="0" indent="0" algn="l" defTabSz="1218565" rtl="0" eaLnBrk="1" fontAlgn="auto" latinLnBrk="0" hangingPunct="1">
                            <a:lnSpc>
                              <a:spcPct val="150000"/>
                            </a:lnSpc>
                            <a:spcBef>
                              <a:spcPts val="0"/>
                            </a:spcBef>
                            <a:spcAft>
                              <a:spcPts val="0"/>
                            </a:spcAft>
                            <a:buClrTx/>
                            <a:buSzTx/>
                            <a:buFontTx/>
                            <a:buNone/>
                            <a:tabLst/>
                            <a:defRPr/>
                          </a:pPr>
                          <a:r>
                            <a:rPr lang="en-US" altLang="zh-CN" sz="2800" smtClean="0">
                              <a:solidFill>
                                <a:srgbClr val="C00000"/>
                              </a:solidFill>
                              <a:effectLst/>
                              <a:latin typeface="Times New Roman" panose="02020603050405020304" pitchFamily="18" charset="0"/>
                              <a:ea typeface="宋体" panose="02010600030101010101" pitchFamily="2" charset="-122"/>
                            </a:rPr>
                            <a:t>(3) </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𝑡</m:t>
                                  </m:r>
                                </m:num>
                                <m:den>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1</m:t>
                                  </m:r>
                                </m:den>
                              </m:f>
                            </m:oMath>
                          </a14:m>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1218565" rtl="0" eaLnBrk="1" fontAlgn="auto" latinLnBrk="0" hangingPunct="1">
                            <a:lnSpc>
                              <a:spcPct val="150000"/>
                            </a:lnSpc>
                            <a:spcBef>
                              <a:spcPts val="0"/>
                            </a:spcBef>
                            <a:spcAft>
                              <a:spcPts val="0"/>
                            </a:spcAft>
                            <a:buClrTx/>
                            <a:buSzTx/>
                            <a:buFontTx/>
                            <a:buNone/>
                            <a:tabLst/>
                            <a:defRPr/>
                          </a:pPr>
                          <a:r>
                            <a:rPr lang="en-US" altLang="zh-CN" sz="2800" smtClean="0">
                              <a:solidFill>
                                <a:srgbClr val="C00000"/>
                              </a:solidFill>
                              <a:effectLst/>
                              <a:latin typeface="Times New Roman" panose="02020603050405020304" pitchFamily="18" charset="0"/>
                              <a:ea typeface="宋体" panose="02010600030101010101" pitchFamily="2" charset="-122"/>
                            </a:rPr>
                            <a:t>(</a:t>
                          </a:r>
                          <a:r>
                            <a:rPr lang="en-US" altLang="zh-CN" sz="2800">
                              <a:solidFill>
                                <a:srgbClr val="C00000"/>
                              </a:solidFill>
                              <a:effectLst/>
                              <a:latin typeface="Times New Roman" panose="02020603050405020304" pitchFamily="18" charset="0"/>
                              <a:ea typeface="宋体" panose="02010600030101010101" pitchFamily="2" charset="-122"/>
                            </a:rPr>
                            <a:t>4)</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变小　上移　</a:t>
                          </a:r>
                          <a:endParaRPr lang="en-US"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1218565" rtl="0" eaLnBrk="1" fontAlgn="auto" latinLnBrk="0" hangingPunct="1">
                            <a:lnSpc>
                              <a:spcPct val="150000"/>
                            </a:lnSpc>
                            <a:spcBef>
                              <a:spcPts val="0"/>
                            </a:spcBef>
                            <a:spcAft>
                              <a:spcPts val="0"/>
                            </a:spcAft>
                            <a:buClrTx/>
                            <a:buSzTx/>
                            <a:buFontTx/>
                            <a:buNone/>
                            <a:tabLst/>
                            <a:defRPr/>
                          </a:pPr>
                          <a:r>
                            <a:rPr lang="en-US" altLang="zh-CN" sz="2800" smtClean="0">
                              <a:solidFill>
                                <a:srgbClr val="C00000"/>
                              </a:solidFill>
                              <a:effectLst/>
                              <a:latin typeface="Times New Roman" panose="02020603050405020304" pitchFamily="18" charset="0"/>
                              <a:ea typeface="宋体" panose="02010600030101010101" pitchFamily="2" charset="-122"/>
                            </a:rPr>
                            <a:t>(5)4π</a:t>
                          </a:r>
                          <a:r>
                            <a:rPr lang="en-US" altLang="zh-CN" sz="2800" baseline="30000" smtClean="0">
                              <a:solidFill>
                                <a:srgbClr val="C00000"/>
                              </a:solidFill>
                              <a:effectLst/>
                              <a:latin typeface="Times New Roman" panose="02020603050405020304" pitchFamily="18" charset="0"/>
                              <a:ea typeface="宋体" panose="02010600030101010101" pitchFamily="2" charset="-122"/>
                            </a:rPr>
                            <a:t>2</a:t>
                          </a:r>
                          <a:r>
                            <a:rPr lang="en-US" altLang="zh-CN" sz="2800" i="1" smtClean="0">
                              <a:solidFill>
                                <a:srgbClr val="C00000"/>
                              </a:solidFill>
                              <a:effectLst/>
                              <a:latin typeface="Times New Roman" panose="02020603050405020304" pitchFamily="18" charset="0"/>
                              <a:ea typeface="宋体" panose="02010600030101010101" pitchFamily="2" charset="-122"/>
                            </a:rPr>
                            <a:t>k</a:t>
                          </a:r>
                          <a:endParaRPr lang="zh-CN" altLang="en-US" sz="2800" dirty="0">
                            <a:solidFill>
                              <a:srgbClr val="C00000"/>
                            </a:solidFill>
                          </a:endParaRPr>
                        </a:p>
                      </a:txBody>
                      <a:tcPr anchor="ctr">
                        <a:solidFill>
                          <a:schemeClr val="tx2">
                            <a:lumMod val="20000"/>
                            <a:lumOff val="80000"/>
                          </a:schemeClr>
                        </a:solidFill>
                      </a:tcPr>
                    </a:tc>
                    <a:tc>
                      <a:txBody>
                        <a:bodyPr/>
                        <a:lstStyle/>
                        <a:p>
                          <a:pPr>
                            <a:lnSpc>
                              <a:spcPct val="15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(1)AC</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用圆规画圆，尽可能用最小的圆把各个落点圈住，这个圆的圆心位置代表平均落点　</a:t>
                          </a:r>
                          <a:r>
                            <a:rPr lang="en-US" altLang="zh-CN" sz="2800" i="1" smtClean="0">
                              <a:solidFill>
                                <a:srgbClr val="C00000"/>
                              </a:solidFill>
                              <a:effectLst/>
                              <a:latin typeface="Times New Roman" panose="02020603050405020304" pitchFamily="18" charset="0"/>
                              <a:ea typeface="宋体" panose="02010600030101010101" pitchFamily="2" charset="-122"/>
                            </a:rPr>
                            <a:t>m</a:t>
                          </a:r>
                          <a:r>
                            <a:rPr lang="en-US" altLang="zh-CN" sz="2800" baseline="-25000" smtClean="0">
                              <a:solidFill>
                                <a:srgbClr val="C00000"/>
                              </a:solidFill>
                              <a:effectLst/>
                              <a:latin typeface="Times New Roman" panose="02020603050405020304" pitchFamily="18" charset="0"/>
                              <a:ea typeface="宋体" panose="02010600030101010101" pitchFamily="2" charset="-122"/>
                            </a:rPr>
                            <a:t>1</a:t>
                          </a:r>
                          <a:r>
                            <a:rPr lang="en-US" altLang="zh-CN" sz="2800" i="1" smtClean="0">
                              <a:solidFill>
                                <a:srgbClr val="C00000"/>
                              </a:solidFill>
                              <a:effectLst/>
                              <a:latin typeface="Times New Roman" panose="02020603050405020304" pitchFamily="18" charset="0"/>
                              <a:ea typeface="宋体" panose="02010600030101010101" pitchFamily="2" charset="-122"/>
                            </a:rPr>
                            <a:t>OP</a:t>
                          </a:r>
                          <a:r>
                            <a:rPr lang="en-US" altLang="zh-CN" sz="2800" smtClean="0">
                              <a:solidFill>
                                <a:srgbClr val="C00000"/>
                              </a:solidFill>
                              <a:effectLst/>
                              <a:latin typeface="Times New Roman" panose="02020603050405020304" pitchFamily="18" charset="0"/>
                              <a:ea typeface="宋体" panose="02010600030101010101" pitchFamily="2" charset="-122"/>
                            </a:rPr>
                            <a:t>=</a:t>
                          </a:r>
                        </a:p>
                        <a:p>
                          <a:pPr>
                            <a:lnSpc>
                              <a:spcPct val="150000"/>
                            </a:lnSpc>
                            <a:spcAft>
                              <a:spcPts val="0"/>
                            </a:spcAft>
                            <a:tabLst>
                              <a:tab pos="2790825" algn="l"/>
                              <a:tab pos="4231005" algn="l"/>
                            </a:tabLst>
                          </a:pPr>
                          <a:r>
                            <a:rPr lang="en-US" altLang="zh-CN" sz="2800" i="1" smtClean="0">
                              <a:solidFill>
                                <a:srgbClr val="C00000"/>
                              </a:solidFill>
                              <a:effectLst/>
                              <a:latin typeface="Times New Roman" panose="02020603050405020304" pitchFamily="18" charset="0"/>
                              <a:ea typeface="宋体" panose="02010600030101010101" pitchFamily="2" charset="-122"/>
                            </a:rPr>
                            <a:t>m</a:t>
                          </a:r>
                          <a:r>
                            <a:rPr lang="en-US" altLang="zh-CN" sz="2800" baseline="-25000" smtClean="0">
                              <a:solidFill>
                                <a:srgbClr val="C00000"/>
                              </a:solidFill>
                              <a:effectLst/>
                              <a:latin typeface="Times New Roman" panose="02020603050405020304" pitchFamily="18" charset="0"/>
                              <a:ea typeface="宋体" panose="02010600030101010101" pitchFamily="2" charset="-122"/>
                            </a:rPr>
                            <a:t>1</a:t>
                          </a:r>
                          <a:r>
                            <a:rPr lang="en-US" altLang="zh-CN" sz="2800" i="1" smtClean="0">
                              <a:solidFill>
                                <a:srgbClr val="C00000"/>
                              </a:solidFill>
                              <a:effectLst/>
                              <a:latin typeface="Times New Roman" panose="02020603050405020304" pitchFamily="18" charset="0"/>
                              <a:ea typeface="宋体" panose="02010600030101010101" pitchFamily="2" charset="-122"/>
                            </a:rPr>
                            <a:t>OM</a:t>
                          </a:r>
                          <a:r>
                            <a:rPr lang="en-US" altLang="zh-CN" sz="2800" smtClean="0">
                              <a:solidFill>
                                <a:srgbClr val="C00000"/>
                              </a:solidFill>
                              <a:effectLst/>
                              <a:latin typeface="Times New Roman" panose="02020603050405020304" pitchFamily="18" charset="0"/>
                              <a:ea typeface="宋体" panose="02010600030101010101" pitchFamily="2" charset="-122"/>
                            </a:rPr>
                            <a:t>+</a:t>
                          </a:r>
                          <a:r>
                            <a:rPr lang="en-US" altLang="zh-CN" sz="2800" i="1" smtClean="0">
                              <a:solidFill>
                                <a:srgbClr val="C00000"/>
                              </a:solidFill>
                              <a:effectLst/>
                              <a:latin typeface="Times New Roman" panose="02020603050405020304" pitchFamily="18" charset="0"/>
                              <a:ea typeface="宋体" panose="02010600030101010101" pitchFamily="2" charset="-122"/>
                            </a:rPr>
                            <a:t>m</a:t>
                          </a:r>
                          <a:r>
                            <a:rPr lang="en-US" altLang="zh-CN" sz="2800" baseline="-25000" smtClean="0">
                              <a:solidFill>
                                <a:srgbClr val="C00000"/>
                              </a:solidFill>
                              <a:effectLst/>
                              <a:latin typeface="Times New Roman" panose="02020603050405020304" pitchFamily="18" charset="0"/>
                              <a:ea typeface="宋体" panose="02010600030101010101" pitchFamily="2" charset="-122"/>
                            </a:rPr>
                            <a:t>2</a:t>
                          </a:r>
                          <a:r>
                            <a:rPr lang="en-US" altLang="zh-CN" sz="2800" i="1" smtClean="0">
                              <a:solidFill>
                                <a:srgbClr val="C00000"/>
                              </a:solidFill>
                              <a:effectLst/>
                              <a:latin typeface="Times New Roman" panose="02020603050405020304" pitchFamily="18" charset="0"/>
                              <a:ea typeface="宋体" panose="02010600030101010101" pitchFamily="2" charset="-122"/>
                            </a:rPr>
                            <a:t>ON</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(3)</a:t>
                          </a:r>
                          <a:r>
                            <a:rPr lang="en-US" altLang="zh-CN" sz="2800" i="1" smtClean="0">
                              <a:solidFill>
                                <a:srgbClr val="C00000"/>
                              </a:solidFill>
                              <a:effectLst/>
                              <a:latin typeface="Times New Roman" panose="02020603050405020304" pitchFamily="18" charset="0"/>
                              <a:ea typeface="宋体" panose="02010600030101010101" pitchFamily="2" charset="-122"/>
                            </a:rPr>
                            <a:t>ml</a:t>
                          </a:r>
                          <a:r>
                            <a:rPr lang="en-US" altLang="zh-CN" sz="2800" baseline="-25000" smtClean="0">
                              <a:solidFill>
                                <a:srgbClr val="C00000"/>
                              </a:solidFill>
                              <a:effectLst/>
                              <a:latin typeface="Times New Roman" panose="02020603050405020304" pitchFamily="18" charset="0"/>
                              <a:ea typeface="宋体" panose="02010600030101010101" pitchFamily="2" charset="-122"/>
                            </a:rPr>
                            <a:t>1</a:t>
                          </a:r>
                          <a:r>
                            <a:rPr lang="en-US" altLang="zh-CN" sz="2800" smtClean="0">
                              <a:solidFill>
                                <a:srgbClr val="C00000"/>
                              </a:solidFill>
                              <a:effectLst/>
                              <a:latin typeface="Times New Roman" panose="02020603050405020304" pitchFamily="18" charset="0"/>
                              <a:ea typeface="宋体" panose="02010600030101010101" pitchFamily="2" charset="-122"/>
                            </a:rPr>
                            <a:t>=-</a:t>
                          </a:r>
                          <a:r>
                            <a:rPr lang="en-US" altLang="zh-CN" sz="2800" i="1" smtClean="0">
                              <a:solidFill>
                                <a:srgbClr val="C00000"/>
                              </a:solidFill>
                              <a:effectLst/>
                              <a:latin typeface="Times New Roman" panose="02020603050405020304" pitchFamily="18" charset="0"/>
                              <a:ea typeface="宋体" panose="02010600030101010101" pitchFamily="2" charset="-122"/>
                            </a:rPr>
                            <a:t>ml</a:t>
                          </a:r>
                          <a:r>
                            <a:rPr lang="en-US" altLang="zh-CN" sz="2800" baseline="-25000" smtClean="0">
                              <a:solidFill>
                                <a:srgbClr val="C00000"/>
                              </a:solidFill>
                              <a:effectLst/>
                              <a:latin typeface="Times New Roman" panose="02020603050405020304" pitchFamily="18" charset="0"/>
                              <a:ea typeface="宋体" panose="02010600030101010101" pitchFamily="2" charset="-122"/>
                            </a:rPr>
                            <a:t>2</a:t>
                          </a:r>
                          <a:r>
                            <a:rPr lang="en-US" altLang="zh-CN" sz="2800" smtClean="0">
                              <a:solidFill>
                                <a:srgbClr val="C00000"/>
                              </a:solidFill>
                              <a:effectLst/>
                              <a:latin typeface="Times New Roman" panose="02020603050405020304" pitchFamily="18" charset="0"/>
                              <a:ea typeface="宋体" panose="02010600030101010101" pitchFamily="2" charset="-122"/>
                            </a:rPr>
                            <a:t>+</a:t>
                          </a:r>
                          <a:r>
                            <a:rPr lang="en-US" altLang="zh-CN" sz="2800" i="1" smtClean="0">
                              <a:solidFill>
                                <a:srgbClr val="C00000"/>
                              </a:solidFill>
                              <a:effectLst/>
                              <a:latin typeface="Times New Roman" panose="02020603050405020304" pitchFamily="18" charset="0"/>
                              <a:ea typeface="宋体" panose="02010600030101010101" pitchFamily="2" charset="-122"/>
                            </a:rPr>
                            <a:t>Ml</a:t>
                          </a:r>
                          <a:r>
                            <a:rPr lang="en-US" altLang="zh-CN" sz="2800" baseline="-25000" smtClean="0">
                              <a:solidFill>
                                <a:srgbClr val="C00000"/>
                              </a:solidFill>
                              <a:effectLst/>
                              <a:latin typeface="Times New Roman" panose="02020603050405020304" pitchFamily="18" charset="0"/>
                              <a:ea typeface="宋体" panose="02010600030101010101" pitchFamily="2" charset="-122"/>
                            </a:rPr>
                            <a:t>3</a:t>
                          </a:r>
                          <a:endParaRPr lang="zh-CN" altLang="zh-CN" sz="1100">
                            <a:solidFill>
                              <a:srgbClr val="C00000"/>
                            </a:solidFill>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extLst>
                      <a:ext uri="{0D108BD9-81ED-4DB2-BD59-A6C34878D82A}">
                        <a16:rowId xmlns="" xmlns:a16="http://schemas.microsoft.com/office/drawing/2014/main" val="10003"/>
                      </a:ext>
                    </a:extLst>
                  </a:tr>
                </a:tbl>
              </a:graphicData>
            </a:graphic>
          </p:graphicFrame>
        </mc:Choice>
        <mc:Fallback>
          <p:graphicFrame>
            <p:nvGraphicFramePr>
              <p:cNvPr id="2" name="表格 1"/>
              <p:cNvGraphicFramePr>
                <a:graphicFrameLocks noGrp="1"/>
              </p:cNvGraphicFramePr>
              <p:nvPr>
                <p:extLst>
                  <p:ext uri="{D42A27DB-BD31-4B8C-83A1-F6EECF244321}">
                    <p14:modId xmlns:p14="http://schemas.microsoft.com/office/powerpoint/2010/main" val="4030122997"/>
                  </p:ext>
                </p:extLst>
              </p:nvPr>
            </p:nvGraphicFramePr>
            <p:xfrm>
              <a:off x="559169" y="981522"/>
              <a:ext cx="11009439" cy="4236720"/>
            </p:xfrm>
            <a:graphic>
              <a:graphicData uri="http://schemas.openxmlformats.org/drawingml/2006/table">
                <a:tbl>
                  <a:tblPr firstRow="1" bandRow="1">
                    <a:tableStyleId>{5C22544A-7EE6-4342-B048-85BDC9FD1C3A}</a:tableStyleId>
                  </a:tblPr>
                  <a:tblGrid>
                    <a:gridCol w="1223271">
                      <a:extLst>
                        <a:ext uri="{9D8B030D-6E8A-4147-A177-3AD203B41FA5}">
                          <a16:colId xmlns="" xmlns:a16="http://schemas.microsoft.com/office/drawing/2014/main" xmlns:a14="http://schemas.microsoft.com/office/drawing/2010/main" val="20000"/>
                        </a:ext>
                      </a:extLst>
                    </a:gridCol>
                    <a:gridCol w="1576462">
                      <a:extLst>
                        <a:ext uri="{9D8B030D-6E8A-4147-A177-3AD203B41FA5}">
                          <a16:colId xmlns="" xmlns:a16="http://schemas.microsoft.com/office/drawing/2014/main" xmlns:a14="http://schemas.microsoft.com/office/drawing/2010/main" val="20001"/>
                        </a:ext>
                      </a:extLst>
                    </a:gridCol>
                    <a:gridCol w="2448272"/>
                    <a:gridCol w="5761434">
                      <a:extLst>
                        <a:ext uri="{9D8B030D-6E8A-4147-A177-3AD203B41FA5}">
                          <a16:colId xmlns="" xmlns:a16="http://schemas.microsoft.com/office/drawing/2014/main" xmlns:a14="http://schemas.microsoft.com/office/drawing/2010/main" val="20005"/>
                        </a:ext>
                      </a:extLst>
                    </a:gridCol>
                  </a:tblGrid>
                  <a:tr h="944880">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solidFill>
                          <a:schemeClr val="tx2"/>
                        </a:solidFill>
                      </a:tcPr>
                    </a:tc>
                    <a:tc>
                      <a:txBody>
                        <a:bodyPr/>
                        <a:lstStyle/>
                        <a:p>
                          <a:pPr algn="ctr"/>
                          <a:r>
                            <a:rPr lang="en-US" altLang="zh-CN" sz="2800" b="0" smtClean="0">
                              <a:solidFill>
                                <a:schemeClr val="bg1"/>
                              </a:solidFill>
                            </a:rPr>
                            <a:t>3</a:t>
                          </a:r>
                          <a:endParaRPr lang="zh-CN" altLang="en-US" sz="2800" b="0" dirty="0">
                            <a:solidFill>
                              <a:schemeClr val="bg1"/>
                            </a:solidFill>
                          </a:endParaRPr>
                        </a:p>
                      </a:txBody>
                      <a:tcPr anchor="ctr">
                        <a:solidFill>
                          <a:schemeClr val="tx2"/>
                        </a:solidFill>
                      </a:tcPr>
                    </a:tc>
                    <a:tc>
                      <a:txBody>
                        <a:bodyPr/>
                        <a:lstStyle/>
                        <a:p>
                          <a:pPr algn="ctr"/>
                          <a:r>
                            <a:rPr lang="en-US" altLang="zh-CN" sz="2800" b="0" smtClean="0">
                              <a:solidFill>
                                <a:schemeClr val="bg1"/>
                              </a:solidFill>
                            </a:rPr>
                            <a:t>4</a:t>
                          </a:r>
                          <a:endParaRPr lang="zh-CN" altLang="en-US" sz="2800" b="0" dirty="0">
                            <a:solidFill>
                              <a:schemeClr val="bg1"/>
                            </a:solidFill>
                          </a:endParaRPr>
                        </a:p>
                      </a:txBody>
                      <a:tcPr anchor="ctr">
                        <a:solidFill>
                          <a:schemeClr val="tx2"/>
                        </a:solidFill>
                      </a:tcPr>
                    </a:tc>
                    <a:tc>
                      <a:txBody>
                        <a:bodyPr/>
                        <a:lstStyle/>
                        <a:p>
                          <a:pPr algn="ctr"/>
                          <a:r>
                            <a:rPr lang="en-US" altLang="zh-CN" sz="2800" b="0">
                              <a:solidFill>
                                <a:schemeClr val="bg1"/>
                              </a:solidFill>
                            </a:rPr>
                            <a:t>  </a:t>
                          </a:r>
                          <a:endParaRPr lang="zh-CN" altLang="en-US" sz="2800" b="0" dirty="0">
                            <a:solidFill>
                              <a:schemeClr val="bg1"/>
                            </a:solidFill>
                          </a:endParaRPr>
                        </a:p>
                        <a:p>
                          <a:pPr algn="ctr"/>
                          <a:r>
                            <a:rPr lang="en-US" altLang="zh-CN" sz="2800" b="0" smtClean="0">
                              <a:solidFill>
                                <a:schemeClr val="bg1"/>
                              </a:solidFill>
                            </a:rPr>
                            <a:t>5</a:t>
                          </a:r>
                          <a:endParaRPr lang="zh-CN" altLang="en-US" sz="2800" b="0" dirty="0">
                            <a:solidFill>
                              <a:schemeClr val="bg1"/>
                            </a:solidFill>
                          </a:endParaRPr>
                        </a:p>
                      </a:txBody>
                      <a:tcPr anchor="ctr">
                        <a:solidFill>
                          <a:schemeClr val="tx2"/>
                        </a:solidFill>
                      </a:tcPr>
                    </a:tc>
                    <a:extLst>
                      <a:ext uri="{0D108BD9-81ED-4DB2-BD59-A6C34878D82A}">
                        <a16:rowId xmlns="" xmlns:a16="http://schemas.microsoft.com/office/drawing/2014/main" xmlns:a14="http://schemas.microsoft.com/office/drawing/2010/main" val="10002"/>
                      </a:ext>
                    </a:extLst>
                  </a:tr>
                  <a:tr h="3291840">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endParaRPr lang="zh-CN"/>
                        </a:p>
                      </a:txBody>
                      <a:tcPr anchor="ctr">
                        <a:blipFill rotWithShape="0">
                          <a:blip r:embed="rId2"/>
                          <a:stretch>
                            <a:fillRect l="-77992" t="-29020" r="-521622" b="-2773"/>
                          </a:stretch>
                        </a:blipFill>
                      </a:tcPr>
                    </a:tc>
                    <a:tc>
                      <a:txBody>
                        <a:bodyPr/>
                        <a:lstStyle/>
                        <a:p>
                          <a:endParaRPr lang="zh-CN"/>
                        </a:p>
                      </a:txBody>
                      <a:tcPr anchor="ctr">
                        <a:blipFill rotWithShape="0">
                          <a:blip r:embed="rId2"/>
                          <a:stretch>
                            <a:fillRect l="-114963" t="-29020" r="-236908" b="-2773"/>
                          </a:stretch>
                        </a:blipFill>
                      </a:tcPr>
                    </a:tc>
                    <a:tc>
                      <a:txBody>
                        <a:bodyPr/>
                        <a:lstStyle/>
                        <a:p>
                          <a:pPr>
                            <a:lnSpc>
                              <a:spcPct val="15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(1)AC</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用圆规画圆，尽可能用最小的圆把各个落点圈住，这个圆的圆心位置代表平均落点　</a:t>
                          </a:r>
                          <a:r>
                            <a:rPr lang="en-US" altLang="zh-CN" sz="2800" i="1" smtClean="0">
                              <a:solidFill>
                                <a:srgbClr val="C00000"/>
                              </a:solidFill>
                              <a:effectLst/>
                              <a:latin typeface="Times New Roman" panose="02020603050405020304" pitchFamily="18" charset="0"/>
                              <a:ea typeface="宋体" panose="02010600030101010101" pitchFamily="2" charset="-122"/>
                            </a:rPr>
                            <a:t>m</a:t>
                          </a:r>
                          <a:r>
                            <a:rPr lang="en-US" altLang="zh-CN" sz="2800" baseline="-25000" smtClean="0">
                              <a:solidFill>
                                <a:srgbClr val="C00000"/>
                              </a:solidFill>
                              <a:effectLst/>
                              <a:latin typeface="Times New Roman" panose="02020603050405020304" pitchFamily="18" charset="0"/>
                              <a:ea typeface="宋体" panose="02010600030101010101" pitchFamily="2" charset="-122"/>
                            </a:rPr>
                            <a:t>1</a:t>
                          </a:r>
                          <a:r>
                            <a:rPr lang="en-US" altLang="zh-CN" sz="2800" i="1" smtClean="0">
                              <a:solidFill>
                                <a:srgbClr val="C00000"/>
                              </a:solidFill>
                              <a:effectLst/>
                              <a:latin typeface="Times New Roman" panose="02020603050405020304" pitchFamily="18" charset="0"/>
                              <a:ea typeface="宋体" panose="02010600030101010101" pitchFamily="2" charset="-122"/>
                            </a:rPr>
                            <a:t>OP</a:t>
                          </a:r>
                          <a:r>
                            <a:rPr lang="en-US" altLang="zh-CN" sz="2800" smtClean="0">
                              <a:solidFill>
                                <a:srgbClr val="C00000"/>
                              </a:solidFill>
                              <a:effectLst/>
                              <a:latin typeface="Times New Roman" panose="02020603050405020304" pitchFamily="18" charset="0"/>
                              <a:ea typeface="宋体" panose="02010600030101010101" pitchFamily="2" charset="-122"/>
                            </a:rPr>
                            <a:t>=</a:t>
                          </a:r>
                        </a:p>
                        <a:p>
                          <a:pPr>
                            <a:lnSpc>
                              <a:spcPct val="150000"/>
                            </a:lnSpc>
                            <a:spcAft>
                              <a:spcPts val="0"/>
                            </a:spcAft>
                            <a:tabLst>
                              <a:tab pos="2790825" algn="l"/>
                              <a:tab pos="4231005" algn="l"/>
                            </a:tabLst>
                          </a:pPr>
                          <a:r>
                            <a:rPr lang="en-US" altLang="zh-CN" sz="2800" i="1" smtClean="0">
                              <a:solidFill>
                                <a:srgbClr val="C00000"/>
                              </a:solidFill>
                              <a:effectLst/>
                              <a:latin typeface="Times New Roman" panose="02020603050405020304" pitchFamily="18" charset="0"/>
                              <a:ea typeface="宋体" panose="02010600030101010101" pitchFamily="2" charset="-122"/>
                            </a:rPr>
                            <a:t>m</a:t>
                          </a:r>
                          <a:r>
                            <a:rPr lang="en-US" altLang="zh-CN" sz="2800" baseline="-25000" smtClean="0">
                              <a:solidFill>
                                <a:srgbClr val="C00000"/>
                              </a:solidFill>
                              <a:effectLst/>
                              <a:latin typeface="Times New Roman" panose="02020603050405020304" pitchFamily="18" charset="0"/>
                              <a:ea typeface="宋体" panose="02010600030101010101" pitchFamily="2" charset="-122"/>
                            </a:rPr>
                            <a:t>1</a:t>
                          </a:r>
                          <a:r>
                            <a:rPr lang="en-US" altLang="zh-CN" sz="2800" i="1" smtClean="0">
                              <a:solidFill>
                                <a:srgbClr val="C00000"/>
                              </a:solidFill>
                              <a:effectLst/>
                              <a:latin typeface="Times New Roman" panose="02020603050405020304" pitchFamily="18" charset="0"/>
                              <a:ea typeface="宋体" panose="02010600030101010101" pitchFamily="2" charset="-122"/>
                            </a:rPr>
                            <a:t>OM</a:t>
                          </a:r>
                          <a:r>
                            <a:rPr lang="en-US" altLang="zh-CN" sz="2800" smtClean="0">
                              <a:solidFill>
                                <a:srgbClr val="C00000"/>
                              </a:solidFill>
                              <a:effectLst/>
                              <a:latin typeface="Times New Roman" panose="02020603050405020304" pitchFamily="18" charset="0"/>
                              <a:ea typeface="宋体" panose="02010600030101010101" pitchFamily="2" charset="-122"/>
                            </a:rPr>
                            <a:t>+</a:t>
                          </a:r>
                          <a:r>
                            <a:rPr lang="en-US" altLang="zh-CN" sz="2800" i="1" smtClean="0">
                              <a:solidFill>
                                <a:srgbClr val="C00000"/>
                              </a:solidFill>
                              <a:effectLst/>
                              <a:latin typeface="Times New Roman" panose="02020603050405020304" pitchFamily="18" charset="0"/>
                              <a:ea typeface="宋体" panose="02010600030101010101" pitchFamily="2" charset="-122"/>
                            </a:rPr>
                            <a:t>m</a:t>
                          </a:r>
                          <a:r>
                            <a:rPr lang="en-US" altLang="zh-CN" sz="2800" baseline="-25000" smtClean="0">
                              <a:solidFill>
                                <a:srgbClr val="C00000"/>
                              </a:solidFill>
                              <a:effectLst/>
                              <a:latin typeface="Times New Roman" panose="02020603050405020304" pitchFamily="18" charset="0"/>
                              <a:ea typeface="宋体" panose="02010600030101010101" pitchFamily="2" charset="-122"/>
                            </a:rPr>
                            <a:t>2</a:t>
                          </a:r>
                          <a:r>
                            <a:rPr lang="en-US" altLang="zh-CN" sz="2800" i="1" smtClean="0">
                              <a:solidFill>
                                <a:srgbClr val="C00000"/>
                              </a:solidFill>
                              <a:effectLst/>
                              <a:latin typeface="Times New Roman" panose="02020603050405020304" pitchFamily="18" charset="0"/>
                              <a:ea typeface="宋体" panose="02010600030101010101" pitchFamily="2" charset="-122"/>
                            </a:rPr>
                            <a:t>ON</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(3)</a:t>
                          </a:r>
                          <a:r>
                            <a:rPr lang="en-US" altLang="zh-CN" sz="2800" i="1" smtClean="0">
                              <a:solidFill>
                                <a:srgbClr val="C00000"/>
                              </a:solidFill>
                              <a:effectLst/>
                              <a:latin typeface="Times New Roman" panose="02020603050405020304" pitchFamily="18" charset="0"/>
                              <a:ea typeface="宋体" panose="02010600030101010101" pitchFamily="2" charset="-122"/>
                            </a:rPr>
                            <a:t>ml</a:t>
                          </a:r>
                          <a:r>
                            <a:rPr lang="en-US" altLang="zh-CN" sz="2800" baseline="-25000" smtClean="0">
                              <a:solidFill>
                                <a:srgbClr val="C00000"/>
                              </a:solidFill>
                              <a:effectLst/>
                              <a:latin typeface="Times New Roman" panose="02020603050405020304" pitchFamily="18" charset="0"/>
                              <a:ea typeface="宋体" panose="02010600030101010101" pitchFamily="2" charset="-122"/>
                            </a:rPr>
                            <a:t>1</a:t>
                          </a:r>
                          <a:r>
                            <a:rPr lang="en-US" altLang="zh-CN" sz="2800" smtClean="0">
                              <a:solidFill>
                                <a:srgbClr val="C00000"/>
                              </a:solidFill>
                              <a:effectLst/>
                              <a:latin typeface="Times New Roman" panose="02020603050405020304" pitchFamily="18" charset="0"/>
                              <a:ea typeface="宋体" panose="02010600030101010101" pitchFamily="2" charset="-122"/>
                            </a:rPr>
                            <a:t>=-</a:t>
                          </a:r>
                          <a:r>
                            <a:rPr lang="en-US" altLang="zh-CN" sz="2800" i="1" smtClean="0">
                              <a:solidFill>
                                <a:srgbClr val="C00000"/>
                              </a:solidFill>
                              <a:effectLst/>
                              <a:latin typeface="Times New Roman" panose="02020603050405020304" pitchFamily="18" charset="0"/>
                              <a:ea typeface="宋体" panose="02010600030101010101" pitchFamily="2" charset="-122"/>
                            </a:rPr>
                            <a:t>ml</a:t>
                          </a:r>
                          <a:r>
                            <a:rPr lang="en-US" altLang="zh-CN" sz="2800" baseline="-25000" smtClean="0">
                              <a:solidFill>
                                <a:srgbClr val="C00000"/>
                              </a:solidFill>
                              <a:effectLst/>
                              <a:latin typeface="Times New Roman" panose="02020603050405020304" pitchFamily="18" charset="0"/>
                              <a:ea typeface="宋体" panose="02010600030101010101" pitchFamily="2" charset="-122"/>
                            </a:rPr>
                            <a:t>2</a:t>
                          </a:r>
                          <a:r>
                            <a:rPr lang="en-US" altLang="zh-CN" sz="2800" smtClean="0">
                              <a:solidFill>
                                <a:srgbClr val="C00000"/>
                              </a:solidFill>
                              <a:effectLst/>
                              <a:latin typeface="Times New Roman" panose="02020603050405020304" pitchFamily="18" charset="0"/>
                              <a:ea typeface="宋体" panose="02010600030101010101" pitchFamily="2" charset="-122"/>
                            </a:rPr>
                            <a:t>+</a:t>
                          </a:r>
                          <a:r>
                            <a:rPr lang="en-US" altLang="zh-CN" sz="2800" i="1" smtClean="0">
                              <a:solidFill>
                                <a:srgbClr val="C00000"/>
                              </a:solidFill>
                              <a:effectLst/>
                              <a:latin typeface="Times New Roman" panose="02020603050405020304" pitchFamily="18" charset="0"/>
                              <a:ea typeface="宋体" panose="02010600030101010101" pitchFamily="2" charset="-122"/>
                            </a:rPr>
                            <a:t>Ml</a:t>
                          </a:r>
                          <a:r>
                            <a:rPr lang="en-US" altLang="zh-CN" sz="2800" baseline="-25000" smtClean="0">
                              <a:solidFill>
                                <a:srgbClr val="C00000"/>
                              </a:solidFill>
                              <a:effectLst/>
                              <a:latin typeface="Times New Roman" panose="02020603050405020304" pitchFamily="18" charset="0"/>
                              <a:ea typeface="宋体" panose="02010600030101010101" pitchFamily="2" charset="-122"/>
                            </a:rPr>
                            <a:t>3</a:t>
                          </a:r>
                          <a:endParaRPr lang="zh-CN" altLang="zh-CN" sz="1100">
                            <a:solidFill>
                              <a:srgbClr val="C00000"/>
                            </a:solidFill>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extLst>
                      <a:ext uri="{0D108BD9-81ED-4DB2-BD59-A6C34878D82A}">
                        <a16:rowId xmlns="" xmlns:a16="http://schemas.microsoft.com/office/drawing/2014/main" xmlns:a14="http://schemas.microsoft.com/office/drawing/2010/main" val="10003"/>
                      </a:ext>
                    </a:extLst>
                  </a:tr>
                </a:tbl>
              </a:graphicData>
            </a:graphic>
          </p:graphicFrame>
        </mc:Fallback>
      </mc:AlternateContent>
      <p:sp>
        <p:nvSpPr>
          <p:cNvPr id="3" name="矩形 2"/>
          <p:cNvSpPr/>
          <p:nvPr/>
        </p:nvSpPr>
        <p:spPr>
          <a:xfrm>
            <a:off x="0" y="416165"/>
            <a:ext cx="1703512"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prstClr val="white"/>
                </a:solidFill>
              </a:rPr>
              <a:t>对一对</a:t>
            </a:r>
          </a:p>
        </p:txBody>
      </p:sp>
      <p:sp>
        <p:nvSpPr>
          <p:cNvPr id="15" name="圆角矩形 14">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6" name="圆角矩形 15">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just" defTabSz="914400">
              <a:defRPr/>
            </a:pPr>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9" name="圆角矩形 8">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10" name="圆角矩形 9">
            <a:hlinkClick r:id="rId8" action="ppaction://hlinksldjump"/>
          </p:cNvPr>
          <p:cNvSpPr/>
          <p:nvPr/>
        </p:nvSpPr>
        <p:spPr>
          <a:xfrm>
            <a:off x="1679988" y="6381115"/>
            <a:ext cx="496570" cy="288290"/>
          </a:xfrm>
          <a:prstGeom prst="roundRect">
            <a:avLst/>
          </a:prstGeom>
          <a:solidFill>
            <a:srgbClr val="1F497D"/>
          </a:solidFill>
          <a:ln w="12700" cap="flat" cmpd="sng" algn="ctr">
            <a:noFill/>
            <a:prstDash val="solid"/>
            <a:miter lim="800000"/>
          </a:ln>
          <a:effectLst/>
        </p:spPr>
        <p:txBody>
          <a:bodyPr lIns="0" rIns="0" rtlCol="0" anchor="ctr"/>
          <a:lstStyle/>
          <a:p>
            <a:pPr algn="ctr" defTabSz="914400">
              <a:defRPr/>
            </a:pPr>
            <a:r>
              <a:rPr kumimoji="1" lang="zh-CN" altLang="en-US" sz="1600" kern="0" dirty="0">
                <a:solidFill>
                  <a:prstClr val="white"/>
                </a:solidFill>
                <a:ea typeface="微软雅黑" panose="020B0503020204020204" charset="-122"/>
              </a:rPr>
              <a:t>答案</a:t>
            </a:r>
          </a:p>
        </p:txBody>
      </p:sp>
    </p:spTree>
    <p:extLst>
      <p:ext uri="{BB962C8B-B14F-4D97-AF65-F5344CB8AC3E}">
        <p14:creationId xmlns:p14="http://schemas.microsoft.com/office/powerpoint/2010/main" val="30536016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4" name="矩形 23"/>
          <p:cNvSpPr/>
          <p:nvPr/>
        </p:nvSpPr>
        <p:spPr>
          <a:xfrm>
            <a:off x="389206" y="276319"/>
            <a:ext cx="11466640" cy="4001071"/>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重庆卷</a:t>
            </a:r>
            <a:r>
              <a:rPr lang="en-US" altLang="zh-CN" sz="2800">
                <a:latin typeface="Times New Roman" panose="02020603050405020304" pitchFamily="18" charset="0"/>
                <a:ea typeface="宋体" panose="02010600030101010101" pitchFamily="2" charset="-122"/>
              </a:rPr>
              <a:t>·11</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弹簧是熄火保护装置中的一个元件，其劲度系数会影响装置的性能。小组设计了如图甲所示的实验装置测量弹簧的劲度系数，其中压力传感器水平放置，弹簧竖直放在传感器上，螺旋测微器竖直安装，测微螺杆正对弹簧。</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某次测量时，螺旋测微器的示</a:t>
            </a:r>
            <a:r>
              <a:rPr lang="zh-CN" altLang="zh-CN" sz="2800" smtClean="0">
                <a:latin typeface="Times New Roman" panose="02020603050405020304" pitchFamily="18" charset="0"/>
                <a:ea typeface="宋体" panose="02010600030101010101" pitchFamily="2" charset="-122"/>
              </a:rPr>
              <a:t>数</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如</a:t>
            </a:r>
            <a:r>
              <a:rPr lang="zh-CN" altLang="zh-CN" sz="2800">
                <a:latin typeface="Times New Roman" panose="02020603050405020304" pitchFamily="18" charset="0"/>
                <a:ea typeface="宋体" panose="02010600030101010101" pitchFamily="2" charset="-122"/>
              </a:rPr>
              <a:t>图乙所示，此时读数为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mm</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48" name="圆角矩形 47">
            <a:hlinkClick r:id="rId2"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
        <p:nvSpPr>
          <p:cNvPr id="10" name="圆角矩形 9">
            <a:hlinkClick r:id="rId3"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1</a:t>
            </a:r>
            <a:endParaRPr kumimoji="1" lang="zh-CN" altLang="en-US" sz="1600" kern="0" dirty="0">
              <a:solidFill>
                <a:prstClr val="white"/>
              </a:solidFill>
              <a:ea typeface="微软雅黑" panose="020B0503020204020204" charset="-122"/>
            </a:endParaRPr>
          </a:p>
        </p:txBody>
      </p:sp>
      <p:sp>
        <p:nvSpPr>
          <p:cNvPr id="11" name="圆角矩形 10">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just" defTabSz="914400">
              <a:defRPr/>
            </a:pPr>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5" name="image46.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1270" y="2421682"/>
            <a:ext cx="4836363" cy="3059718"/>
          </a:xfrm>
          <a:prstGeom prst="rect">
            <a:avLst/>
          </a:prstGeom>
          <a:noFill/>
          <a:ln>
            <a:noFill/>
          </a:ln>
        </p:spPr>
      </p:pic>
      <p:sp>
        <p:nvSpPr>
          <p:cNvPr id="3" name="矩形 2"/>
          <p:cNvSpPr/>
          <p:nvPr/>
        </p:nvSpPr>
        <p:spPr>
          <a:xfrm>
            <a:off x="4420647" y="3573810"/>
            <a:ext cx="99257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7.413</a:t>
            </a:r>
            <a:endParaRPr lang="zh-CN" altLang="en-US"/>
          </a:p>
        </p:txBody>
      </p:sp>
      <p:grpSp>
        <p:nvGrpSpPr>
          <p:cNvPr id="18" name="组合 17"/>
          <p:cNvGrpSpPr/>
          <p:nvPr/>
        </p:nvGrpSpPr>
        <p:grpSpPr>
          <a:xfrm>
            <a:off x="0" y="5093135"/>
            <a:ext cx="11801206" cy="1144971"/>
            <a:chOff x="0" y="916630"/>
            <a:chExt cx="11801206" cy="1144971"/>
          </a:xfrm>
        </p:grpSpPr>
        <p:sp>
          <p:nvSpPr>
            <p:cNvPr id="19" name="矩形 18"/>
            <p:cNvSpPr/>
            <p:nvPr/>
          </p:nvSpPr>
          <p:spPr>
            <a:xfrm>
              <a:off x="389206" y="1404755"/>
              <a:ext cx="11412000" cy="656846"/>
            </a:xfrm>
            <a:prstGeom prst="rect">
              <a:avLst/>
            </a:prstGeom>
          </p:spPr>
          <p:txBody>
            <a:bodyPr wrap="square">
              <a:spAutoFit/>
            </a:bodyPr>
            <a:lstStyle/>
            <a:p>
              <a:pPr>
                <a:lnSpc>
                  <a:spcPct val="150000"/>
                </a:lnSpc>
                <a:spcAft>
                  <a:spcPts val="0"/>
                </a:spcAft>
                <a:tabLst>
                  <a:tab pos="2790825" algn="l"/>
                  <a:tab pos="4231005" algn="l"/>
                </a:tabLst>
              </a:pPr>
              <a:r>
                <a:rPr lang="zh-CN" altLang="zh-CN" sz="2800" spc="-100">
                  <a:latin typeface="Times New Roman" panose="02020603050405020304" pitchFamily="18" charset="0"/>
                  <a:ea typeface="楷体" panose="02010609060101010101" pitchFamily="49" charset="-122"/>
                  <a:cs typeface="Times New Roman" panose="02020603050405020304" pitchFamily="18" charset="0"/>
                </a:rPr>
                <a:t>根据螺旋测微器的读数规则有题图乙读数为</a:t>
              </a:r>
              <a:r>
                <a:rPr lang="en-US" altLang="zh-CN" sz="2800" spc="-100">
                  <a:latin typeface="Times New Roman" panose="02020603050405020304" pitchFamily="18" charset="0"/>
                  <a:ea typeface="宋体" panose="02010600030101010101" pitchFamily="2" charset="-122"/>
                </a:rPr>
                <a:t>7</a:t>
              </a:r>
              <a:r>
                <a:rPr lang="en-US" altLang="zh-CN" sz="2800" spc="-100">
                  <a:latin typeface="Times New Roman" panose="02020603050405020304" pitchFamily="18" charset="0"/>
                  <a:ea typeface="楷体" panose="02010609060101010101" pitchFamily="49" charset="-122"/>
                </a:rPr>
                <a:t> </a:t>
              </a:r>
              <a:r>
                <a:rPr lang="en-US" altLang="zh-CN" sz="2800" spc="-100">
                  <a:latin typeface="Times New Roman" panose="02020603050405020304" pitchFamily="18" charset="0"/>
                  <a:ea typeface="宋体" panose="02010600030101010101" pitchFamily="2" charset="-122"/>
                </a:rPr>
                <a:t>mm+41.3</a:t>
              </a:r>
              <a:r>
                <a:rPr lang="en-US" altLang="zh-CN" sz="2800" spc="-100">
                  <a:latin typeface="宋体" panose="02010600030101010101" pitchFamily="2" charset="-122"/>
                  <a:cs typeface="Times New Roman" panose="02020603050405020304" pitchFamily="18" charset="0"/>
                </a:rPr>
                <a:t>×</a:t>
              </a:r>
              <a:r>
                <a:rPr lang="en-US" altLang="zh-CN" sz="2800" spc="-100">
                  <a:latin typeface="Times New Roman" panose="02020603050405020304" pitchFamily="18" charset="0"/>
                  <a:ea typeface="宋体" panose="02010600030101010101" pitchFamily="2" charset="-122"/>
                </a:rPr>
                <a:t>0.01</a:t>
              </a:r>
              <a:r>
                <a:rPr lang="en-US" altLang="zh-CN" sz="2800" spc="-100">
                  <a:latin typeface="Times New Roman" panose="02020603050405020304" pitchFamily="18" charset="0"/>
                  <a:ea typeface="楷体" panose="02010609060101010101" pitchFamily="49" charset="-122"/>
                </a:rPr>
                <a:t> </a:t>
              </a:r>
              <a:r>
                <a:rPr lang="en-US" altLang="zh-CN" sz="2800" spc="-100">
                  <a:latin typeface="Times New Roman" panose="02020603050405020304" pitchFamily="18" charset="0"/>
                  <a:ea typeface="宋体" panose="02010600030101010101" pitchFamily="2" charset="-122"/>
                </a:rPr>
                <a:t>mm=7.413</a:t>
              </a:r>
              <a:r>
                <a:rPr lang="en-US" altLang="zh-CN" sz="2800" spc="-100">
                  <a:latin typeface="Times New Roman" panose="02020603050405020304" pitchFamily="18" charset="0"/>
                  <a:ea typeface="楷体" panose="02010609060101010101" pitchFamily="49" charset="-122"/>
                </a:rPr>
                <a:t> </a:t>
              </a:r>
              <a:r>
                <a:rPr lang="en-US" altLang="zh-CN" sz="2800" spc="-100">
                  <a:latin typeface="Times New Roman" panose="02020603050405020304" pitchFamily="18" charset="0"/>
                  <a:ea typeface="宋体" panose="02010600030101010101" pitchFamily="2" charset="-122"/>
                </a:rPr>
                <a:t>mm</a:t>
              </a:r>
              <a:endParaRPr lang="zh-CN" altLang="zh-CN" sz="1100" spc="-100">
                <a:effectLst/>
                <a:latin typeface="Times New Roman" panose="02020603050405020304" pitchFamily="18" charset="0"/>
                <a:ea typeface="宋体" panose="02010600030101010101" pitchFamily="2" charset="-122"/>
              </a:endParaRPr>
            </a:p>
          </p:txBody>
        </p:sp>
        <p:grpSp>
          <p:nvGrpSpPr>
            <p:cNvPr id="20" name="组合 19"/>
            <p:cNvGrpSpPr/>
            <p:nvPr/>
          </p:nvGrpSpPr>
          <p:grpSpPr>
            <a:xfrm>
              <a:off x="0" y="916630"/>
              <a:ext cx="1439863" cy="424932"/>
              <a:chOff x="51643" y="755060"/>
              <a:chExt cx="1439863" cy="424932"/>
            </a:xfrm>
          </p:grpSpPr>
          <p:sp>
            <p:nvSpPr>
              <p:cNvPr id="21" name="矩形 2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3"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84024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4" name="矩形 23"/>
          <p:cNvSpPr/>
          <p:nvPr/>
        </p:nvSpPr>
        <p:spPr>
          <a:xfrm>
            <a:off x="389206" y="45418"/>
            <a:ext cx="5778008" cy="335474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对测得的数据进行处理后得到弹簧弹力</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宋体" panose="02010600030101010101" pitchFamily="2" charset="-122"/>
                <a:cs typeface="Times New Roman" panose="02020603050405020304" pitchFamily="18" charset="0"/>
              </a:rPr>
              <a:t>与弹簧长度</a:t>
            </a:r>
            <a:r>
              <a:rPr lang="en-US" altLang="zh-CN" sz="2800" i="1">
                <a:latin typeface="Times New Roman" panose="02020603050405020304" pitchFamily="18" charset="0"/>
                <a:ea typeface="宋体" panose="02010600030101010101" pitchFamily="2" charset="-122"/>
              </a:rPr>
              <a:t>l</a:t>
            </a:r>
            <a:r>
              <a:rPr lang="zh-CN" altLang="zh-CN" sz="2800">
                <a:latin typeface="Times New Roman" panose="02020603050405020304" pitchFamily="18" charset="0"/>
                <a:ea typeface="宋体" panose="02010600030101010101" pitchFamily="2" charset="-122"/>
                <a:cs typeface="Times New Roman" panose="02020603050405020304" pitchFamily="18" charset="0"/>
              </a:rPr>
              <a:t>的关系如图丙所示，由图可得弹簧的劲度系数</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为</a:t>
            </a:r>
            <a:endParaRPr lang="en-US" altLang="zh-CN" sz="280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N/m</a:t>
            </a:r>
            <a:r>
              <a:rPr lang="zh-CN" altLang="zh-CN" sz="2800">
                <a:latin typeface="Times New Roman" panose="02020603050405020304" pitchFamily="18" charset="0"/>
                <a:ea typeface="宋体" panose="02010600030101010101" pitchFamily="2" charset="-122"/>
                <a:cs typeface="Times New Roman" panose="02020603050405020304" pitchFamily="18" charset="0"/>
              </a:rPr>
              <a:t>，弹簧原长</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_____</a:t>
            </a:r>
            <a:r>
              <a:rPr lang="en-US" altLang="zh-CN" sz="2800" smtClean="0">
                <a:latin typeface="Times New Roman" panose="02020603050405020304" pitchFamily="18" charset="0"/>
                <a:ea typeface="宋体" panose="02010600030101010101" pitchFamily="2" charset="-122"/>
              </a:rPr>
              <a:t>mm</a:t>
            </a: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均保留</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10" name="圆角矩形 9">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1</a:t>
            </a:r>
            <a:endParaRPr kumimoji="1" lang="zh-CN" altLang="en-US" sz="1600" kern="0" dirty="0">
              <a:solidFill>
                <a:prstClr val="white"/>
              </a:solidFill>
              <a:ea typeface="微软雅黑" panose="020B0503020204020204" charset="-122"/>
            </a:endParaRPr>
          </a:p>
        </p:txBody>
      </p:sp>
      <p:sp>
        <p:nvSpPr>
          <p:cNvPr id="11" name="圆角矩形 10">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just" defTabSz="914400">
              <a:defRPr/>
            </a:pPr>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3" name="矩形 2"/>
          <p:cNvSpPr/>
          <p:nvPr/>
        </p:nvSpPr>
        <p:spPr>
          <a:xfrm>
            <a:off x="716588" y="2090198"/>
            <a:ext cx="723275"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188</a:t>
            </a:r>
            <a:endParaRPr lang="zh-CN" altLang="en-US"/>
          </a:p>
        </p:txBody>
      </p:sp>
      <p:grpSp>
        <p:nvGrpSpPr>
          <p:cNvPr id="18" name="组合 17"/>
          <p:cNvGrpSpPr/>
          <p:nvPr/>
        </p:nvGrpSpPr>
        <p:grpSpPr>
          <a:xfrm>
            <a:off x="0" y="3376836"/>
            <a:ext cx="11801206" cy="2835691"/>
            <a:chOff x="0" y="916630"/>
            <a:chExt cx="11801206" cy="2835691"/>
          </a:xfrm>
        </p:grpSpPr>
        <mc:AlternateContent xmlns:mc="http://schemas.openxmlformats.org/markup-compatibility/2006" xmlns:a14="http://schemas.microsoft.com/office/drawing/2010/main">
          <mc:Choice Requires="a14">
            <p:sp>
              <p:nvSpPr>
                <p:cNvPr id="19" name="矩形 18"/>
                <p:cNvSpPr/>
                <p:nvPr/>
              </p:nvSpPr>
              <p:spPr>
                <a:xfrm>
                  <a:off x="389206" y="1404755"/>
                  <a:ext cx="11412000" cy="234756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由题图丙可知当弹力为零时弹簧处于原长，为</a:t>
                  </a:r>
                  <a:r>
                    <a:rPr lang="en-US" altLang="zh-CN" sz="2800">
                      <a:effectLst/>
                      <a:latin typeface="Times New Roman" panose="02020603050405020304" pitchFamily="18" charset="0"/>
                      <a:ea typeface="宋体" panose="02010600030101010101" pitchFamily="2" charset="-122"/>
                    </a:rPr>
                    <a:t>17.6</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mm</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将题图丙中图线反向延长与纵坐标的交点约为</a:t>
                  </a:r>
                  <a:r>
                    <a:rPr lang="en-US" altLang="zh-CN" sz="2800">
                      <a:effectLst/>
                      <a:latin typeface="Times New Roman" panose="02020603050405020304" pitchFamily="18" charset="0"/>
                      <a:ea typeface="宋体" panose="02010600030101010101" pitchFamily="2" charset="-122"/>
                    </a:rPr>
                    <a:t>2.55</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N</a:t>
                  </a:r>
                  <a:r>
                    <a:rPr lang="zh-CN" altLang="zh-CN" sz="2800">
                      <a:effectLst/>
                      <a:latin typeface="Times New Roman" panose="02020603050405020304" pitchFamily="18" charset="0"/>
                      <a:ea typeface="楷体" panose="02010609060101010101" pitchFamily="49" charset="-122"/>
                    </a:rPr>
                    <a:t>，则根据胡克定律可知弹簧的劲度系数为</a:t>
                  </a:r>
                  <a:r>
                    <a:rPr lang="en-US" altLang="zh-CN" sz="2800" i="1">
                      <a:effectLst/>
                      <a:latin typeface="Times New Roman" panose="02020603050405020304" pitchFamily="18" charset="0"/>
                      <a:ea typeface="宋体" panose="02010600030101010101" pitchFamily="2" charset="-122"/>
                    </a:rPr>
                    <a:t>k</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rPr>
                          </m:ctrlPr>
                        </m:dPr>
                        <m:e>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Δ</m:t>
                              </m:r>
                              <m:r>
                                <a:rPr lang="en-US" altLang="zh-CN" sz="2800" i="1">
                                  <a:effectLst/>
                                  <a:latin typeface="Cambria Math" panose="02040503050406030204" pitchFamily="18" charset="0"/>
                                  <a:ea typeface="宋体" panose="02010600030101010101" pitchFamily="2" charset="-122"/>
                                </a:rPr>
                                <m:t>𝐹</m:t>
                              </m:r>
                            </m:num>
                            <m:den>
                              <m:r>
                                <m:rPr>
                                  <m:sty m:val="p"/>
                                </m:rPr>
                                <a:rPr lang="en-US" altLang="zh-CN" sz="2800">
                                  <a:effectLst/>
                                  <a:latin typeface="Cambria Math" panose="02040503050406030204" pitchFamily="18" charset="0"/>
                                  <a:ea typeface="宋体" panose="02010600030101010101" pitchFamily="2" charset="-122"/>
                                </a:rPr>
                                <m:t>Δ</m:t>
                              </m:r>
                              <m:r>
                                <a:rPr lang="en-US" altLang="zh-CN" sz="2800" i="1">
                                  <a:effectLst/>
                                  <a:latin typeface="Cambria Math" panose="02040503050406030204" pitchFamily="18" charset="0"/>
                                  <a:ea typeface="宋体" panose="02010600030101010101" pitchFamily="2" charset="-122"/>
                                </a:rPr>
                                <m:t>𝑙</m:t>
                              </m:r>
                            </m:den>
                          </m:f>
                        </m:e>
                      </m:d>
                    </m:oMath>
                  </a14:m>
                  <a:r>
                    <a:rPr lang="en-US" altLang="zh-CN" sz="2800">
                      <a:effectLst/>
                      <a:latin typeface="Times New Roman" panose="02020603050405020304" pitchFamily="18" charset="0"/>
                      <a:ea typeface="宋体" panose="02010600030101010101" pitchFamily="2" charset="-122"/>
                    </a:rPr>
                    <a:t>≈188</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N/m</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9" name="矩形 18"/>
                <p:cNvSpPr>
                  <a:spLocks noRot="1" noChangeAspect="1" noMove="1" noResize="1" noEditPoints="1" noAdjustHandles="1" noChangeArrowheads="1" noChangeShapeType="1" noTextEdit="1"/>
                </p:cNvSpPr>
                <p:nvPr/>
              </p:nvSpPr>
              <p:spPr>
                <a:xfrm>
                  <a:off x="389206" y="1404755"/>
                  <a:ext cx="11412000" cy="2347566"/>
                </a:xfrm>
                <a:prstGeom prst="rect">
                  <a:avLst/>
                </a:prstGeom>
                <a:blipFill rotWithShape="0">
                  <a:blip r:embed="rId8"/>
                  <a:stretch>
                    <a:fillRect l="-1122"/>
                  </a:stretch>
                </a:blipFill>
              </p:spPr>
              <p:txBody>
                <a:bodyPr/>
                <a:lstStyle/>
                <a:p>
                  <a:r>
                    <a:rPr lang="zh-CN" altLang="en-US">
                      <a:noFill/>
                    </a:rPr>
                    <a:t> </a:t>
                  </a:r>
                </a:p>
              </p:txBody>
            </p:sp>
          </mc:Fallback>
        </mc:AlternateContent>
        <p:grpSp>
          <p:nvGrpSpPr>
            <p:cNvPr id="20" name="组合 19"/>
            <p:cNvGrpSpPr/>
            <p:nvPr/>
          </p:nvGrpSpPr>
          <p:grpSpPr>
            <a:xfrm>
              <a:off x="0" y="916630"/>
              <a:ext cx="1439863" cy="424932"/>
              <a:chOff x="51643" y="755060"/>
              <a:chExt cx="1439863" cy="424932"/>
            </a:xfrm>
          </p:grpSpPr>
          <p:sp>
            <p:nvSpPr>
              <p:cNvPr id="21" name="矩形 2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3"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8" name="image47.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1270" y="447663"/>
            <a:ext cx="5092162" cy="3012051"/>
          </a:xfrm>
          <a:prstGeom prst="rect">
            <a:avLst/>
          </a:prstGeom>
          <a:noFill/>
          <a:ln>
            <a:noFill/>
          </a:ln>
        </p:spPr>
      </p:pic>
      <p:sp>
        <p:nvSpPr>
          <p:cNvPr id="29" name="矩形 28"/>
          <p:cNvSpPr/>
          <p:nvPr/>
        </p:nvSpPr>
        <p:spPr>
          <a:xfrm>
            <a:off x="4405114" y="2109248"/>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17.6</a:t>
            </a:r>
            <a:endParaRPr lang="zh-CN" altLang="en-US"/>
          </a:p>
        </p:txBody>
      </p:sp>
      <p:sp>
        <p:nvSpPr>
          <p:cNvPr id="30" name="圆角矩形 29">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23474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Lst>
  </p:timing>
</p:sld>
</file>

<file path=ppt/slides/slide9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325382"/>
            <a:ext cx="11412000" cy="335474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黑吉辽蒙卷</a:t>
            </a:r>
            <a:r>
              <a:rPr lang="en-US" altLang="zh-CN" sz="2800">
                <a:latin typeface="Times New Roman" panose="02020603050405020304" pitchFamily="18" charset="0"/>
                <a:ea typeface="宋体" panose="02010600030101010101" pitchFamily="2" charset="-122"/>
              </a:rPr>
              <a:t>·12</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某兴趣小组设计了一个可以测量质量的装置。如图</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，细绳</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和橡皮筋相连于一点，绳</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上端固定在</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点，绳</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下端与水杯相连，橡皮筋的另一端与绳套相连。</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为确定杯中物体质量</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与橡皮筋长度</a:t>
            </a:r>
            <a:r>
              <a:rPr lang="en-US" altLang="zh-CN" sz="2800" i="1">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宋体" panose="02010600030101010101" pitchFamily="2" charset="-122"/>
              </a:rPr>
              <a:t>的关系，该小组逐次加入等质量的水，拉动绳套，使绳</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每次与竖直方向夹角均为</a:t>
            </a:r>
            <a:r>
              <a:rPr lang="en-US" altLang="zh-CN" sz="2800">
                <a:latin typeface="Times New Roman" panose="02020603050405020304" pitchFamily="18" charset="0"/>
                <a:ea typeface="宋体" panose="02010600030101010101" pitchFamily="2" charset="-122"/>
              </a:rPr>
              <a:t>30°</a:t>
            </a:r>
            <a:r>
              <a:rPr lang="zh-CN" altLang="zh-CN" sz="2800">
                <a:latin typeface="Times New Roman" panose="02020603050405020304" pitchFamily="18" charset="0"/>
                <a:ea typeface="宋体" panose="02010600030101010101" pitchFamily="2" charset="-122"/>
              </a:rPr>
              <a:t>且橡皮筋与绳</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垂直</a:t>
            </a:r>
            <a:r>
              <a:rPr lang="zh-CN" altLang="zh-CN" sz="2800" smtClean="0">
                <a:latin typeface="Times New Roman" panose="02020603050405020304" pitchFamily="18" charset="0"/>
                <a:ea typeface="宋体" panose="02010600030101010101" pitchFamily="2" charset="-122"/>
              </a:rPr>
              <a:t>，</a:t>
            </a:r>
            <a:endParaRPr lang="zh-CN" altLang="zh-CN" sz="1100">
              <a:effectLst/>
              <a:latin typeface="Times New Roman" panose="02020603050405020304" pitchFamily="18" charset="0"/>
              <a:ea typeface="宋体" panose="02010600030101010101" pitchFamily="2" charset="-122"/>
            </a:endParaRPr>
          </a:p>
        </p:txBody>
      </p:sp>
      <p:sp>
        <p:nvSpPr>
          <p:cNvPr id="12" name="圆角矩形 1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4" name="圆角矩形 13">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6" name="圆角矩形 15">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8" name="image48.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3238" y="3682783"/>
            <a:ext cx="5101644" cy="2555323"/>
          </a:xfrm>
          <a:prstGeom prst="rect">
            <a:avLst/>
          </a:prstGeom>
          <a:noFill/>
          <a:ln>
            <a:noFill/>
          </a:ln>
        </p:spPr>
      </p:pic>
      <p:sp>
        <p:nvSpPr>
          <p:cNvPr id="20" name="矩形 19"/>
          <p:cNvSpPr/>
          <p:nvPr/>
        </p:nvSpPr>
        <p:spPr>
          <a:xfrm>
            <a:off x="389206" y="3527955"/>
            <a:ext cx="5345960" cy="2062079"/>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待装置稳定后测量对应的橡皮筋长度。根据测得数据作出</a:t>
            </a:r>
            <a:r>
              <a:rPr lang="en-US" altLang="zh-CN" sz="2800" i="1">
                <a:latin typeface="Times New Roman" panose="02020603050405020304" pitchFamily="18" charset="0"/>
                <a:ea typeface="宋体" panose="02010600030101010101" pitchFamily="2" charset="-122"/>
              </a:rPr>
              <a:t>x</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关系图线，如图</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所示。</a:t>
            </a:r>
            <a:endParaRPr lang="zh-CN" altLang="zh-CN" sz="1100">
              <a:latin typeface="Times New Roman" panose="02020603050405020304" pitchFamily="18" charset="0"/>
              <a:ea typeface="宋体" panose="02010600030101010101" pitchFamily="2" charset="-122"/>
            </a:endParaRPr>
          </a:p>
        </p:txBody>
      </p:sp>
      <p:sp>
        <p:nvSpPr>
          <p:cNvPr id="11" name="圆角矩形 10">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232933939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325382"/>
            <a:ext cx="7578208" cy="4647402"/>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回答下列问题：</a:t>
            </a:r>
            <a:endParaRPr lang="zh-CN" altLang="zh-CN" sz="1100">
              <a:latin typeface="Times New Roman" panose="02020603050405020304" pitchFamily="18" charset="0"/>
              <a:ea typeface="宋体" panose="02010600030101010101" pitchFamily="2" charset="-122"/>
            </a:endParaRPr>
          </a:p>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将一芒果放入此空杯，按上述操作测得</a:t>
            </a:r>
            <a:r>
              <a:rPr lang="en-US" altLang="zh-CN" sz="2800" i="1">
                <a:latin typeface="Times New Roman" panose="02020603050405020304" pitchFamily="18" charset="0"/>
                <a:ea typeface="宋体" panose="02010600030101010101" pitchFamily="2" charset="-122"/>
              </a:rPr>
              <a:t>x</a:t>
            </a:r>
            <a:r>
              <a:rPr lang="en-US" altLang="zh-CN" sz="2800">
                <a:latin typeface="Times New Roman" panose="02020603050405020304" pitchFamily="18" charset="0"/>
                <a:ea typeface="宋体" panose="02010600030101010101" pitchFamily="2" charset="-122"/>
              </a:rPr>
              <a:t>=11.60 cm</a:t>
            </a:r>
            <a:r>
              <a:rPr lang="zh-CN" altLang="zh-CN" sz="2800">
                <a:latin typeface="Times New Roman" panose="02020603050405020304" pitchFamily="18" charset="0"/>
                <a:ea typeface="宋体" panose="02010600030101010101" pitchFamily="2" charset="-122"/>
              </a:rPr>
              <a:t>，由图</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可知，该芒果的质量</a:t>
            </a:r>
            <a:r>
              <a:rPr lang="en-US" altLang="zh-CN" sz="2800" i="1">
                <a:latin typeface="Times New Roman" panose="02020603050405020304" pitchFamily="18" charset="0"/>
                <a:ea typeface="宋体" panose="02010600030101010101" pitchFamily="2" charset="-122"/>
              </a:rPr>
              <a:t>m</a:t>
            </a:r>
            <a:r>
              <a:rPr lang="en-US" altLang="zh-CN" sz="2800" baseline="-25000">
                <a:latin typeface="Times New Roman" panose="02020603050405020304" pitchFamily="18" charset="0"/>
                <a:ea typeface="宋体" panose="02010600030101010101" pitchFamily="2" charset="-122"/>
              </a:rPr>
              <a:t>0</a:t>
            </a:r>
            <a:r>
              <a:rPr lang="en-US" altLang="zh-CN" sz="2800" smtClean="0">
                <a:latin typeface="Times New Roman" panose="02020603050405020304" pitchFamily="18" charset="0"/>
                <a:ea typeface="宋体" panose="02010600030101010101" pitchFamily="2" charset="-122"/>
              </a:rPr>
              <a:t>=</a:t>
            </a:r>
          </a:p>
          <a:p>
            <a:pPr algn="just">
              <a:lnSpc>
                <a:spcPct val="150000"/>
              </a:lnSpc>
              <a:spcAft>
                <a:spcPts val="0"/>
              </a:spcAft>
              <a:tabLst>
                <a:tab pos="2340610" algn="l"/>
                <a:tab pos="2790825" algn="l"/>
                <a:tab pos="4231005" algn="l"/>
              </a:tabLst>
            </a:pP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g(</a:t>
            </a:r>
            <a:r>
              <a:rPr lang="zh-CN" altLang="zh-CN" sz="2800">
                <a:latin typeface="Times New Roman" panose="02020603050405020304" pitchFamily="18" charset="0"/>
                <a:ea typeface="宋体" panose="02010600030101010101" pitchFamily="2" charset="-122"/>
              </a:rPr>
              <a:t>结果保留到个位</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。若杯中放入芒果后，绳</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与竖直方向夹角为</a:t>
            </a:r>
            <a:r>
              <a:rPr lang="en-US" altLang="zh-CN" sz="2800">
                <a:latin typeface="Times New Roman" panose="02020603050405020304" pitchFamily="18" charset="0"/>
                <a:ea typeface="宋体" panose="02010600030101010101" pitchFamily="2" charset="-122"/>
              </a:rPr>
              <a:t>30°</a:t>
            </a:r>
            <a:r>
              <a:rPr lang="zh-CN" altLang="zh-CN" sz="2800">
                <a:latin typeface="Times New Roman" panose="02020603050405020304" pitchFamily="18" charset="0"/>
                <a:ea typeface="宋体" panose="02010600030101010101" pitchFamily="2" charset="-122"/>
              </a:rPr>
              <a:t>但与橡皮筋不垂直，由图像读出的芒果质量与</a:t>
            </a:r>
            <a:r>
              <a:rPr lang="en-US" altLang="zh-CN" sz="2800" i="1">
                <a:latin typeface="Times New Roman" panose="02020603050405020304" pitchFamily="18" charset="0"/>
                <a:ea typeface="宋体" panose="02010600030101010101" pitchFamily="2" charset="-122"/>
              </a:rPr>
              <a:t>m</a:t>
            </a:r>
            <a:r>
              <a:rPr lang="en-US" altLang="zh-CN" sz="2800" baseline="-25000">
                <a:latin typeface="Times New Roman" panose="02020603050405020304" pitchFamily="18" charset="0"/>
                <a:ea typeface="宋体" panose="02010600030101010101" pitchFamily="2" charset="-122"/>
              </a:rPr>
              <a:t>0</a:t>
            </a:r>
            <a:r>
              <a:rPr lang="zh-CN" altLang="zh-CN" sz="2800" smtClean="0">
                <a:latin typeface="Times New Roman" panose="02020603050405020304" pitchFamily="18" charset="0"/>
                <a:ea typeface="宋体" panose="02010600030101010101" pitchFamily="2" charset="-122"/>
              </a:rPr>
              <a:t>相比</a:t>
            </a:r>
            <a:r>
              <a:rPr lang="en-US" altLang="zh-CN" sz="2800" smtClean="0">
                <a:latin typeface="Times New Roman" panose="02020603050405020304" pitchFamily="18" charset="0"/>
                <a:ea typeface="宋体" panose="02010600030101010101" pitchFamily="2" charset="-122"/>
              </a:rPr>
              <a:t>_____</a:t>
            </a:r>
          </a:p>
          <a:p>
            <a:pPr algn="just">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偏大</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偏小</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12" name="圆角矩形 1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4" name="圆角矩形 13">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6" name="圆角矩形 15">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8" name="image48.jpeg"/>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641"/>
          <a:stretch/>
        </p:blipFill>
        <p:spPr bwMode="auto">
          <a:xfrm>
            <a:off x="8327454" y="1234511"/>
            <a:ext cx="3589476" cy="2555323"/>
          </a:xfrm>
          <a:prstGeom prst="rect">
            <a:avLst/>
          </a:prstGeom>
          <a:noFill/>
          <a:ln>
            <a:noFill/>
          </a:ln>
        </p:spPr>
      </p:pic>
      <p:sp>
        <p:nvSpPr>
          <p:cNvPr id="3" name="矩形 2"/>
          <p:cNvSpPr/>
          <p:nvPr/>
        </p:nvSpPr>
        <p:spPr>
          <a:xfrm>
            <a:off x="661974" y="2311574"/>
            <a:ext cx="1861407"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106(</a:t>
            </a: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solidFill>
                  <a:srgbClr val="C00000"/>
                </a:solidFill>
                <a:latin typeface="Times New Roman" panose="02020603050405020304" pitchFamily="18" charset="0"/>
                <a:ea typeface="宋体" panose="02010600030101010101" pitchFamily="2" charset="-122"/>
              </a:rPr>
              <a:t>107)</a:t>
            </a:r>
            <a:endParaRPr lang="zh-CN" altLang="en-US"/>
          </a:p>
        </p:txBody>
      </p:sp>
      <p:sp>
        <p:nvSpPr>
          <p:cNvPr id="19" name="矩形 18"/>
          <p:cNvSpPr/>
          <p:nvPr/>
        </p:nvSpPr>
        <p:spPr>
          <a:xfrm>
            <a:off x="6940252" y="3645818"/>
            <a:ext cx="902811" cy="523220"/>
          </a:xfrm>
          <a:prstGeom prst="rect">
            <a:avLst/>
          </a:prstGeom>
        </p:spPr>
        <p:txBody>
          <a:bodyPr wrap="none">
            <a:spAutoFit/>
          </a:bodyPr>
          <a:lstStyle/>
          <a:p>
            <a:r>
              <a:rPr lang="zh-CN" altLang="en-US" sz="2800">
                <a:solidFill>
                  <a:srgbClr val="C00000"/>
                </a:solidFill>
                <a:latin typeface="Times New Roman" panose="02020603050405020304" pitchFamily="18" charset="0"/>
                <a:ea typeface="宋体" panose="02010600030101010101" pitchFamily="2" charset="-122"/>
              </a:rPr>
              <a:t>偏大</a:t>
            </a:r>
            <a:endParaRPr lang="zh-CN" altLang="en-US"/>
          </a:p>
        </p:txBody>
      </p:sp>
      <p:sp>
        <p:nvSpPr>
          <p:cNvPr id="20" name="圆角矩形 19">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280476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9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8" name="圆角矩形 1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2" name="组合 1"/>
          <p:cNvGrpSpPr/>
          <p:nvPr/>
        </p:nvGrpSpPr>
        <p:grpSpPr>
          <a:xfrm>
            <a:off x="0" y="916630"/>
            <a:ext cx="11945510" cy="3809070"/>
            <a:chOff x="0" y="916630"/>
            <a:chExt cx="11945510" cy="3809070"/>
          </a:xfrm>
        </p:grpSpPr>
        <p:grpSp>
          <p:nvGrpSpPr>
            <p:cNvPr id="36" name="组合 35"/>
            <p:cNvGrpSpPr/>
            <p:nvPr/>
          </p:nvGrpSpPr>
          <p:grpSpPr>
            <a:xfrm>
              <a:off x="0" y="916630"/>
              <a:ext cx="10199662" cy="3809070"/>
              <a:chOff x="0" y="916630"/>
              <a:chExt cx="10199662" cy="3809070"/>
            </a:xfrm>
          </p:grpSpPr>
          <p:sp>
            <p:nvSpPr>
              <p:cNvPr id="39" name="矩形 38"/>
              <p:cNvSpPr/>
              <p:nvPr/>
            </p:nvSpPr>
            <p:spPr>
              <a:xfrm>
                <a:off x="389206" y="1401713"/>
                <a:ext cx="9810456" cy="3323987"/>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操作测得</a:t>
                </a:r>
                <a:r>
                  <a:rPr lang="en-US" altLang="zh-CN" sz="2800" i="1">
                    <a:latin typeface="Times New Roman" panose="02020603050405020304" pitchFamily="18" charset="0"/>
                    <a:ea typeface="宋体" panose="02010600030101010101" pitchFamily="2" charset="-122"/>
                  </a:rPr>
                  <a:t>x</a:t>
                </a:r>
                <a:r>
                  <a:rPr lang="en-US" altLang="zh-CN" sz="2800">
                    <a:latin typeface="Times New Roman" panose="02020603050405020304" pitchFamily="18" charset="0"/>
                    <a:ea typeface="宋体" panose="02010600030101010101" pitchFamily="2" charset="-122"/>
                  </a:rPr>
                  <a:t>=11.60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cm</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，由题图</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b</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的图像可知，该芒果的质量为</a:t>
                </a:r>
                <a:r>
                  <a:rPr lang="en-US" altLang="zh-CN" sz="2800">
                    <a:latin typeface="Times New Roman" panose="02020603050405020304" pitchFamily="18" charset="0"/>
                    <a:ea typeface="宋体" panose="02010600030101010101" pitchFamily="2" charset="-122"/>
                  </a:rPr>
                  <a:t>106</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g</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或</a:t>
                </a:r>
                <a:r>
                  <a:rPr lang="en-US" altLang="zh-CN" sz="2800">
                    <a:latin typeface="Times New Roman" panose="02020603050405020304" pitchFamily="18" charset="0"/>
                    <a:ea typeface="宋体" panose="02010600030101010101" pitchFamily="2" charset="-122"/>
                  </a:rPr>
                  <a:t>107</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g</a:t>
                </a:r>
                <a:r>
                  <a:rPr lang="en-US" altLang="zh-CN" sz="2800">
                    <a:latin typeface="Times New Roman" panose="02020603050405020304" pitchFamily="18" charset="0"/>
                    <a:ea typeface="楷体" panose="02010609060101010101" pitchFamily="49" charset="-122"/>
                  </a:rPr>
                  <a:t>)</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若杯中放入芒果后，绳</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与竖直方向夹角为</a:t>
                </a:r>
                <a:r>
                  <a:rPr lang="en-US" altLang="zh-CN" sz="2800">
                    <a:latin typeface="Times New Roman" panose="02020603050405020304" pitchFamily="18" charset="0"/>
                    <a:ea typeface="宋体" panose="02010600030101010101" pitchFamily="2" charset="-122"/>
                  </a:rPr>
                  <a:t>30°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但与橡皮筋不垂直，根据共点力平衡可知橡皮筋的拉力变大，导致橡皮筋的长度偏大，若仍然根据图像读出芒果的质量，则与</a:t>
                </a:r>
                <a:r>
                  <a:rPr lang="en-US" altLang="zh-CN" sz="2800" i="1">
                    <a:latin typeface="Times New Roman" panose="02020603050405020304" pitchFamily="18" charset="0"/>
                    <a:ea typeface="宋体" panose="02010600030101010101" pitchFamily="2" charset="-122"/>
                  </a:rPr>
                  <a:t>m</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相比偏大。</a:t>
                </a:r>
                <a:endParaRPr lang="zh-CN" altLang="zh-CN" sz="2800">
                  <a:effectLst/>
                  <a:latin typeface="Times New Roman" panose="02020603050405020304" pitchFamily="18" charset="0"/>
                  <a:ea typeface="宋体" panose="02010600030101010101" pitchFamily="2" charset="-122"/>
                </a:endParaRPr>
              </a:p>
            </p:txBody>
          </p:sp>
          <p:grpSp>
            <p:nvGrpSpPr>
              <p:cNvPr id="40" name="组合 39"/>
              <p:cNvGrpSpPr/>
              <p:nvPr/>
            </p:nvGrpSpPr>
            <p:grpSpPr>
              <a:xfrm>
                <a:off x="0" y="916630"/>
                <a:ext cx="1439863" cy="424932"/>
                <a:chOff x="51643" y="755060"/>
                <a:chExt cx="1439863" cy="424932"/>
              </a:xfrm>
            </p:grpSpPr>
            <p:sp>
              <p:nvSpPr>
                <p:cNvPr id="41" name="矩形 4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4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3" name="组合 65"/>
                <p:cNvGrpSpPr>
                  <a:grpSpLocks/>
                </p:cNvGrpSpPr>
                <p:nvPr/>
              </p:nvGrpSpPr>
              <p:grpSpPr bwMode="auto">
                <a:xfrm>
                  <a:off x="1224676" y="886173"/>
                  <a:ext cx="162478" cy="162211"/>
                  <a:chOff x="3104" y="165"/>
                  <a:chExt cx="276" cy="275"/>
                </a:xfrm>
              </p:grpSpPr>
              <p:cxnSp>
                <p:nvCxnSpPr>
                  <p:cNvPr id="44" name="直接连接符 4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5" name="直接连接符 4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3" name="直接连接符 52"/>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1" name="image49.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9702" y="1845618"/>
              <a:ext cx="1385808" cy="2457173"/>
            </a:xfrm>
            <a:prstGeom prst="rect">
              <a:avLst/>
            </a:prstGeom>
            <a:noFill/>
            <a:ln>
              <a:noFill/>
            </a:ln>
          </p:spPr>
        </p:pic>
      </p:grpSp>
      <p:sp>
        <p:nvSpPr>
          <p:cNvPr id="23" name="圆角矩形 22">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26215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37e13c01-5d0a-4e58-9645-bd58e556997f"/>
  <p:tag name="COMMONDATA" val="eyJoZGlkIjoiYjkwMzllMmViNzQxMDg0MThiZGZiMDg4ZDRmZjZhYm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TotalTime>
  <Words>7429</Words>
  <Application>Microsoft Office PowerPoint</Application>
  <PresentationFormat>自定义</PresentationFormat>
  <Paragraphs>1040</Paragraphs>
  <Slides>120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120</vt:i4>
      </vt:variant>
    </vt:vector>
  </HeadingPairs>
  <TitlesOfParts>
    <vt:vector size="131" baseType="lpstr">
      <vt:lpstr>Helvetica Light</vt:lpstr>
      <vt:lpstr>黑体</vt:lpstr>
      <vt:lpstr>经典繁仿黑</vt:lpstr>
      <vt:lpstr>楷体</vt:lpstr>
      <vt:lpstr>宋体</vt:lpstr>
      <vt:lpstr>微软雅黑</vt:lpstr>
      <vt:lpstr>Arial</vt:lpstr>
      <vt:lpstr>Calibri</vt:lpstr>
      <vt:lpstr>Cambria Math</vt:lpstr>
      <vt:lpstr>Times New Roman</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www.xinjiaoyu.com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6634</cp:revision>
  <dcterms:created xsi:type="dcterms:W3CDTF">2014-11-27T01:03:00Z</dcterms:created>
  <dcterms:modified xsi:type="dcterms:W3CDTF">2025-10-08T02:25:10Z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C9FEF39D191140FD8B206FBD51AEBC12</vt:lpwstr>
  </property>
</Properties>
</file>